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D1FF"/>
    <a:srgbClr val="D6B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1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B9A6-D929-424A-BFE0-DE5259640D96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8FA56-A365-4E57-BACB-0C6B427E1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110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B9A6-D929-424A-BFE0-DE5259640D96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8FA56-A365-4E57-BACB-0C6B427E1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08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B9A6-D929-424A-BFE0-DE5259640D96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8FA56-A365-4E57-BACB-0C6B427E1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431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B9A6-D929-424A-BFE0-DE5259640D96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8FA56-A365-4E57-BACB-0C6B427E1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721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B9A6-D929-424A-BFE0-DE5259640D96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8FA56-A365-4E57-BACB-0C6B427E1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226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B9A6-D929-424A-BFE0-DE5259640D96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8FA56-A365-4E57-BACB-0C6B427E1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37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B9A6-D929-424A-BFE0-DE5259640D96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8FA56-A365-4E57-BACB-0C6B427E1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06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B9A6-D929-424A-BFE0-DE5259640D96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8FA56-A365-4E57-BACB-0C6B427E1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881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B9A6-D929-424A-BFE0-DE5259640D96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8FA56-A365-4E57-BACB-0C6B427E1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27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B9A6-D929-424A-BFE0-DE5259640D96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8FA56-A365-4E57-BACB-0C6B427E1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63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B9A6-D929-424A-BFE0-DE5259640D96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8FA56-A365-4E57-BACB-0C6B427E1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990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33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7B9A6-D929-424A-BFE0-DE5259640D96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8FA56-A365-4E57-BACB-0C6B427E1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648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Blood Sample Collection</a:t>
            </a:r>
            <a:endParaRPr lang="en-US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solidFill>
            <a:srgbClr val="D1D1FF"/>
          </a:solidFill>
        </p:spPr>
        <p:txBody>
          <a:bodyPr anchor="ctr"/>
          <a:lstStyle/>
          <a:p>
            <a:r>
              <a:rPr lang="en-US" dirty="0" smtClean="0"/>
              <a:t>Avoiding Hemolysis and </a:t>
            </a:r>
          </a:p>
          <a:p>
            <a:r>
              <a:rPr lang="en-US" dirty="0" smtClean="0"/>
              <a:t>Achieving Optimal Sample Integrity during Blood Collection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128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1943240"/>
              </p:ext>
            </p:extLst>
          </p:nvPr>
        </p:nvGraphicFramePr>
        <p:xfrm>
          <a:off x="2480440" y="1015694"/>
          <a:ext cx="8019394" cy="5684075"/>
        </p:xfrm>
        <a:graphic>
          <a:graphicData uri="http://schemas.openxmlformats.org/drawingml/2006/table">
            <a:tbl>
              <a:tblPr firstRow="1" firstCol="1" bandRow="1"/>
              <a:tblGrid>
                <a:gridCol w="4009697"/>
                <a:gridCol w="4009697"/>
              </a:tblGrid>
              <a:tr h="418454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NeueLTStd-Cn"/>
                        </a:rPr>
                        <a:t>DO’s and DON’Ts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6" marR="60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54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84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NeueLTStd-Cn"/>
                        </a:rPr>
                        <a:t>DO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6" marR="60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NeueLTStd-Cn"/>
                        </a:rPr>
                        <a:t>DO NOT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6" marR="60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22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NeueLTStd-Cn"/>
                        </a:rPr>
                        <a:t>Discard sample from a traumatic draw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6" marR="60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NeueLTStd-Cn"/>
                        </a:rPr>
                        <a:t>Leave a tourniquet on for more than 1 minute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6" marR="60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22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NeueLTStd-Cn"/>
                        </a:rPr>
                        <a:t>Allow residual alcohol to dry over puncture site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6" marR="60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NeueLTStd-Cn"/>
                        </a:rPr>
                        <a:t>Use a needle with a bore smaller than 23 G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6" marR="60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4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NeueLTStd-Cn"/>
                        </a:rPr>
                        <a:t>Fill collection tubes with appropriate volumes using fill lines as a guide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6" marR="60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NeueLTStd-Cn"/>
                        </a:rPr>
                        <a:t>Pull too hard on syringe plunger during collection or push too hard when filling tubes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6" marR="60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262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NeueLTStd-Cn"/>
                        </a:rPr>
                        <a:t> 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6" marR="60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6" marR="60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511">
                <a:tc gridSpan="2">
                  <a:txBody>
                    <a:bodyPr/>
                    <a:lstStyle/>
                    <a:p>
                      <a:pPr marL="640080" marR="0" indent="-4572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82880" algn="l"/>
                          <a:tab pos="640080" algn="l"/>
                          <a:tab pos="1097280" algn="l"/>
                          <a:tab pos="1554480" algn="l"/>
                          <a:tab pos="2011680" algn="l"/>
                        </a:tabLst>
                      </a:pPr>
                      <a:r>
                        <a:rPr lang="en-US" sz="2000" b="1" i="1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 Blood Culture Collection</a:t>
                      </a: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6" marR="60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84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NeueLTStd-Cn"/>
                        </a:rPr>
                        <a:t>DO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6" marR="60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NeueLTStd-Cn"/>
                        </a:rPr>
                        <a:t>DO NOT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6" marR="60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6909">
                <a:tc>
                  <a:txBody>
                    <a:bodyPr/>
                    <a:lstStyle/>
                    <a:p>
                      <a:pPr marL="18288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82880" algn="l"/>
                          <a:tab pos="640080" algn="l"/>
                          <a:tab pos="1097280" algn="l"/>
                          <a:tab pos="1554480" algn="l"/>
                          <a:tab pos="2011680" algn="l"/>
                        </a:tabLs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Perform a 30-second friction scrub to venipuncture site with </a:t>
                      </a: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ChloraPrep</a:t>
                      </a:r>
                      <a:r>
                        <a:rPr lang="en-US" sz="12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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using a back and forth motion and allow site to dry for at least 30 seconds before specimen collection.  </a:t>
                      </a:r>
                    </a:p>
                  </a:txBody>
                  <a:tcPr marL="60996" marR="60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82880" algn="l"/>
                          <a:tab pos="640080" algn="l"/>
                          <a:tab pos="1097280" algn="l"/>
                          <a:tab pos="1554480" algn="l"/>
                          <a:tab pos="2011680" algn="l"/>
                        </a:tabLs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Touch site after prepping skin. (If it is necessary to palpate the site after cleansing, a sterile glove is worn on the hand used for palpation.)</a:t>
                      </a:r>
                    </a:p>
                  </a:txBody>
                  <a:tcPr marL="60996" marR="60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1498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NeueLTStd-Cn"/>
                        </a:rPr>
                        <a:t>Hemolysis may affect results by: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288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NeueLTStd-Roman"/>
                        </a:rPr>
                        <a:t>• Increasing Potassium (K) Results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288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NeueLTStd-Roman"/>
                        </a:rPr>
                        <a:t>• Decreasing Ionized Calcium (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NeueLTStd-Roman"/>
                        </a:rPr>
                        <a:t>iCa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NeueLTStd-Roman"/>
                        </a:rPr>
                        <a:t>) Results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288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NeueLTStd-Roman"/>
                        </a:rPr>
                        <a:t>• Decrease detection of: 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NeueLTStd-Roman"/>
                        </a:rPr>
                        <a:t>cTnI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NeueLTStd-Roman"/>
                        </a:rPr>
                        <a:t>, CK-MB,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NeueLTStd-Roman"/>
                        </a:rPr>
                        <a:t>bnp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288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NeueLTStd-Roman"/>
                        </a:rPr>
                        <a:t>• Compromising Prothrombin Time /(PT/INR) results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288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NeueLTStd-Roman"/>
                        </a:rPr>
                        <a:t> 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NeueLTStd-Roman"/>
                        </a:rPr>
                        <a:t>Blood Culture Contamination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NeueLTStd-Roman"/>
                        </a:rPr>
                        <a:t>(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NeueLTStd-Roman"/>
                        </a:rPr>
                        <a:t>due to improper collection technique) 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144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NeueLTStd-Roman"/>
                        </a:rPr>
                        <a:t>                             • Can lead to unnecessary treatment with 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NeueLTStd-Roman"/>
                        </a:rPr>
                        <a:t>antibiotics. </a:t>
                      </a:r>
                    </a:p>
                    <a:p>
                      <a:pPr marL="9144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NeueLTStd-Roman"/>
                        </a:rPr>
                        <a:t>                             • Can lead </a:t>
                      </a:r>
                      <a:r>
                        <a:rPr lang="en-US" sz="1400" b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NeueLTStd-Roman"/>
                        </a:rPr>
                        <a:t>to unnecessary 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NeueLTStd-Roman"/>
                        </a:rPr>
                        <a:t>increased length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NeueLTStd-Roman"/>
                        </a:rPr>
                        <a:t> of </a:t>
                      </a:r>
                      <a:r>
                        <a:rPr lang="en-US" sz="1400" b="1" baseline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NeueLTStd-Roman"/>
                        </a:rPr>
                        <a:t>hospital stay</a:t>
                      </a:r>
                      <a:r>
                        <a:rPr lang="en-US" sz="1400" b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NeueLTStd-Roman"/>
                        </a:rPr>
                        <a:t>. </a:t>
                      </a:r>
                      <a:endParaRPr lang="en-US" sz="1400" b="1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HelveticaNeueLTStd-Roman"/>
                      </a:endParaRPr>
                    </a:p>
                  </a:txBody>
                  <a:tcPr marL="60996" marR="60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485461" y="411764"/>
            <a:ext cx="60093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  <a:tab pos="639763" algn="l"/>
                <a:tab pos="1096963" algn="l"/>
                <a:tab pos="1554163" algn="l"/>
                <a:tab pos="2011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  <a:tab pos="639763" algn="l"/>
                <a:tab pos="1096963" algn="l"/>
                <a:tab pos="1554163" algn="l"/>
                <a:tab pos="2011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  <a:tab pos="639763" algn="l"/>
                <a:tab pos="1096963" algn="l"/>
                <a:tab pos="1554163" algn="l"/>
                <a:tab pos="2011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  <a:tab pos="639763" algn="l"/>
                <a:tab pos="1096963" algn="l"/>
                <a:tab pos="1554163" algn="l"/>
                <a:tab pos="2011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  <a:tab pos="639763" algn="l"/>
                <a:tab pos="1096963" algn="l"/>
                <a:tab pos="1554163" algn="l"/>
                <a:tab pos="2011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  <a:tab pos="639763" algn="l"/>
                <a:tab pos="1096963" algn="l"/>
                <a:tab pos="1554163" algn="l"/>
                <a:tab pos="2011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  <a:tab pos="639763" algn="l"/>
                <a:tab pos="1096963" algn="l"/>
                <a:tab pos="1554163" algn="l"/>
                <a:tab pos="2011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  <a:tab pos="639763" algn="l"/>
                <a:tab pos="1096963" algn="l"/>
                <a:tab pos="1554163" algn="l"/>
                <a:tab pos="2011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  <a:tab pos="639763" algn="l"/>
                <a:tab pos="1096963" algn="l"/>
                <a:tab pos="1554163" algn="l"/>
                <a:tab pos="2011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563" algn="l"/>
                <a:tab pos="639763" algn="l"/>
                <a:tab pos="1096963" algn="l"/>
                <a:tab pos="1554163" algn="l"/>
                <a:tab pos="2011363" algn="l"/>
              </a:tabLst>
            </a:pPr>
            <a:r>
              <a:rPr kumimoji="0" lang="en-US" altLang="en-US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Blood Sample Collection</a:t>
            </a:r>
            <a:endParaRPr kumimoji="0" lang="en-US" alt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42845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383834"/>
              </p:ext>
            </p:extLst>
          </p:nvPr>
        </p:nvGraphicFramePr>
        <p:xfrm>
          <a:off x="202020" y="489099"/>
          <a:ext cx="11823405" cy="6294473"/>
        </p:xfrm>
        <a:graphic>
          <a:graphicData uri="http://schemas.openxmlformats.org/drawingml/2006/table">
            <a:tbl>
              <a:tblPr/>
              <a:tblGrid>
                <a:gridCol w="2955852"/>
                <a:gridCol w="4236720"/>
                <a:gridCol w="4630833"/>
              </a:tblGrid>
              <a:tr h="6155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JBNKJY+Frutiger-Bold"/>
                        </a:rPr>
                        <a:t>Factors to Consider During Sample Collection</a:t>
                      </a:r>
                      <a:endParaRPr lang="en-US" sz="2400" dirty="0">
                        <a:effectLst/>
                        <a:latin typeface="JBNKJY+Frutiger-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54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JBNKJY+Frutiger-Bold"/>
                        </a:rPr>
                        <a:t>Possible Consequences</a:t>
                      </a:r>
                      <a:endParaRPr lang="en-US" sz="2400" dirty="0">
                        <a:effectLst/>
                        <a:latin typeface="JBNKJY+Frutiger-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54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JBNKJY+Frutiger-Bold"/>
                        </a:rPr>
                        <a:t>Corrective Actions</a:t>
                      </a:r>
                      <a:endParaRPr lang="en-US" sz="2400">
                        <a:effectLst/>
                        <a:latin typeface="JBNKJY+Frutiger-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54CC"/>
                    </a:solidFill>
                  </a:tcPr>
                </a:tc>
              </a:tr>
              <a:tr h="9892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JBNKJY+Frutiger-Bold"/>
                        </a:rPr>
                        <a:t>• Venipuncture on hand veins</a:t>
                      </a:r>
                      <a:endParaRPr lang="en-US" sz="1200" dirty="0">
                        <a:effectLst/>
                        <a:latin typeface="JBNKJY+Frutiger-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JBNKJY+Frutiger-Bold"/>
                        </a:rPr>
                        <a:t>• Hand veins are fragile and easily traumatized.</a:t>
                      </a:r>
                      <a:endParaRPr lang="en-US" sz="1200" dirty="0">
                        <a:effectLst/>
                        <a:latin typeface="JBNKJY+Frutiger-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JBNKJY+Frutiger-Bold"/>
                        </a:rPr>
                        <a:t>• The veins in the antecubital area are the veins of choice.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ITDEVA+Frutiger-Light"/>
                        </a:rPr>
                        <a:t> 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JBNKJY+Frutiger-Bold"/>
                        </a:rPr>
                        <a:t>If it is necessary to draw distally to the antecubital area, a 22 G or 23 G needle 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ITDEVA+Frutiger-Light"/>
                        </a:rPr>
                        <a:t>with a syringe and avoid pulling the plunger with too much force during collection.</a:t>
                      </a:r>
                      <a:endParaRPr lang="en-US" sz="1200">
                        <a:effectLst/>
                        <a:latin typeface="JBNKJY+Frutiger-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13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JBNKJY+Frutiger-Bold"/>
                        </a:rPr>
                        <a:t>• Prolonged tourniquet time</a:t>
                      </a:r>
                      <a:endParaRPr lang="en-US" sz="1200">
                        <a:effectLst/>
                        <a:latin typeface="JBNKJY+Frutiger-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JBNKJY+Frutiger-Bold"/>
                        </a:rPr>
                        <a:t>•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JBNKJY+Frutiger-Bold"/>
                        </a:rPr>
                        <a:t>Hemoconcentration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JBNKJY+Frutiger-Bold"/>
                        </a:rPr>
                        <a:t>. </a:t>
                      </a:r>
                      <a:endParaRPr lang="en-US" sz="1200" dirty="0">
                        <a:effectLst/>
                        <a:latin typeface="JBNKJY+Frutiger-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JBNKJY+Frutiger-Bold"/>
                        </a:rPr>
                        <a:t>• Rupture of RBC’s.</a:t>
                      </a:r>
                      <a:endParaRPr lang="en-US" sz="1200" dirty="0">
                        <a:effectLst/>
                        <a:latin typeface="JBNKJY+Frutiger-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JBNKJY+Frutiger-Bold"/>
                        </a:rPr>
                        <a:t>• If possible, release the tourniquet as soon as blood flow is established in the first tube.</a:t>
                      </a:r>
                      <a:endParaRPr lang="en-US" sz="1200" dirty="0">
                        <a:effectLst/>
                        <a:latin typeface="JBNKJY+Frutiger-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JBNKJY+Frutiger-Bold"/>
                        </a:rPr>
                        <a:t>• Tourniquet should be released after no more than 1 minute from initial placement.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JBNKJY+Frutiger-Bold"/>
                        <a:ea typeface="Calibri" panose="020F0502020204030204" pitchFamily="34" charset="0"/>
                        <a:cs typeface="JBNKJY+Frutiger-Bold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35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JBNKJY+Frutiger-Bold"/>
                        </a:rPr>
                        <a:t>• Cleansing procedure with isopropyl alcohol</a:t>
                      </a:r>
                      <a:endParaRPr lang="en-US" sz="1200">
                        <a:effectLst/>
                        <a:latin typeface="JBNKJY+Frutiger-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JBNKJY+Frutiger-Bold"/>
                        </a:rPr>
                        <a:t>• Performing the venipuncture before the alcohol is allowed to thoroughly dry may cause the RBCs to rupture.</a:t>
                      </a:r>
                      <a:endParaRPr lang="en-US" sz="1200" dirty="0">
                        <a:effectLst/>
                        <a:latin typeface="JBNKJY+Frutiger-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JBNKJY+Frutiger-Bold"/>
                        </a:rPr>
                        <a:t>• Allow alcohol to thoroughly dry.</a:t>
                      </a:r>
                      <a:endParaRPr lang="en-US" sz="1200" dirty="0">
                        <a:effectLst/>
                        <a:latin typeface="JBNKJY+Frutiger-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25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JBNKJY+Frutiger-Bold"/>
                        </a:rPr>
                        <a:t>• Needle readjustment</a:t>
                      </a:r>
                      <a:endParaRPr lang="en-US" sz="1200">
                        <a:effectLst/>
                        <a:latin typeface="JBNKJY+Frutiger-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JBNKJY+Frutiger-Bold"/>
                        </a:rPr>
                        <a:t>• Vein trauma may result when the needle placement is not accurate.</a:t>
                      </a:r>
                      <a:endParaRPr lang="en-US" sz="1200" dirty="0">
                        <a:effectLst/>
                        <a:latin typeface="JBNKJY+Frutiger-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JBNKJY+Frutiger-Bold"/>
                        </a:rPr>
                        <a:t>• The needle should be parallel to the vein. Enter at a 30° angle or less.</a:t>
                      </a:r>
                      <a:endParaRPr lang="en-US" sz="1200" dirty="0">
                        <a:effectLst/>
                        <a:latin typeface="JBNKJY+Frutiger-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JBNKJY+Frutiger-Bold"/>
                        </a:rPr>
                        <a:t>• Reposition the needle forward or backward (vertically).</a:t>
                      </a:r>
                      <a:endParaRPr lang="en-US" sz="1200" dirty="0">
                        <a:effectLst/>
                        <a:latin typeface="JBNKJY+Frutiger-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JBNKJY+Frutiger-Bold"/>
                        </a:rPr>
                        <a:t>• Avoid probing.</a:t>
                      </a:r>
                      <a:endParaRPr lang="en-US" sz="1200" dirty="0">
                        <a:effectLst/>
                        <a:latin typeface="JBNKJY+Frutiger-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35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JBNKJY+Frutiger-Bold"/>
                        </a:rPr>
                        <a:t> • Needle occlusion</a:t>
                      </a:r>
                      <a:endParaRPr lang="en-US" sz="1200">
                        <a:effectLst/>
                        <a:latin typeface="JBNKJY+Frutiger-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ITDEVA+Frutiger-Light"/>
                        </a:rPr>
                        <a:t>• May cause the blood to flow slowly and initiate RBC shearing.</a:t>
                      </a:r>
                      <a:endParaRPr lang="en-US" sz="1200">
                        <a:effectLst/>
                        <a:latin typeface="JBNKJY+Frutiger-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ITDEVA+Frutiger-Light"/>
                        </a:rPr>
                        <a:t>• Needle bevel may be positioned against the vein wall. Pull back slightly on the needle.</a:t>
                      </a:r>
                      <a:endParaRPr lang="en-US" sz="1200" dirty="0">
                        <a:effectLst/>
                        <a:latin typeface="JBNKJY+Frutiger-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ITDEVA+Frutiger-Light"/>
                        </a:rPr>
                        <a:t>• Avoid rotating or changing the angle of the needle.</a:t>
                      </a:r>
                      <a:endParaRPr lang="en-US" sz="1200" dirty="0">
                        <a:effectLst/>
                        <a:latin typeface="JBNKJY+Frutiger-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87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JBNKJY+Frutiger-Bold"/>
                        </a:rPr>
                        <a:t>• 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JBNKJY+Frutiger-Bold"/>
                        </a:rPr>
                        <a:t>Needle gauge</a:t>
                      </a:r>
                      <a:endParaRPr lang="en-US" sz="1200" dirty="0">
                        <a:effectLst/>
                        <a:latin typeface="JBNKJY+Frutiger-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JBNKJY+Frutiger-Bold"/>
                        </a:rPr>
                        <a:t>— Bore too large (= lower gauge) </a:t>
                      </a:r>
                      <a:endParaRPr lang="en-US" sz="1200" b="1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JBNKJY+Frutiger-Bold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JBNKJY+Frutiger-Bold"/>
                        </a:rPr>
                        <a:t>Ex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JBNKJY+Frutiger-Bold"/>
                        </a:rPr>
                        <a:t>. 18 </a:t>
                      </a: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JBNKJY+Frutiger-Bold"/>
                        </a:rPr>
                        <a:t>G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JBNKJY+Frutiger-Bold"/>
                        <a:ea typeface="Calibri" panose="020F0502020204030204" pitchFamily="34" charset="0"/>
                        <a:cs typeface="JBNKJY+Frutiger-Bold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JBNKJY+Frutiger-Bold"/>
                        </a:rPr>
                        <a:t>– Bore too small (= higher gauge) </a:t>
                      </a:r>
                      <a:endParaRPr lang="en-US" sz="1200" b="1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JBNKJY+Frutiger-Bold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JBNKJY+Frutiger-Bold"/>
                        </a:rPr>
                        <a:t>Ex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JBNKJY+Frutiger-Bold"/>
                        </a:rPr>
                        <a:t>. 25 G</a:t>
                      </a:r>
                      <a:endParaRPr lang="en-US" sz="1200" dirty="0">
                        <a:effectLst/>
                        <a:latin typeface="JBNKJY+Frutiger-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JBNKJY+Frutiger-Bold"/>
                        </a:rPr>
                        <a:t>• Blood enters tube faster and more forcefully and may result in hemolysis.</a:t>
                      </a:r>
                      <a:endParaRPr lang="en-US" sz="1200" dirty="0" smtClean="0">
                        <a:effectLst/>
                        <a:latin typeface="JBNKJY+Frutiger-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JBNKJY+Frutiger-Bold"/>
                        </a:rPr>
                        <a:t>• When used with a full draw tube, the RBCs may rupture due to vacuum force. </a:t>
                      </a:r>
                      <a:endParaRPr lang="en-US" sz="1200" dirty="0" smtClean="0">
                        <a:solidFill>
                          <a:srgbClr val="000000"/>
                        </a:solidFill>
                        <a:effectLst/>
                        <a:latin typeface="JBNKJY+Frutiger-Bold"/>
                        <a:ea typeface="Calibri" panose="020F0502020204030204" pitchFamily="34" charset="0"/>
                        <a:cs typeface="JBNKJY+Frutiger-Bold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JBNKJY+Frutiger-Bold"/>
                        </a:rPr>
                        <a:t>• Blood travels through an extremely small opening under a great force. This may cause the RBC wall to shear.</a:t>
                      </a:r>
                      <a:endParaRPr lang="en-US" sz="1200" dirty="0">
                        <a:effectLst/>
                        <a:latin typeface="JBNKJY+Frutiger-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JBNKJY+Frutiger-Bold"/>
                        </a:rPr>
                        <a:t>• Select a needle gauge appropriate for the vein size, location, and patient condition.</a:t>
                      </a:r>
                      <a:endParaRPr lang="en-US" sz="1200" dirty="0">
                        <a:effectLst/>
                        <a:latin typeface="JBNKJY+Frutiger-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522642" y="0"/>
            <a:ext cx="3182160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Avoiding Hemolysis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739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131239"/>
              </p:ext>
            </p:extLst>
          </p:nvPr>
        </p:nvGraphicFramePr>
        <p:xfrm>
          <a:off x="180753" y="510364"/>
          <a:ext cx="11834037" cy="6313392"/>
        </p:xfrm>
        <a:graphic>
          <a:graphicData uri="http://schemas.openxmlformats.org/drawingml/2006/table">
            <a:tbl>
              <a:tblPr firstRow="1" firstCol="1" bandRow="1"/>
              <a:tblGrid>
                <a:gridCol w="2955766"/>
                <a:gridCol w="4244460"/>
                <a:gridCol w="4633811"/>
              </a:tblGrid>
              <a:tr h="62110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JBNKJY+Frutiger-Bold"/>
                        </a:rPr>
                        <a:t>Factors to Consider During Sample Collection</a:t>
                      </a:r>
                      <a:endParaRPr lang="en-US" sz="2000" dirty="0">
                        <a:effectLst/>
                        <a:latin typeface="JBNKJY+Frutiger-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35" marR="68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54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JBNKJY+Frutiger-Bold"/>
                        </a:rPr>
                        <a:t>Possible Consequences</a:t>
                      </a:r>
                      <a:endParaRPr lang="en-US" sz="2000" dirty="0">
                        <a:effectLst/>
                        <a:latin typeface="JBNKJY+Frutiger-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35" marR="68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54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JBNKJY+Frutiger-Bold"/>
                        </a:rPr>
                        <a:t>Corrective Actions</a:t>
                      </a:r>
                      <a:endParaRPr lang="en-US" sz="2000" dirty="0">
                        <a:effectLst/>
                        <a:latin typeface="JBNKJY+Frutiger-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35" marR="68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54CC"/>
                    </a:solidFill>
                  </a:tcPr>
                </a:tc>
              </a:tr>
              <a:tr h="25087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JBNKJY+Frutiger-Bold"/>
                        </a:rPr>
                        <a:t>• Syringe collection</a:t>
                      </a:r>
                      <a:endParaRPr lang="en-US" sz="1200" dirty="0">
                        <a:effectLst/>
                        <a:latin typeface="JBNKJY+Frutiger-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35" marR="68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JBNKJY+Frutiger-Bold"/>
                        </a:rPr>
                        <a:t>• Too much force applied to the plunger during blood collection.</a:t>
                      </a:r>
                      <a:endParaRPr lang="en-US" sz="1200" dirty="0">
                        <a:effectLst/>
                        <a:latin typeface="JBNKJY+Frutiger-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JBNKJY+Frutiger-Bold"/>
                        </a:rPr>
                        <a:t>• Blood may begin to clot and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JBNKJY+Frutiger-Bold"/>
                        </a:rPr>
                        <a:t>hemolyze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JBNKJY+Frutiger-Bold"/>
                        </a:rPr>
                        <a:t> while being aspirated into a large volume syringe.</a:t>
                      </a:r>
                      <a:endParaRPr lang="en-US" sz="1200" dirty="0">
                        <a:effectLst/>
                        <a:latin typeface="JBNKJY+Frutiger-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JBNKJY+Frutiger-Bold"/>
                        </a:rPr>
                        <a:t>• Forceful transfer of blood from the syringe into the blood collection tube.</a:t>
                      </a:r>
                      <a:endParaRPr lang="en-US" sz="1200" dirty="0">
                        <a:effectLst/>
                        <a:latin typeface="JBNKJY+Frutiger-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35" marR="68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JBNKJY+Frutiger-Bold"/>
                        </a:rPr>
                        <a:t>• Before use, move the plunger within the barrel of the syringe to ensure freedom of movement.</a:t>
                      </a:r>
                      <a:endParaRPr lang="en-US" sz="1200" dirty="0">
                        <a:effectLst/>
                        <a:latin typeface="JBNKJY+Frutiger-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JBNKJY+Frutiger-Bold"/>
                        </a:rPr>
                        <a:t>• Do not use a syringe size much larger than the amount of blood needed.</a:t>
                      </a:r>
                      <a:endParaRPr lang="en-US" sz="1200" dirty="0">
                        <a:effectLst/>
                        <a:latin typeface="JBNKJY+Frutiger-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JBNKJY+Frutiger-Bold"/>
                        </a:rPr>
                        <a:t>• Transfer the blood into the tube immediately after venipuncture.</a:t>
                      </a:r>
                      <a:endParaRPr lang="en-US" sz="1200" dirty="0">
                        <a:effectLst/>
                        <a:latin typeface="JBNKJY+Frutiger-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JBNKJY+Frutiger-Bold"/>
                        </a:rPr>
                        <a:t>• Use a blood transfer device (BTD).</a:t>
                      </a:r>
                      <a:endParaRPr lang="en-US" sz="1200" dirty="0">
                        <a:effectLst/>
                        <a:latin typeface="JBNKJY+Frutiger-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JBNKJY+Frutiger-Bold"/>
                        </a:rPr>
                        <a:t>• Do not apply force to the plunger during transfer of the blood into the blood collection tube.</a:t>
                      </a:r>
                      <a:endParaRPr lang="en-US" sz="1200" dirty="0">
                        <a:effectLst/>
                        <a:latin typeface="JBNKJY+Frutiger-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JBNKJY+Frutiger-Bold"/>
                        </a:rPr>
                        <a:t>• After attachment to the BTD, angle the syringe. This allows the blood to flow slowly down the side of the tube wall.</a:t>
                      </a:r>
                      <a:endParaRPr lang="en-US" sz="1200" dirty="0">
                        <a:effectLst/>
                        <a:latin typeface="JBNKJY+Frutiger-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35" marR="68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82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JBNKJY+Frutiger-Bold"/>
                        </a:rPr>
                        <a:t>• Catheter collection</a:t>
                      </a:r>
                      <a:endParaRPr lang="en-US" sz="1200">
                        <a:effectLst/>
                        <a:latin typeface="JBNKJY+Frutiger-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35" marR="68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JBNKJY+Frutiger-Bold"/>
                        </a:rPr>
                        <a:t>• Blood may travel through several different internal diameters (catheter and connectors). The turbulence may cause the cells to rupture.</a:t>
                      </a:r>
                      <a:endParaRPr lang="en-US" sz="1200" dirty="0">
                        <a:effectLst/>
                        <a:latin typeface="JBNKJY+Frutiger-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35" marR="68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JBNKJY+Frutiger-Bold"/>
                        </a:rPr>
                        <a:t>• Ensure all connections fit together securely. </a:t>
                      </a:r>
                      <a:endParaRPr lang="en-US" sz="1200" dirty="0">
                        <a:effectLst/>
                        <a:latin typeface="JBNKJY+Frutiger-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JBNKJY+Frutiger-Bold"/>
                        </a:rPr>
                        <a:t>• Do not mix manufacturers’ components.</a:t>
                      </a:r>
                      <a:endParaRPr lang="en-US" sz="1200" dirty="0">
                        <a:effectLst/>
                        <a:latin typeface="JBNKJY+Frutiger-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JBNKJY+Frutiger-Bold"/>
                        </a:rPr>
                        <a:t>• Collect discard tube.</a:t>
                      </a:r>
                      <a:endParaRPr lang="en-US" sz="1200" dirty="0">
                        <a:effectLst/>
                        <a:latin typeface="JBNKJY+Frutiger-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JBNKJY+Frutiger-Bold"/>
                        </a:rPr>
                        <a:t>• Use extension tubing.</a:t>
                      </a:r>
                      <a:endParaRPr lang="en-US" sz="1200" dirty="0">
                        <a:effectLst/>
                        <a:latin typeface="JBNKJY+Frutiger-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JBNKJY+Frutiger-Bold"/>
                        </a:rPr>
                        <a:t>• Increase catheter size.</a:t>
                      </a:r>
                      <a:endParaRPr lang="en-US" sz="1200" dirty="0">
                        <a:effectLst/>
                        <a:latin typeface="JBNKJY+Frutiger-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JBNKJY+Frutiger-Bold"/>
                        </a:rPr>
                        <a:t>• Use the BD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JBNKJY+Frutiger-Bold"/>
                        </a:rPr>
                        <a:t>Vacutainer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ITDEVA+Frutiger-Light"/>
                        </a:rPr>
                        <a:t>®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JBNKJY+Frutiger-Bold"/>
                        </a:rPr>
                        <a:t>Luer-Lok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ITDEVA+Frutiger-Light"/>
                        </a:rPr>
                        <a:t>™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JBNKJY+Frutiger-Bold"/>
                        </a:rPr>
                        <a:t>Access Device (LLAD) for all valve ports. </a:t>
                      </a:r>
                      <a:endParaRPr lang="en-US" sz="1200" dirty="0">
                        <a:effectLst/>
                        <a:latin typeface="JBNKJY+Frutiger-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35" marR="68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8825">
                <a:tc>
                  <a:txBody>
                    <a:bodyPr/>
                    <a:lstStyle/>
                    <a:p>
                      <a:pPr marL="0" marR="0">
                        <a:lnSpc>
                          <a:spcPts val="9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JBNKJY+Frutiger-Bold"/>
                        </a:rPr>
                        <a:t>• Loose connections of component parts (i.e., needle to holder, blood collection set hub to luer adapter or syringe)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35" marR="68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9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ITDEVA+Frutiger-Light"/>
                        </a:rPr>
                        <a:t>• Air may be introduced into the sample and cause frothing. This may result in hemolysis.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35" marR="68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955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ITDEVA+Frutiger-Light"/>
                        </a:rPr>
                        <a:t>• Ensure all connections fit together securely.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ts val="955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ITDEVA+Frutiger-Light"/>
                        </a:rPr>
                        <a:t>• Do not mix manufacturers’ components.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35" marR="68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412">
                <a:tc>
                  <a:txBody>
                    <a:bodyPr/>
                    <a:lstStyle/>
                    <a:p>
                      <a:pPr marL="0" marR="0">
                        <a:lnSpc>
                          <a:spcPts val="9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JBNKJY+Frutiger-Bold"/>
                        </a:rPr>
                        <a:t>• Tube choice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35" marR="68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9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ITDEVA+Frutiger-Light"/>
                        </a:rPr>
                        <a:t>• Tube vacuum might cause the blood to enter the tube forcefully and may cause cell rupture.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35" marR="68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955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ITDEVA+Frutiger-Light"/>
                        </a:rPr>
                        <a:t>• Based upon the condition of the patient’s vein, select a tube with the appropriate amount of vacuum.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35" marR="68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412">
                <a:tc>
                  <a:txBody>
                    <a:bodyPr/>
                    <a:lstStyle/>
                    <a:p>
                      <a:pPr marL="0" marR="0">
                        <a:lnSpc>
                          <a:spcPts val="955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JBNKJY+Frutiger-Bold"/>
                        </a:rPr>
                        <a:t>• Tube fill volume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35" marR="68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955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ITDEVA+Frutiger-Light"/>
                        </a:rPr>
                        <a:t>• Excessive concentrations of additives can cause rupture of the RBC cell membrane, e.g., oxalate.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35" marR="68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9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ITDEVA+Frutiger-Light"/>
                        </a:rPr>
                        <a:t>• Fill tubes to their proper draw volume to ensure proper blood to additive ratio.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35" marR="68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65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JBNKJY+Frutiger-Bold"/>
                        </a:rPr>
                        <a:t>• Vigorous mixing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35" marR="68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955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ITDEVA+Frutiger-Light"/>
                        </a:rPr>
                        <a:t>• May cause the RBCs to rupture.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35" marR="68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955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ITDEVA+Frutiger-Light"/>
                        </a:rPr>
                        <a:t>• Gentle tube inversion, 180° down and up.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35" marR="68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810922" y="0"/>
            <a:ext cx="4573697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Avoiding Hemolysis </a:t>
            </a:r>
            <a:r>
              <a:rPr kumimoji="0" lang="en-US" altLang="en-US" sz="200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(continued)</a:t>
            </a:r>
            <a:endParaRPr kumimoji="0" lang="en-US" altLang="en-US" sz="20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81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ecagon 3"/>
          <p:cNvSpPr>
            <a:spLocks/>
          </p:cNvSpPr>
          <p:nvPr/>
        </p:nvSpPr>
        <p:spPr bwMode="auto">
          <a:xfrm>
            <a:off x="1674552" y="3070610"/>
            <a:ext cx="1228723" cy="1152796"/>
          </a:xfrm>
          <a:custGeom>
            <a:avLst/>
            <a:gdLst>
              <a:gd name="T0" fmla="*/ 0 w 819150"/>
              <a:gd name="T1" fmla="*/ 395288 h 790575"/>
              <a:gd name="T2" fmla="*/ 78222 w 819150"/>
              <a:gd name="T3" fmla="*/ 150987 h 790575"/>
              <a:gd name="T4" fmla="*/ 283009 w 819150"/>
              <a:gd name="T5" fmla="*/ 1 h 790575"/>
              <a:gd name="T6" fmla="*/ 536141 w 819150"/>
              <a:gd name="T7" fmla="*/ 1 h 790575"/>
              <a:gd name="T8" fmla="*/ 740928 w 819150"/>
              <a:gd name="T9" fmla="*/ 150987 h 790575"/>
              <a:gd name="T10" fmla="*/ 819150 w 819150"/>
              <a:gd name="T11" fmla="*/ 395288 h 790575"/>
              <a:gd name="T12" fmla="*/ 740928 w 819150"/>
              <a:gd name="T13" fmla="*/ 639588 h 790575"/>
              <a:gd name="T14" fmla="*/ 536141 w 819150"/>
              <a:gd name="T15" fmla="*/ 790574 h 790575"/>
              <a:gd name="T16" fmla="*/ 283009 w 819150"/>
              <a:gd name="T17" fmla="*/ 790574 h 790575"/>
              <a:gd name="T18" fmla="*/ 78222 w 819150"/>
              <a:gd name="T19" fmla="*/ 639588 h 790575"/>
              <a:gd name="T20" fmla="*/ 0 w 819150"/>
              <a:gd name="T21" fmla="*/ 395288 h 79057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19150"/>
              <a:gd name="T34" fmla="*/ 0 h 790575"/>
              <a:gd name="T35" fmla="*/ 819150 w 819150"/>
              <a:gd name="T36" fmla="*/ 790575 h 79057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19150" h="790575">
                <a:moveTo>
                  <a:pt x="0" y="395288"/>
                </a:moveTo>
                <a:lnTo>
                  <a:pt x="78222" y="150987"/>
                </a:lnTo>
                <a:lnTo>
                  <a:pt x="283009" y="1"/>
                </a:lnTo>
                <a:lnTo>
                  <a:pt x="536141" y="1"/>
                </a:lnTo>
                <a:lnTo>
                  <a:pt x="740928" y="150987"/>
                </a:lnTo>
                <a:lnTo>
                  <a:pt x="819150" y="395288"/>
                </a:lnTo>
                <a:lnTo>
                  <a:pt x="740928" y="639588"/>
                </a:lnTo>
                <a:lnTo>
                  <a:pt x="536141" y="790574"/>
                </a:lnTo>
                <a:lnTo>
                  <a:pt x="283009" y="790574"/>
                </a:lnTo>
                <a:lnTo>
                  <a:pt x="78222" y="639588"/>
                </a:lnTo>
                <a:lnTo>
                  <a:pt x="0" y="395288"/>
                </a:lnTo>
                <a:close/>
              </a:path>
            </a:pathLst>
          </a:custGeom>
          <a:solidFill>
            <a:srgbClr val="00B0F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#1 </a:t>
            </a:r>
            <a:endParaRPr kumimoji="0" lang="en-US" alt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Blue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Decagon 4"/>
          <p:cNvSpPr>
            <a:spLocks/>
          </p:cNvSpPr>
          <p:nvPr/>
        </p:nvSpPr>
        <p:spPr bwMode="auto">
          <a:xfrm>
            <a:off x="3288539" y="3070610"/>
            <a:ext cx="1197604" cy="1152796"/>
          </a:xfrm>
          <a:custGeom>
            <a:avLst/>
            <a:gdLst>
              <a:gd name="T0" fmla="*/ 0 w 857250"/>
              <a:gd name="T1" fmla="*/ 395288 h 790575"/>
              <a:gd name="T2" fmla="*/ 81860 w 857250"/>
              <a:gd name="T3" fmla="*/ 150987 h 790575"/>
              <a:gd name="T4" fmla="*/ 296173 w 857250"/>
              <a:gd name="T5" fmla="*/ 1 h 790575"/>
              <a:gd name="T6" fmla="*/ 561077 w 857250"/>
              <a:gd name="T7" fmla="*/ 1 h 790575"/>
              <a:gd name="T8" fmla="*/ 775390 w 857250"/>
              <a:gd name="T9" fmla="*/ 150987 h 790575"/>
              <a:gd name="T10" fmla="*/ 857250 w 857250"/>
              <a:gd name="T11" fmla="*/ 395288 h 790575"/>
              <a:gd name="T12" fmla="*/ 775390 w 857250"/>
              <a:gd name="T13" fmla="*/ 639588 h 790575"/>
              <a:gd name="T14" fmla="*/ 561077 w 857250"/>
              <a:gd name="T15" fmla="*/ 790574 h 790575"/>
              <a:gd name="T16" fmla="*/ 296173 w 857250"/>
              <a:gd name="T17" fmla="*/ 790574 h 790575"/>
              <a:gd name="T18" fmla="*/ 81860 w 857250"/>
              <a:gd name="T19" fmla="*/ 639588 h 790575"/>
              <a:gd name="T20" fmla="*/ 0 w 857250"/>
              <a:gd name="T21" fmla="*/ 395288 h 79057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57250"/>
              <a:gd name="T34" fmla="*/ 0 h 790575"/>
              <a:gd name="T35" fmla="*/ 857250 w 857250"/>
              <a:gd name="T36" fmla="*/ 790575 h 79057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57250" h="790575">
                <a:moveTo>
                  <a:pt x="0" y="395288"/>
                </a:moveTo>
                <a:lnTo>
                  <a:pt x="81860" y="150987"/>
                </a:lnTo>
                <a:lnTo>
                  <a:pt x="296173" y="1"/>
                </a:lnTo>
                <a:lnTo>
                  <a:pt x="561077" y="1"/>
                </a:lnTo>
                <a:lnTo>
                  <a:pt x="775390" y="150987"/>
                </a:lnTo>
                <a:lnTo>
                  <a:pt x="857250" y="395288"/>
                </a:lnTo>
                <a:lnTo>
                  <a:pt x="775390" y="639588"/>
                </a:lnTo>
                <a:lnTo>
                  <a:pt x="561077" y="790574"/>
                </a:lnTo>
                <a:lnTo>
                  <a:pt x="296173" y="790574"/>
                </a:lnTo>
                <a:lnTo>
                  <a:pt x="81860" y="639588"/>
                </a:lnTo>
                <a:lnTo>
                  <a:pt x="0" y="395288"/>
                </a:lnTo>
                <a:close/>
              </a:path>
            </a:pathLst>
          </a:custGeom>
          <a:solidFill>
            <a:srgbClr val="C0000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#2 </a:t>
            </a:r>
            <a:endParaRPr kumimoji="0" lang="en-US" alt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Decagon 5"/>
          <p:cNvSpPr>
            <a:spLocks/>
          </p:cNvSpPr>
          <p:nvPr/>
        </p:nvSpPr>
        <p:spPr bwMode="auto">
          <a:xfrm>
            <a:off x="4874982" y="3070610"/>
            <a:ext cx="1208657" cy="1152796"/>
          </a:xfrm>
          <a:custGeom>
            <a:avLst/>
            <a:gdLst>
              <a:gd name="T0" fmla="*/ 0 w 781050"/>
              <a:gd name="T1" fmla="*/ 385763 h 771525"/>
              <a:gd name="T2" fmla="*/ 74584 w 781050"/>
              <a:gd name="T3" fmla="*/ 147349 h 771525"/>
              <a:gd name="T4" fmla="*/ 269846 w 781050"/>
              <a:gd name="T5" fmla="*/ 1 h 771525"/>
              <a:gd name="T6" fmla="*/ 511204 w 781050"/>
              <a:gd name="T7" fmla="*/ 1 h 771525"/>
              <a:gd name="T8" fmla="*/ 706466 w 781050"/>
              <a:gd name="T9" fmla="*/ 147349 h 771525"/>
              <a:gd name="T10" fmla="*/ 781050 w 781050"/>
              <a:gd name="T11" fmla="*/ 385763 h 771525"/>
              <a:gd name="T12" fmla="*/ 706466 w 781050"/>
              <a:gd name="T13" fmla="*/ 624176 h 771525"/>
              <a:gd name="T14" fmla="*/ 511204 w 781050"/>
              <a:gd name="T15" fmla="*/ 771524 h 771525"/>
              <a:gd name="T16" fmla="*/ 269846 w 781050"/>
              <a:gd name="T17" fmla="*/ 771524 h 771525"/>
              <a:gd name="T18" fmla="*/ 74584 w 781050"/>
              <a:gd name="T19" fmla="*/ 624176 h 771525"/>
              <a:gd name="T20" fmla="*/ 0 w 781050"/>
              <a:gd name="T21" fmla="*/ 385763 h 77152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81050"/>
              <a:gd name="T34" fmla="*/ 0 h 771525"/>
              <a:gd name="T35" fmla="*/ 781050 w 781050"/>
              <a:gd name="T36" fmla="*/ 771525 h 77152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81050" h="771525">
                <a:moveTo>
                  <a:pt x="0" y="385763"/>
                </a:moveTo>
                <a:lnTo>
                  <a:pt x="74584" y="147349"/>
                </a:lnTo>
                <a:lnTo>
                  <a:pt x="269846" y="1"/>
                </a:lnTo>
                <a:lnTo>
                  <a:pt x="511204" y="1"/>
                </a:lnTo>
                <a:lnTo>
                  <a:pt x="706466" y="147349"/>
                </a:lnTo>
                <a:lnTo>
                  <a:pt x="781050" y="385763"/>
                </a:lnTo>
                <a:lnTo>
                  <a:pt x="706466" y="624176"/>
                </a:lnTo>
                <a:lnTo>
                  <a:pt x="511204" y="771524"/>
                </a:lnTo>
                <a:lnTo>
                  <a:pt x="269846" y="771524"/>
                </a:lnTo>
                <a:lnTo>
                  <a:pt x="74584" y="624176"/>
                </a:lnTo>
                <a:lnTo>
                  <a:pt x="0" y="385763"/>
                </a:lnTo>
                <a:close/>
              </a:path>
            </a:pathLst>
          </a:custGeom>
          <a:solidFill>
            <a:srgbClr val="FFC00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#3</a:t>
            </a:r>
            <a:endParaRPr kumimoji="0" lang="en-US" alt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Gold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Decagon 6"/>
          <p:cNvSpPr>
            <a:spLocks/>
          </p:cNvSpPr>
          <p:nvPr/>
        </p:nvSpPr>
        <p:spPr bwMode="auto">
          <a:xfrm>
            <a:off x="6472478" y="3070610"/>
            <a:ext cx="1223110" cy="1152797"/>
          </a:xfrm>
          <a:custGeom>
            <a:avLst/>
            <a:gdLst>
              <a:gd name="T0" fmla="*/ 0 w 809625"/>
              <a:gd name="T1" fmla="*/ 390525 h 781050"/>
              <a:gd name="T2" fmla="*/ 77312 w 809625"/>
              <a:gd name="T3" fmla="*/ 149168 h 781050"/>
              <a:gd name="T4" fmla="*/ 279719 w 809625"/>
              <a:gd name="T5" fmla="*/ 1 h 781050"/>
              <a:gd name="T6" fmla="*/ 529906 w 809625"/>
              <a:gd name="T7" fmla="*/ 1 h 781050"/>
              <a:gd name="T8" fmla="*/ 732313 w 809625"/>
              <a:gd name="T9" fmla="*/ 149168 h 781050"/>
              <a:gd name="T10" fmla="*/ 809625 w 809625"/>
              <a:gd name="T11" fmla="*/ 390525 h 781050"/>
              <a:gd name="T12" fmla="*/ 732313 w 809625"/>
              <a:gd name="T13" fmla="*/ 631882 h 781050"/>
              <a:gd name="T14" fmla="*/ 529906 w 809625"/>
              <a:gd name="T15" fmla="*/ 781049 h 781050"/>
              <a:gd name="T16" fmla="*/ 279719 w 809625"/>
              <a:gd name="T17" fmla="*/ 781049 h 781050"/>
              <a:gd name="T18" fmla="*/ 77312 w 809625"/>
              <a:gd name="T19" fmla="*/ 631882 h 781050"/>
              <a:gd name="T20" fmla="*/ 0 w 809625"/>
              <a:gd name="T21" fmla="*/ 390525 h 78105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09625"/>
              <a:gd name="T34" fmla="*/ 0 h 781050"/>
              <a:gd name="T35" fmla="*/ 809625 w 809625"/>
              <a:gd name="T36" fmla="*/ 781050 h 78105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09625" h="781050">
                <a:moveTo>
                  <a:pt x="0" y="390525"/>
                </a:moveTo>
                <a:lnTo>
                  <a:pt x="77312" y="149168"/>
                </a:lnTo>
                <a:lnTo>
                  <a:pt x="279719" y="1"/>
                </a:lnTo>
                <a:lnTo>
                  <a:pt x="529906" y="1"/>
                </a:lnTo>
                <a:lnTo>
                  <a:pt x="732313" y="149168"/>
                </a:lnTo>
                <a:lnTo>
                  <a:pt x="809625" y="390525"/>
                </a:lnTo>
                <a:lnTo>
                  <a:pt x="732313" y="631882"/>
                </a:lnTo>
                <a:lnTo>
                  <a:pt x="529906" y="781049"/>
                </a:lnTo>
                <a:lnTo>
                  <a:pt x="279719" y="781049"/>
                </a:lnTo>
                <a:lnTo>
                  <a:pt x="77312" y="631882"/>
                </a:lnTo>
                <a:lnTo>
                  <a:pt x="0" y="390525"/>
                </a:lnTo>
                <a:close/>
              </a:path>
            </a:pathLst>
          </a:custGeom>
          <a:solidFill>
            <a:srgbClr val="18B475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#4</a:t>
            </a:r>
            <a:endParaRPr kumimoji="0" lang="en-US" alt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Green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Decagon 7"/>
          <p:cNvSpPr>
            <a:spLocks/>
          </p:cNvSpPr>
          <p:nvPr/>
        </p:nvSpPr>
        <p:spPr bwMode="auto">
          <a:xfrm>
            <a:off x="9650419" y="3070610"/>
            <a:ext cx="1167357" cy="1152796"/>
          </a:xfrm>
          <a:custGeom>
            <a:avLst/>
            <a:gdLst>
              <a:gd name="T0" fmla="*/ 0 w 800100"/>
              <a:gd name="T1" fmla="*/ 381000 h 762000"/>
              <a:gd name="T2" fmla="*/ 76403 w 800100"/>
              <a:gd name="T3" fmla="*/ 145530 h 762000"/>
              <a:gd name="T4" fmla="*/ 276428 w 800100"/>
              <a:gd name="T5" fmla="*/ 1 h 762000"/>
              <a:gd name="T6" fmla="*/ 523672 w 800100"/>
              <a:gd name="T7" fmla="*/ 1 h 762000"/>
              <a:gd name="T8" fmla="*/ 723697 w 800100"/>
              <a:gd name="T9" fmla="*/ 145530 h 762000"/>
              <a:gd name="T10" fmla="*/ 800100 w 800100"/>
              <a:gd name="T11" fmla="*/ 381000 h 762000"/>
              <a:gd name="T12" fmla="*/ 723697 w 800100"/>
              <a:gd name="T13" fmla="*/ 616470 h 762000"/>
              <a:gd name="T14" fmla="*/ 523672 w 800100"/>
              <a:gd name="T15" fmla="*/ 761999 h 762000"/>
              <a:gd name="T16" fmla="*/ 276428 w 800100"/>
              <a:gd name="T17" fmla="*/ 761999 h 762000"/>
              <a:gd name="T18" fmla="*/ 76403 w 800100"/>
              <a:gd name="T19" fmla="*/ 616470 h 762000"/>
              <a:gd name="T20" fmla="*/ 0 w 800100"/>
              <a:gd name="T21" fmla="*/ 381000 h 762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00100"/>
              <a:gd name="T34" fmla="*/ 0 h 762000"/>
              <a:gd name="T35" fmla="*/ 800100 w 800100"/>
              <a:gd name="T36" fmla="*/ 762000 h 7620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00100" h="762000">
                <a:moveTo>
                  <a:pt x="0" y="381000"/>
                </a:moveTo>
                <a:lnTo>
                  <a:pt x="76403" y="145530"/>
                </a:lnTo>
                <a:lnTo>
                  <a:pt x="276428" y="1"/>
                </a:lnTo>
                <a:lnTo>
                  <a:pt x="523672" y="1"/>
                </a:lnTo>
                <a:lnTo>
                  <a:pt x="723697" y="145530"/>
                </a:lnTo>
                <a:lnTo>
                  <a:pt x="800100" y="381000"/>
                </a:lnTo>
                <a:lnTo>
                  <a:pt x="723697" y="616470"/>
                </a:lnTo>
                <a:lnTo>
                  <a:pt x="523672" y="761999"/>
                </a:lnTo>
                <a:lnTo>
                  <a:pt x="276428" y="761999"/>
                </a:lnTo>
                <a:lnTo>
                  <a:pt x="76403" y="616470"/>
                </a:lnTo>
                <a:lnTo>
                  <a:pt x="0" y="381000"/>
                </a:lnTo>
                <a:close/>
              </a:path>
            </a:pathLst>
          </a:custGeom>
          <a:solidFill>
            <a:srgbClr val="F7ABF3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#6 </a:t>
            </a:r>
            <a:endParaRPr kumimoji="0" lang="en-US" alt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Pink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Decagon 8"/>
          <p:cNvSpPr>
            <a:spLocks/>
          </p:cNvSpPr>
          <p:nvPr/>
        </p:nvSpPr>
        <p:spPr bwMode="auto">
          <a:xfrm>
            <a:off x="8084427" y="3070610"/>
            <a:ext cx="1177153" cy="1152796"/>
          </a:xfrm>
          <a:custGeom>
            <a:avLst/>
            <a:gdLst>
              <a:gd name="T0" fmla="*/ 0 w 790575"/>
              <a:gd name="T1" fmla="*/ 385763 h 771525"/>
              <a:gd name="T2" fmla="*/ 75493 w 790575"/>
              <a:gd name="T3" fmla="*/ 147349 h 771525"/>
              <a:gd name="T4" fmla="*/ 273137 w 790575"/>
              <a:gd name="T5" fmla="*/ 1 h 771525"/>
              <a:gd name="T6" fmla="*/ 517438 w 790575"/>
              <a:gd name="T7" fmla="*/ 1 h 771525"/>
              <a:gd name="T8" fmla="*/ 715082 w 790575"/>
              <a:gd name="T9" fmla="*/ 147349 h 771525"/>
              <a:gd name="T10" fmla="*/ 790575 w 790575"/>
              <a:gd name="T11" fmla="*/ 385763 h 771525"/>
              <a:gd name="T12" fmla="*/ 715082 w 790575"/>
              <a:gd name="T13" fmla="*/ 624176 h 771525"/>
              <a:gd name="T14" fmla="*/ 517438 w 790575"/>
              <a:gd name="T15" fmla="*/ 771524 h 771525"/>
              <a:gd name="T16" fmla="*/ 273137 w 790575"/>
              <a:gd name="T17" fmla="*/ 771524 h 771525"/>
              <a:gd name="T18" fmla="*/ 75493 w 790575"/>
              <a:gd name="T19" fmla="*/ 624176 h 771525"/>
              <a:gd name="T20" fmla="*/ 0 w 790575"/>
              <a:gd name="T21" fmla="*/ 385763 h 77152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90575"/>
              <a:gd name="T34" fmla="*/ 0 h 771525"/>
              <a:gd name="T35" fmla="*/ 790575 w 790575"/>
              <a:gd name="T36" fmla="*/ 771525 h 77152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90575" h="771525">
                <a:moveTo>
                  <a:pt x="0" y="385763"/>
                </a:moveTo>
                <a:lnTo>
                  <a:pt x="75493" y="147349"/>
                </a:lnTo>
                <a:lnTo>
                  <a:pt x="273137" y="1"/>
                </a:lnTo>
                <a:lnTo>
                  <a:pt x="517438" y="1"/>
                </a:lnTo>
                <a:lnTo>
                  <a:pt x="715082" y="147349"/>
                </a:lnTo>
                <a:lnTo>
                  <a:pt x="790575" y="385763"/>
                </a:lnTo>
                <a:lnTo>
                  <a:pt x="715082" y="624176"/>
                </a:lnTo>
                <a:lnTo>
                  <a:pt x="517438" y="771524"/>
                </a:lnTo>
                <a:lnTo>
                  <a:pt x="273137" y="771524"/>
                </a:lnTo>
                <a:lnTo>
                  <a:pt x="75493" y="624176"/>
                </a:lnTo>
                <a:lnTo>
                  <a:pt x="0" y="385763"/>
                </a:lnTo>
                <a:close/>
              </a:path>
            </a:pathLst>
          </a:custGeom>
          <a:solidFill>
            <a:srgbClr val="934BC9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#5 Purple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2302939" y="268354"/>
            <a:ext cx="8216536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Blood Draw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Order of Collection</a:t>
            </a:r>
            <a:endParaRPr lang="en-US" altLang="en-US" sz="2800" b="1" i="1" u="sng" dirty="0"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 avoid cross contamination of additives from one tube to the next,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en-US" altLang="en-US" dirty="0"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lood collection tubes must always be collected in this order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056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128801" y="467441"/>
            <a:ext cx="7542514" cy="28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Inversion of Tubes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Blood collection tubes must be adequately mixed immediately after collection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to ensure proper mixing of blood with additive.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137160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Mix by gently inverting 8-10 times</a:t>
            </a:r>
          </a:p>
          <a:p>
            <a:pPr marL="182880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21145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Inadequate mixing can lead to clotting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21145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Overly vigorous mixing can lead to hemolysis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811" y="3474720"/>
            <a:ext cx="1920239" cy="286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902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2415" y="860596"/>
            <a:ext cx="4548425" cy="5329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i="1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Labeling of Blood Bank Tubes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83132" y="1833661"/>
            <a:ext cx="6096000" cy="197310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Pink top tube for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lood Bank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must be labelled with ALL of the following: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 patient identifiers (Full Name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MRN)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Date of collection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Time of collection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Initials of person collecting sample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732567" y="4319208"/>
            <a:ext cx="452252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 of properly labelled blood bank tube: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099" name="Picture 16" descr="20180508_1615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999295" y="3296185"/>
            <a:ext cx="1515070" cy="438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361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18306" y="196021"/>
            <a:ext cx="6096000" cy="5329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i="1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Blood Culture Volumes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063015"/>
              </p:ext>
            </p:extLst>
          </p:nvPr>
        </p:nvGraphicFramePr>
        <p:xfrm>
          <a:off x="609600" y="1502598"/>
          <a:ext cx="10478813" cy="21892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42357"/>
                <a:gridCol w="3253733"/>
                <a:gridCol w="4582723"/>
              </a:tblGrid>
              <a:tr h="2642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</a:rPr>
                        <a:t>Venipuncture Volume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>
                          <a:effectLst/>
                        </a:rPr>
                        <a:t>Anaerobic Bottle (Purple)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</a:rPr>
                        <a:t>Aerobic Bottle (Blue)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50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18-20 ml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Split equally between vials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19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15-17 ml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5- 7 ml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Remaining 10 ml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10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12-14 ml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5 ml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Remaining 7-9 ml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39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7-11 ml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Total volume minus 5-6 ml (to be used for aerobic)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5-6 ml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10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2-6 ml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1 ml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Remaining 1-5 ml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19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1 ml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None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1 ml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94290" y="721869"/>
            <a:ext cx="11500401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ensure proper blood-to-media ratio (and most reliable culture outcomes), a </a:t>
            </a:r>
            <a:r>
              <a:rPr kumimoji="0" lang="en-US" altLang="en-US" sz="1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minimum volume of 5 mL 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should be added to each blood culture 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bottle</a:t>
            </a:r>
            <a:r>
              <a:rPr lang="en-US" alt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Whenever possible, the </a:t>
            </a:r>
            <a:r>
              <a:rPr lang="en-US" altLang="en-US" sz="1400" b="1" i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ideal volume of 10 mL </a:t>
            </a:r>
            <a:r>
              <a:rPr lang="en-US" alt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should be added to each bottle.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alt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The 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following chart should be followed when filling blood culture bottles: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33" name="Picture 20" descr="20180509_1155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653028" y="4343749"/>
            <a:ext cx="1462031" cy="356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21" descr="20180509_1155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006208" y="4541225"/>
            <a:ext cx="1476873" cy="315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893381" y="3680859"/>
            <a:ext cx="9312164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              	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Bottles must be labelled with:</a:t>
            </a:r>
            <a:endParaRPr kumimoji="0" lang="en-US" alt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lvl="6">
              <a:buFontTx/>
              <a:buChar char="•"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Two patient identifiers (Full Name and MRN)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lvl="6">
              <a:buFontTx/>
              <a:buChar char="•"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Time of collection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lvl="6">
              <a:buFontTx/>
              <a:buChar char="•"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Volume of blood added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lvl="6">
              <a:buFontTx/>
              <a:buChar char="•"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Initials of person collecting sample</a:t>
            </a:r>
            <a:endParaRPr lang="en-US" altLang="en-US" sz="1400" dirty="0" smtClean="0">
              <a:latin typeface="+mn-lt"/>
            </a:endParaRPr>
          </a:p>
          <a:p>
            <a:pPr marL="3028950" lvl="6" indent="-285750">
              <a:buFont typeface="Wingdings" panose="05000000000000000000" pitchFamily="2" charset="2"/>
              <a:buChar char="v"/>
            </a:pPr>
            <a:r>
              <a:rPr kumimoji="0" lang="en-US" alt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Place label on tube taking care not to cover barcode or lot#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Examples of properly labelled blood culture bottles: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6655981" y="505312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6655981" y="630089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129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16369" y="599338"/>
            <a:ext cx="3411511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i="1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POC Sample </a:t>
            </a:r>
            <a:r>
              <a:rPr lang="en-US" sz="2800" b="1" i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Handl</a:t>
            </a:r>
            <a:r>
              <a:rPr lang="en-US" sz="2800" b="1" i="1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ing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42309" y="1303443"/>
            <a:ext cx="8961120" cy="1980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Green tops or syringes used for POC testing must be mixed well before testing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prevent inaccurate hematocrit results.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Samples that have been set down prior to testing must be re-mixed.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Mix green tops by gently inverting 8-10 times.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241" y="3284370"/>
            <a:ext cx="1266416" cy="904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078" y="3284370"/>
            <a:ext cx="1129802" cy="90436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ight Arrow 9"/>
          <p:cNvSpPr/>
          <p:nvPr/>
        </p:nvSpPr>
        <p:spPr>
          <a:xfrm>
            <a:off x="5538311" y="3692422"/>
            <a:ext cx="307112" cy="1758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178627" y="4188738"/>
            <a:ext cx="6553201" cy="655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US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Mix syringes by rolling in hand for 5 seconds, inverting and repeating. 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US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Discard the first few drops before filling cartridge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324" y="5292634"/>
            <a:ext cx="1228894" cy="990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884" y="5322817"/>
            <a:ext cx="1240310" cy="960416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Right Arrow 21"/>
          <p:cNvSpPr/>
          <p:nvPr/>
        </p:nvSpPr>
        <p:spPr>
          <a:xfrm>
            <a:off x="4948995" y="5715112"/>
            <a:ext cx="307112" cy="1758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083" y="5322817"/>
            <a:ext cx="1091939" cy="960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30473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</TotalTime>
  <Words>1218</Words>
  <Application>Microsoft Office PowerPoint</Application>
  <PresentationFormat>Widescreen</PresentationFormat>
  <Paragraphs>172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Calibri</vt:lpstr>
      <vt:lpstr>Calibri Light</vt:lpstr>
      <vt:lpstr>HelveticaNeueLTStd-Cn</vt:lpstr>
      <vt:lpstr>HelveticaNeueLTStd-Roman</vt:lpstr>
      <vt:lpstr>ITDEVA+Frutiger-Light</vt:lpstr>
      <vt:lpstr>JBNKJY+Frutiger-Bold</vt:lpstr>
      <vt:lpstr>Symbol</vt:lpstr>
      <vt:lpstr>Times New Roman</vt:lpstr>
      <vt:lpstr>Wingdings</vt:lpstr>
      <vt:lpstr>Office Theme</vt:lpstr>
      <vt:lpstr>Blood Sample Collection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Providence Health &amp; Services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Blood Sample Collection</dc:title>
  <dc:creator>Ingalls, Stephanie</dc:creator>
  <cp:lastModifiedBy>Ingalls, Stephanie</cp:lastModifiedBy>
  <cp:revision>28</cp:revision>
  <cp:lastPrinted>2018-05-16T15:50:20Z</cp:lastPrinted>
  <dcterms:created xsi:type="dcterms:W3CDTF">2018-04-26T20:11:25Z</dcterms:created>
  <dcterms:modified xsi:type="dcterms:W3CDTF">2018-05-16T16:01:37Z</dcterms:modified>
</cp:coreProperties>
</file>