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557E2-EE3E-4026-8335-BAB7C5C67360}" type="datetimeFigureOut">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92520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557E2-EE3E-4026-8335-BAB7C5C67360}" type="datetimeFigureOut">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2282980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557E2-EE3E-4026-8335-BAB7C5C67360}" type="datetimeFigureOut">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76926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557E2-EE3E-4026-8335-BAB7C5C67360}" type="datetimeFigureOut">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248252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A557E2-EE3E-4026-8335-BAB7C5C67360}" type="datetimeFigureOut">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158991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A557E2-EE3E-4026-8335-BAB7C5C67360}" type="datetimeFigureOut">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284311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A557E2-EE3E-4026-8335-BAB7C5C67360}" type="datetimeFigureOut">
              <a:rPr lang="en-US" smtClean="0"/>
              <a:t>7/5/2016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41457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A557E2-EE3E-4026-8335-BAB7C5C67360}" type="datetimeFigureOut">
              <a:rPr lang="en-US" smtClean="0"/>
              <a:t>7/5/2016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1797285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A557E2-EE3E-4026-8335-BAB7C5C67360}" type="datetimeFigureOut">
              <a:rPr lang="en-US" smtClean="0"/>
              <a:t>7/5/2016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138063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A557E2-EE3E-4026-8335-BAB7C5C67360}" type="datetimeFigureOut">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63233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A557E2-EE3E-4026-8335-BAB7C5C67360}" type="datetimeFigureOut">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F9A8-24DE-4A77-8A5B-87870EEF1329}" type="slidenum">
              <a:rPr lang="en-US" smtClean="0"/>
              <a:t>‹#›</a:t>
            </a:fld>
            <a:endParaRPr lang="en-US"/>
          </a:p>
        </p:txBody>
      </p:sp>
    </p:spTree>
    <p:extLst>
      <p:ext uri="{BB962C8B-B14F-4D97-AF65-F5344CB8AC3E}">
        <p14:creationId xmlns:p14="http://schemas.microsoft.com/office/powerpoint/2010/main" val="121410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557E2-EE3E-4026-8335-BAB7C5C67360}" type="datetimeFigureOut">
              <a:rPr lang="en-US" smtClean="0"/>
              <a:t>7/5/2016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3F9A8-24DE-4A77-8A5B-87870EEF1329}" type="slidenum">
              <a:rPr lang="en-US" smtClean="0"/>
              <a:t>‹#›</a:t>
            </a:fld>
            <a:endParaRPr lang="en-US"/>
          </a:p>
        </p:txBody>
      </p:sp>
    </p:spTree>
    <p:extLst>
      <p:ext uri="{BB962C8B-B14F-4D97-AF65-F5344CB8AC3E}">
        <p14:creationId xmlns:p14="http://schemas.microsoft.com/office/powerpoint/2010/main" val="1873928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t>Nitrazine</a:t>
            </a:r>
            <a:r>
              <a:rPr lang="en-US" b="1" dirty="0" smtClean="0"/>
              <a:t> pH Test for </a:t>
            </a:r>
            <a:br>
              <a:rPr lang="en-US" b="1" dirty="0" smtClean="0"/>
            </a:br>
            <a:r>
              <a:rPr lang="en-US" b="1" dirty="0" smtClean="0"/>
              <a:t>Amniotic Fluid</a:t>
            </a:r>
            <a:endParaRPr lang="en-US" dirty="0"/>
          </a:p>
        </p:txBody>
      </p:sp>
      <p:sp>
        <p:nvSpPr>
          <p:cNvPr id="3" name="Subtitle 2"/>
          <p:cNvSpPr>
            <a:spLocks noGrp="1"/>
          </p:cNvSpPr>
          <p:nvPr>
            <p:ph type="subTitle" idx="1"/>
          </p:nvPr>
        </p:nvSpPr>
        <p:spPr/>
        <p:txBody>
          <a:bodyPr/>
          <a:lstStyle/>
          <a:p>
            <a:r>
              <a:rPr lang="en-US" dirty="0" smtClean="0"/>
              <a:t>Audience: Labor and Deliver &amp; OB/GYN Providers</a:t>
            </a:r>
          </a:p>
        </p:txBody>
      </p:sp>
    </p:spTree>
    <p:extLst>
      <p:ext uri="{BB962C8B-B14F-4D97-AF65-F5344CB8AC3E}">
        <p14:creationId xmlns:p14="http://schemas.microsoft.com/office/powerpoint/2010/main" val="370863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Nitrazine</a:t>
            </a:r>
            <a:r>
              <a:rPr lang="en-US" dirty="0" smtClean="0"/>
              <a:t> pH Test for Amniotic Fluid</a:t>
            </a:r>
            <a:endParaRPr lang="en-US" dirty="0"/>
          </a:p>
        </p:txBody>
      </p:sp>
      <p:sp>
        <p:nvSpPr>
          <p:cNvPr id="3" name="Content Placeholder 2"/>
          <p:cNvSpPr>
            <a:spLocks noGrp="1"/>
          </p:cNvSpPr>
          <p:nvPr>
            <p:ph idx="1"/>
          </p:nvPr>
        </p:nvSpPr>
        <p:spPr/>
        <p:txBody>
          <a:bodyPr/>
          <a:lstStyle/>
          <a:p>
            <a:r>
              <a:rPr lang="en-US" dirty="0"/>
              <a:t>This is the end of the </a:t>
            </a:r>
            <a:r>
              <a:rPr lang="en-US" dirty="0" err="1"/>
              <a:t>Nitrazine</a:t>
            </a:r>
            <a:r>
              <a:rPr lang="en-US" dirty="0"/>
              <a:t> Paper Competency </a:t>
            </a:r>
            <a:endParaRPr lang="en-US" dirty="0" smtClean="0"/>
          </a:p>
          <a:p>
            <a:r>
              <a:rPr lang="en-US" dirty="0"/>
              <a:t>Please click the “Take Test Button” on the left to complete the </a:t>
            </a:r>
            <a:r>
              <a:rPr lang="en-US" dirty="0" err="1"/>
              <a:t>Nitrazine</a:t>
            </a:r>
            <a:r>
              <a:rPr lang="en-US"/>
              <a:t> Paper competency test and to receive credit</a:t>
            </a:r>
          </a:p>
        </p:txBody>
      </p:sp>
    </p:spTree>
    <p:extLst>
      <p:ext uri="{BB962C8B-B14F-4D97-AF65-F5344CB8AC3E}">
        <p14:creationId xmlns:p14="http://schemas.microsoft.com/office/powerpoint/2010/main" val="3261390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Nitrazine</a:t>
            </a:r>
            <a:r>
              <a:rPr lang="en-US" b="1" dirty="0" smtClean="0"/>
              <a:t> pH Test for Amniotic Fluid </a:t>
            </a:r>
            <a:endParaRPr lang="en-US" dirty="0"/>
          </a:p>
        </p:txBody>
      </p:sp>
      <p:sp>
        <p:nvSpPr>
          <p:cNvPr id="3" name="Content Placeholder 2"/>
          <p:cNvSpPr>
            <a:spLocks noGrp="1"/>
          </p:cNvSpPr>
          <p:nvPr>
            <p:ph idx="1"/>
          </p:nvPr>
        </p:nvSpPr>
        <p:spPr/>
        <p:txBody>
          <a:bodyPr/>
          <a:lstStyle/>
          <a:p>
            <a:pPr marL="0" indent="0">
              <a:buNone/>
            </a:pPr>
            <a:r>
              <a:rPr lang="en-US" dirty="0" err="1" smtClean="0"/>
              <a:t>Nitrazine</a:t>
            </a:r>
            <a:r>
              <a:rPr lang="en-US" dirty="0" smtClean="0"/>
              <a:t> paper is used to detect small quantities of amniotic fluid in vaginal secretions. It is used in conjunction with the Fern Test to help detect ruptured membranes. Premature rupture of the membranes before onset of labor may lead to fetal infection and subsequent mortality. The risk is largely eliminated by induction of labor</a:t>
            </a:r>
            <a:endParaRPr lang="en-US" dirty="0"/>
          </a:p>
        </p:txBody>
      </p:sp>
    </p:spTree>
    <p:extLst>
      <p:ext uri="{BB962C8B-B14F-4D97-AF65-F5344CB8AC3E}">
        <p14:creationId xmlns:p14="http://schemas.microsoft.com/office/powerpoint/2010/main" val="173241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Nitrazine</a:t>
            </a:r>
            <a:r>
              <a:rPr lang="en-US" dirty="0" smtClean="0"/>
              <a:t> pH Test for Amniotic Fluid</a:t>
            </a:r>
            <a:endParaRPr lang="en-US" dirty="0"/>
          </a:p>
        </p:txBody>
      </p:sp>
      <p:sp>
        <p:nvSpPr>
          <p:cNvPr id="3" name="Content Placeholder 2"/>
          <p:cNvSpPr>
            <a:spLocks noGrp="1"/>
          </p:cNvSpPr>
          <p:nvPr>
            <p:ph idx="1"/>
          </p:nvPr>
        </p:nvSpPr>
        <p:spPr/>
        <p:txBody>
          <a:bodyPr/>
          <a:lstStyle/>
          <a:p>
            <a:r>
              <a:rPr lang="en-US" dirty="0" smtClean="0"/>
              <a:t>Specimen Requirements</a:t>
            </a:r>
          </a:p>
          <a:p>
            <a:r>
              <a:rPr lang="en-US" dirty="0" smtClean="0"/>
              <a:t>Interferences</a:t>
            </a:r>
          </a:p>
          <a:p>
            <a:r>
              <a:rPr lang="en-US" dirty="0" smtClean="0"/>
              <a:t>Quality Control</a:t>
            </a:r>
          </a:p>
          <a:p>
            <a:r>
              <a:rPr lang="en-US" dirty="0" smtClean="0"/>
              <a:t>Procedure</a:t>
            </a:r>
          </a:p>
          <a:p>
            <a:r>
              <a:rPr lang="en-US" dirty="0" smtClean="0"/>
              <a:t>Results</a:t>
            </a:r>
          </a:p>
          <a:p>
            <a:r>
              <a:rPr lang="en-US" dirty="0" smtClean="0"/>
              <a:t>Procedure Notes</a:t>
            </a:r>
          </a:p>
          <a:p>
            <a:pPr marL="0" indent="0">
              <a:buNone/>
            </a:pPr>
            <a:endParaRPr lang="en-US" dirty="0"/>
          </a:p>
        </p:txBody>
      </p:sp>
    </p:spTree>
    <p:extLst>
      <p:ext uri="{BB962C8B-B14F-4D97-AF65-F5344CB8AC3E}">
        <p14:creationId xmlns:p14="http://schemas.microsoft.com/office/powerpoint/2010/main" val="54040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Specimen Requirements</a:t>
            </a:r>
            <a:endParaRPr lang="en-US" dirty="0"/>
          </a:p>
        </p:txBody>
      </p:sp>
      <p:sp>
        <p:nvSpPr>
          <p:cNvPr id="3" name="Content Placeholder 2"/>
          <p:cNvSpPr>
            <a:spLocks noGrp="1"/>
          </p:cNvSpPr>
          <p:nvPr>
            <p:ph idx="1"/>
          </p:nvPr>
        </p:nvSpPr>
        <p:spPr/>
        <p:txBody>
          <a:bodyPr/>
          <a:lstStyle/>
          <a:p>
            <a:r>
              <a:rPr lang="en-US" dirty="0" smtClean="0"/>
              <a:t>Vaginal secretions from the posterior vaginal pool</a:t>
            </a:r>
          </a:p>
          <a:p>
            <a:pPr marL="0" indent="0">
              <a:buNone/>
            </a:pPr>
            <a:endParaRPr lang="en-US" dirty="0" smtClean="0"/>
          </a:p>
          <a:p>
            <a:r>
              <a:rPr lang="en-US" dirty="0" smtClean="0"/>
              <a:t>Do not touch the pH </a:t>
            </a:r>
            <a:r>
              <a:rPr lang="en-US" dirty="0" err="1" smtClean="0"/>
              <a:t>nitrazine</a:t>
            </a:r>
            <a:r>
              <a:rPr lang="en-US" dirty="0" smtClean="0"/>
              <a:t> paper to the mucus plug in the cervix</a:t>
            </a:r>
          </a:p>
          <a:p>
            <a:pPr marL="0" indent="0">
              <a:buNone/>
            </a:pPr>
            <a:endParaRPr lang="en-US" dirty="0" smtClean="0"/>
          </a:p>
          <a:p>
            <a:r>
              <a:rPr lang="en-US" dirty="0" smtClean="0"/>
              <a:t>Test sample immediately after collection</a:t>
            </a:r>
          </a:p>
          <a:p>
            <a:pPr marL="0" indent="0">
              <a:buNone/>
            </a:pPr>
            <a:endParaRPr lang="en-US" dirty="0" smtClean="0"/>
          </a:p>
          <a:p>
            <a:r>
              <a:rPr lang="en-US" dirty="0" smtClean="0"/>
              <a:t>Note: Bloody specimens are not acceptable</a:t>
            </a:r>
          </a:p>
          <a:p>
            <a:endParaRPr lang="en-US" dirty="0"/>
          </a:p>
        </p:txBody>
      </p:sp>
    </p:spTree>
    <p:extLst>
      <p:ext uri="{BB962C8B-B14F-4D97-AF65-F5344CB8AC3E}">
        <p14:creationId xmlns:p14="http://schemas.microsoft.com/office/powerpoint/2010/main" val="137102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Interferences</a:t>
            </a:r>
            <a:endParaRPr lang="en-US" dirty="0"/>
          </a:p>
        </p:txBody>
      </p:sp>
      <p:sp>
        <p:nvSpPr>
          <p:cNvPr id="3" name="Content Placeholder 2"/>
          <p:cNvSpPr>
            <a:spLocks noGrp="1"/>
          </p:cNvSpPr>
          <p:nvPr>
            <p:ph idx="1"/>
          </p:nvPr>
        </p:nvSpPr>
        <p:spPr/>
        <p:txBody>
          <a:bodyPr/>
          <a:lstStyle/>
          <a:p>
            <a:r>
              <a:rPr lang="en-US" dirty="0"/>
              <a:t>False positive results may occur from specimen contamination due </a:t>
            </a:r>
            <a:r>
              <a:rPr lang="en-US" dirty="0" smtClean="0"/>
              <a:t>to heavy</a:t>
            </a:r>
            <a:r>
              <a:rPr lang="en-US" dirty="0"/>
              <a:t> vaginal discharge, blood, cervical mucus, semen alkaline </a:t>
            </a:r>
            <a:r>
              <a:rPr lang="en-US" dirty="0" smtClean="0"/>
              <a:t>urine, and</a:t>
            </a:r>
            <a:r>
              <a:rPr lang="en-US" dirty="0"/>
              <a:t> soap</a:t>
            </a:r>
            <a:r>
              <a:rPr lang="en-US" dirty="0" smtClean="0"/>
              <a:t>.</a:t>
            </a:r>
          </a:p>
          <a:p>
            <a:endParaRPr lang="en-US" dirty="0">
              <a:effectLst/>
            </a:endParaRPr>
          </a:p>
          <a:p>
            <a:r>
              <a:rPr lang="en-US" dirty="0"/>
              <a:t>False negative results may be produced by prolonged rupture of membranes (longer than 24 hours) or when a small volume of fluid has leaked. </a:t>
            </a:r>
            <a:endParaRPr lang="en-US" dirty="0" smtClean="0"/>
          </a:p>
          <a:p>
            <a:endParaRPr lang="en-US" dirty="0"/>
          </a:p>
          <a:p>
            <a:r>
              <a:rPr lang="en-US" dirty="0" smtClean="0"/>
              <a:t>Specimen </a:t>
            </a:r>
            <a:r>
              <a:rPr lang="en-US" dirty="0"/>
              <a:t>contamination will result in erroneous pH </a:t>
            </a:r>
            <a:r>
              <a:rPr lang="en-US" dirty="0" smtClean="0"/>
              <a:t>results.</a:t>
            </a:r>
          </a:p>
          <a:p>
            <a:endParaRPr lang="en-US" dirty="0"/>
          </a:p>
          <a:p>
            <a:endParaRPr lang="en-US" dirty="0" smtClean="0"/>
          </a:p>
          <a:p>
            <a:endParaRPr lang="en-US" dirty="0" smtClean="0">
              <a:effectLst/>
            </a:endParaRPr>
          </a:p>
          <a:p>
            <a:endParaRPr lang="en-US" dirty="0"/>
          </a:p>
        </p:txBody>
      </p:sp>
    </p:spTree>
    <p:extLst>
      <p:ext uri="{BB962C8B-B14F-4D97-AF65-F5344CB8AC3E}">
        <p14:creationId xmlns:p14="http://schemas.microsoft.com/office/powerpoint/2010/main" val="232919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Control</a:t>
            </a:r>
            <a:endParaRPr lang="en-US" dirty="0"/>
          </a:p>
        </p:txBody>
      </p:sp>
      <p:sp>
        <p:nvSpPr>
          <p:cNvPr id="3" name="Content Placeholder 2"/>
          <p:cNvSpPr>
            <a:spLocks noGrp="1"/>
          </p:cNvSpPr>
          <p:nvPr>
            <p:ph idx="1"/>
          </p:nvPr>
        </p:nvSpPr>
        <p:spPr/>
        <p:txBody>
          <a:bodyPr/>
          <a:lstStyle/>
          <a:p>
            <a:r>
              <a:rPr lang="en-US" dirty="0" smtClean="0"/>
              <a:t>Quality Control should be performed once a day, on days when patient testing is performed.</a:t>
            </a:r>
            <a:endParaRPr lang="en-US" dirty="0"/>
          </a:p>
          <a:p>
            <a:r>
              <a:rPr lang="en-US" dirty="0" smtClean="0"/>
              <a:t>Quality Control consists of using two pH buffers</a:t>
            </a:r>
          </a:p>
          <a:p>
            <a:pPr marL="0" indent="0">
              <a:buNone/>
            </a:pPr>
            <a:r>
              <a:rPr lang="en-US" dirty="0"/>
              <a:t> </a:t>
            </a:r>
            <a:r>
              <a:rPr lang="en-US" dirty="0" smtClean="0"/>
              <a:t>	- PH 6.0 Buffer (acidic)</a:t>
            </a:r>
          </a:p>
          <a:p>
            <a:pPr marL="0" indent="0">
              <a:buNone/>
            </a:pPr>
            <a:r>
              <a:rPr lang="en-US" dirty="0"/>
              <a:t>	</a:t>
            </a:r>
            <a:r>
              <a:rPr lang="en-US" dirty="0" smtClean="0"/>
              <a:t>- pH 8.0 Buffer (alkaline)</a:t>
            </a:r>
          </a:p>
          <a:p>
            <a:r>
              <a:rPr lang="en-US" dirty="0" smtClean="0"/>
              <a:t>Record the Quality Control test results on the QC log</a:t>
            </a:r>
          </a:p>
          <a:p>
            <a:r>
              <a:rPr lang="en-US" dirty="0" smtClean="0"/>
              <a:t>Acceptable Criteria: results are within </a:t>
            </a:r>
            <a:r>
              <a:rPr lang="en-US" u="sng" dirty="0" smtClean="0"/>
              <a:t>+ </a:t>
            </a:r>
            <a:r>
              <a:rPr lang="en-US" dirty="0" smtClean="0"/>
              <a:t>0.5 of their designated pH</a:t>
            </a:r>
            <a:endParaRPr lang="en-US" u="sng" dirty="0"/>
          </a:p>
        </p:txBody>
      </p:sp>
    </p:spTree>
    <p:extLst>
      <p:ext uri="{BB962C8B-B14F-4D97-AF65-F5344CB8AC3E}">
        <p14:creationId xmlns:p14="http://schemas.microsoft.com/office/powerpoint/2010/main" val="62857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r>
              <a:rPr lang="en-US" dirty="0" smtClean="0"/>
              <a:t>Tear </a:t>
            </a:r>
            <a:r>
              <a:rPr lang="en-US" dirty="0"/>
              <a:t>off a piece of </a:t>
            </a:r>
            <a:r>
              <a:rPr lang="en-US" dirty="0" smtClean="0"/>
              <a:t>pH </a:t>
            </a:r>
            <a:r>
              <a:rPr lang="en-US" dirty="0" err="1" smtClean="0"/>
              <a:t>Nitrazine</a:t>
            </a:r>
            <a:r>
              <a:rPr lang="en-US" dirty="0" smtClean="0"/>
              <a:t> </a:t>
            </a:r>
            <a:r>
              <a:rPr lang="en-US" dirty="0"/>
              <a:t>paper of the desired </a:t>
            </a:r>
            <a:r>
              <a:rPr lang="en-US" dirty="0" smtClean="0"/>
              <a:t>length</a:t>
            </a:r>
          </a:p>
          <a:p>
            <a:endParaRPr lang="en-US" dirty="0" smtClean="0"/>
          </a:p>
          <a:p>
            <a:r>
              <a:rPr lang="en-US" dirty="0" smtClean="0"/>
              <a:t> </a:t>
            </a:r>
            <a:r>
              <a:rPr lang="en-US" dirty="0"/>
              <a:t>Apply patient sample to the </a:t>
            </a:r>
            <a:r>
              <a:rPr lang="en-US" dirty="0" err="1"/>
              <a:t>Nitrazine</a:t>
            </a:r>
            <a:r>
              <a:rPr lang="en-US" dirty="0"/>
              <a:t> </a:t>
            </a:r>
            <a:r>
              <a:rPr lang="en-US" dirty="0" smtClean="0"/>
              <a:t>paper</a:t>
            </a:r>
          </a:p>
          <a:p>
            <a:pPr marL="0" indent="0">
              <a:buNone/>
            </a:pPr>
            <a:endParaRPr lang="en-US" dirty="0"/>
          </a:p>
          <a:p>
            <a:r>
              <a:rPr lang="en-US" dirty="0"/>
              <a:t>Immediately match the strip color with the closest color on the dispenser color chart</a:t>
            </a:r>
          </a:p>
        </p:txBody>
      </p:sp>
    </p:spTree>
    <p:extLst>
      <p:ext uri="{BB962C8B-B14F-4D97-AF65-F5344CB8AC3E}">
        <p14:creationId xmlns:p14="http://schemas.microsoft.com/office/powerpoint/2010/main" val="421258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0" indent="0">
              <a:buNone/>
            </a:pPr>
            <a:r>
              <a:rPr lang="en-US" dirty="0" smtClean="0"/>
              <a:t>Reference Range</a:t>
            </a:r>
          </a:p>
          <a:p>
            <a:pPr marL="0" indent="0">
              <a:buNone/>
            </a:pPr>
            <a:endParaRPr lang="en-US" dirty="0" smtClean="0"/>
          </a:p>
          <a:p>
            <a:r>
              <a:rPr lang="en-US" dirty="0" smtClean="0"/>
              <a:t>A pH equal or greater than 7.0 is considered indicative of the presence of amniotic fluid</a:t>
            </a:r>
          </a:p>
          <a:p>
            <a:endParaRPr lang="en-US" dirty="0"/>
          </a:p>
          <a:p>
            <a:r>
              <a:rPr lang="en-US" dirty="0" smtClean="0"/>
              <a:t>A pH of less than 7.0 is considered negative or indeterminate</a:t>
            </a:r>
          </a:p>
          <a:p>
            <a:pPr marL="0" indent="0">
              <a:buNone/>
            </a:pPr>
            <a:endParaRPr lang="en-US" dirty="0"/>
          </a:p>
          <a:p>
            <a:endParaRPr lang="en-US" dirty="0"/>
          </a:p>
        </p:txBody>
      </p:sp>
    </p:spTree>
    <p:extLst>
      <p:ext uri="{BB962C8B-B14F-4D97-AF65-F5344CB8AC3E}">
        <p14:creationId xmlns:p14="http://schemas.microsoft.com/office/powerpoint/2010/main" val="223136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Procedural Notes</a:t>
            </a:r>
            <a:endParaRPr lang="en-US" dirty="0"/>
          </a:p>
        </p:txBody>
      </p:sp>
      <p:sp>
        <p:nvSpPr>
          <p:cNvPr id="3" name="Content Placeholder 2"/>
          <p:cNvSpPr>
            <a:spLocks noGrp="1"/>
          </p:cNvSpPr>
          <p:nvPr>
            <p:ph idx="1"/>
          </p:nvPr>
        </p:nvSpPr>
        <p:spPr/>
        <p:txBody>
          <a:bodyPr/>
          <a:lstStyle/>
          <a:p>
            <a:r>
              <a:rPr lang="en-US" dirty="0"/>
              <a:t>The </a:t>
            </a:r>
            <a:r>
              <a:rPr lang="en-US" dirty="0" err="1"/>
              <a:t>Nitrazine</a:t>
            </a:r>
            <a:r>
              <a:rPr lang="en-US" dirty="0"/>
              <a:t> test is highly sensitive but not </a:t>
            </a:r>
            <a:r>
              <a:rPr lang="en-US" dirty="0" smtClean="0"/>
              <a:t>specific</a:t>
            </a:r>
            <a:endParaRPr lang="en-US" dirty="0"/>
          </a:p>
          <a:p>
            <a:r>
              <a:rPr lang="en-US" dirty="0"/>
              <a:t>If the </a:t>
            </a:r>
            <a:r>
              <a:rPr lang="en-US" dirty="0" err="1"/>
              <a:t>Nitrazine</a:t>
            </a:r>
            <a:r>
              <a:rPr lang="en-US" dirty="0"/>
              <a:t> and Fern Test are positive, probable membrane rupture has </a:t>
            </a:r>
            <a:r>
              <a:rPr lang="en-US" dirty="0" smtClean="0"/>
              <a:t>occurred</a:t>
            </a:r>
          </a:p>
          <a:p>
            <a:r>
              <a:rPr lang="en-US" dirty="0"/>
              <a:t>If the </a:t>
            </a:r>
            <a:r>
              <a:rPr lang="en-US" dirty="0" err="1"/>
              <a:t>Nitrazine</a:t>
            </a:r>
            <a:r>
              <a:rPr lang="en-US" dirty="0"/>
              <a:t> Test is negative, but the Fern Test is positive, there is probable rupture of the membranes due to the Fern Test’s greater </a:t>
            </a:r>
            <a:r>
              <a:rPr lang="en-US" dirty="0" smtClean="0"/>
              <a:t>specificity</a:t>
            </a:r>
          </a:p>
          <a:p>
            <a:r>
              <a:rPr lang="en-US" dirty="0"/>
              <a:t>If the </a:t>
            </a:r>
            <a:r>
              <a:rPr lang="en-US" dirty="0" err="1"/>
              <a:t>Nitrazine</a:t>
            </a:r>
            <a:r>
              <a:rPr lang="en-US" dirty="0"/>
              <a:t> Test is positive, but the Fern Test is negative, a second specimen should be collected and tested</a:t>
            </a:r>
          </a:p>
          <a:p>
            <a:pPr marL="0" indent="0">
              <a:buNone/>
            </a:pPr>
            <a:endParaRPr lang="en-US" dirty="0" smtClean="0"/>
          </a:p>
          <a:p>
            <a:endParaRPr lang="en-US" dirty="0"/>
          </a:p>
        </p:txBody>
      </p:sp>
    </p:spTree>
    <p:extLst>
      <p:ext uri="{BB962C8B-B14F-4D97-AF65-F5344CB8AC3E}">
        <p14:creationId xmlns:p14="http://schemas.microsoft.com/office/powerpoint/2010/main" val="3800632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332</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Nitrazine pH Test for  Amniotic Fluid</vt:lpstr>
      <vt:lpstr>Nitrazine pH Test for Amniotic Fluid </vt:lpstr>
      <vt:lpstr>Nitrazine pH Test for Amniotic Fluid</vt:lpstr>
      <vt:lpstr>Specimen Requirements</vt:lpstr>
      <vt:lpstr>Interferences</vt:lpstr>
      <vt:lpstr>Quality Control</vt:lpstr>
      <vt:lpstr>Procedure</vt:lpstr>
      <vt:lpstr>Results</vt:lpstr>
      <vt:lpstr>Procedural Notes</vt:lpstr>
      <vt:lpstr>Nitrazine pH Test for Amniotic Fluid</vt:lpstr>
    </vt:vector>
  </TitlesOfParts>
  <Company>Kaiser Permanente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Nitrazine pH Test for  Amniotic Fluid</dc:title>
  <dc:creator>Stacie A. Kahyai</dc:creator>
  <cp:lastModifiedBy>Stacie A. Kahyai</cp:lastModifiedBy>
  <cp:revision>4</cp:revision>
  <dcterms:created xsi:type="dcterms:W3CDTF">2016-07-05T23:43:22Z</dcterms:created>
  <dcterms:modified xsi:type="dcterms:W3CDTF">2016-07-06T00:07:41Z</dcterms:modified>
</cp:coreProperties>
</file>