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9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7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6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7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6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7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17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2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E721-7F8A-4F96-BC52-2DC1D488680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4F4C2-BF28-48AB-9268-52304FD9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4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/>
            </a:r>
            <a:b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Instrument Overview</a:t>
            </a:r>
            <a:endParaRPr lang="en-US" alt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293014"/>
              </p:ext>
            </p:extLst>
          </p:nvPr>
        </p:nvGraphicFramePr>
        <p:xfrm>
          <a:off x="2514600" y="2971800"/>
          <a:ext cx="4357155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map Image" r:id="rId3" imgW="6028571" imgH="2962689" progId="PBrush">
                  <p:embed/>
                </p:oleObj>
              </mc:Choice>
              <mc:Fallback>
                <p:oleObj name="Bitmap Image" r:id="rId3" imgW="6028571" imgH="2962689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971800"/>
                        <a:ext cx="4357155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30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Units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11430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The  CELL-DYN Sapphire consists of two units:</a:t>
            </a:r>
            <a:endParaRPr lang="en-US" alt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81000" y="1600200"/>
            <a:ext cx="411480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2286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20000"/>
              </a:spcAft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The first is the </a:t>
            </a:r>
            <a:r>
              <a:rPr lang="en-US" altLang="en-US" sz="2000" b="1">
                <a:solidFill>
                  <a:srgbClr val="000000"/>
                </a:solidFill>
                <a:latin typeface="Arial" pitchFamily="34" charset="0"/>
              </a:rPr>
              <a:t>Analyzer</a:t>
            </a: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, it:</a:t>
            </a:r>
          </a:p>
          <a:p>
            <a:pPr lvl="1" fontAlgn="base">
              <a:spcAft>
                <a:spcPct val="5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mixes, presents, aspirates, dilutes and gathers raw cell data each specimen.</a:t>
            </a:r>
          </a:p>
          <a:p>
            <a:pPr lvl="1" fontAlgn="base">
              <a:spcAft>
                <a:spcPct val="2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supplies system vacuum and three pressure levels used for the transport of samples, reagents, and waste.</a:t>
            </a:r>
            <a:endParaRPr lang="en-US" altLang="en-US" sz="200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45000"/>
              </a:spcBef>
              <a:spcAft>
                <a:spcPct val="20000"/>
              </a:spcAft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The second is the </a:t>
            </a:r>
            <a:r>
              <a:rPr lang="en-US" altLang="en-US" sz="2000" b="1">
                <a:solidFill>
                  <a:srgbClr val="000000"/>
                </a:solidFill>
                <a:latin typeface="Arial" pitchFamily="34" charset="0"/>
              </a:rPr>
              <a:t>Data Station</a:t>
            </a: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, it: </a:t>
            </a:r>
          </a:p>
          <a:p>
            <a:pPr lvl="1" fontAlgn="base">
              <a:spcBef>
                <a:spcPct val="20000"/>
              </a:spcBef>
              <a:spcAft>
                <a:spcPct val="5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controls all data processing and provides the operator interface for the system.</a:t>
            </a:r>
          </a:p>
          <a:p>
            <a:pPr fontAlgn="base">
              <a:spcBef>
                <a:spcPct val="50000"/>
              </a:spcBef>
              <a:spcAft>
                <a:spcPct val="50000"/>
              </a:spcAft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423421"/>
              </p:ext>
            </p:extLst>
          </p:nvPr>
        </p:nvGraphicFramePr>
        <p:xfrm>
          <a:off x="4572000" y="1981200"/>
          <a:ext cx="3876675" cy="342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Photo Editor Photo" r:id="rId3" imgW="4095238" imgH="2886478" progId="MSPhotoEd.3">
                  <p:embed/>
                </p:oleObj>
              </mc:Choice>
              <mc:Fallback>
                <p:oleObj name="Photo Editor Photo" r:id="rId3" imgW="4095238" imgH="288647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81200"/>
                        <a:ext cx="3876675" cy="342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410200" y="1752600"/>
            <a:ext cx="788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6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154863" y="2209800"/>
            <a:ext cx="1117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600">
                <a:solidFill>
                  <a:srgbClr val="000000"/>
                </a:solidFill>
              </a:rPr>
              <a:t>Data Station</a:t>
            </a:r>
          </a:p>
        </p:txBody>
      </p:sp>
    </p:spTree>
    <p:extLst>
      <p:ext uri="{BB962C8B-B14F-4D97-AF65-F5344CB8AC3E}">
        <p14:creationId xmlns:p14="http://schemas.microsoft.com/office/powerpoint/2010/main" val="3408544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55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48650" cy="6858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Analyzer</a:t>
            </a:r>
          </a:p>
        </p:txBody>
      </p:sp>
      <p:sp>
        <p:nvSpPr>
          <p:cNvPr id="5" name="Rectangle 2056"/>
          <p:cNvSpPr txBox="1">
            <a:spLocks noChangeArrowheads="1"/>
          </p:cNvSpPr>
          <p:nvPr/>
        </p:nvSpPr>
        <p:spPr>
          <a:xfrm>
            <a:off x="457200" y="1219200"/>
            <a:ext cx="80010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smtClean="0"/>
              <a:t>A set of covers encloses and protects the analyzer mechanisms.  Aside from the Processor Cover, the front panel covers are designed to be easily opened or removed for routine maintenance.  </a:t>
            </a:r>
          </a:p>
          <a:p>
            <a:r>
              <a:rPr lang="en-US" altLang="en-US" sz="1800" smtClean="0"/>
              <a:t>The covers should always be in place during system operation.</a:t>
            </a:r>
            <a:endParaRPr lang="en-US" altLang="en-US" sz="1800"/>
          </a:p>
        </p:txBody>
      </p:sp>
      <p:grpSp>
        <p:nvGrpSpPr>
          <p:cNvPr id="6" name="Group 2066"/>
          <p:cNvGrpSpPr>
            <a:grpSpLocks/>
          </p:cNvGrpSpPr>
          <p:nvPr/>
        </p:nvGrpSpPr>
        <p:grpSpPr bwMode="auto">
          <a:xfrm>
            <a:off x="838200" y="2667000"/>
            <a:ext cx="7680325" cy="3325813"/>
            <a:chOff x="528" y="1632"/>
            <a:chExt cx="4838" cy="2143"/>
          </a:xfrm>
        </p:grpSpPr>
        <p:graphicFrame>
          <p:nvGraphicFramePr>
            <p:cNvPr id="7" name="Object 2058"/>
            <p:cNvGraphicFramePr>
              <a:graphicFrameLocks noChangeAspect="1"/>
            </p:cNvGraphicFramePr>
            <p:nvPr/>
          </p:nvGraphicFramePr>
          <p:xfrm>
            <a:off x="1680" y="1680"/>
            <a:ext cx="2592" cy="20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" name="Bitmap Image" r:id="rId3" imgW="5915851" imgH="4780952" progId="Paint.Picture">
                    <p:embed/>
                  </p:oleObj>
                </mc:Choice>
                <mc:Fallback>
                  <p:oleObj name="Bitmap Image" r:id="rId3" imgW="5915851" imgH="478095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1680"/>
                          <a:ext cx="2592" cy="20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2059"/>
            <p:cNvSpPr txBox="1">
              <a:spLocks noChangeArrowheads="1"/>
            </p:cNvSpPr>
            <p:nvPr/>
          </p:nvSpPr>
          <p:spPr bwMode="auto">
            <a:xfrm>
              <a:off x="672" y="3120"/>
              <a:ext cx="832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Processor Cover</a:t>
              </a:r>
            </a:p>
          </p:txBody>
        </p:sp>
        <p:sp>
          <p:nvSpPr>
            <p:cNvPr id="9" name="Text Box 2060"/>
            <p:cNvSpPr txBox="1">
              <a:spLocks noChangeArrowheads="1"/>
            </p:cNvSpPr>
            <p:nvPr/>
          </p:nvSpPr>
          <p:spPr bwMode="auto">
            <a:xfrm>
              <a:off x="528" y="2016"/>
              <a:ext cx="912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Front Flow Covers</a:t>
              </a:r>
            </a:p>
          </p:txBody>
        </p:sp>
        <p:sp>
          <p:nvSpPr>
            <p:cNvPr id="10" name="Text Box 2061"/>
            <p:cNvSpPr txBox="1">
              <a:spLocks noChangeArrowheads="1"/>
            </p:cNvSpPr>
            <p:nvPr/>
          </p:nvSpPr>
          <p:spPr bwMode="auto">
            <a:xfrm>
              <a:off x="3696" y="1632"/>
              <a:ext cx="1670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Reagent Inlet/Waste Outlet Cover</a:t>
              </a:r>
            </a:p>
          </p:txBody>
        </p:sp>
        <p:sp>
          <p:nvSpPr>
            <p:cNvPr id="11" name="Line 2062"/>
            <p:cNvSpPr>
              <a:spLocks noChangeShapeType="1"/>
            </p:cNvSpPr>
            <p:nvPr/>
          </p:nvSpPr>
          <p:spPr bwMode="auto">
            <a:xfrm>
              <a:off x="1536" y="2064"/>
              <a:ext cx="52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2" name="Line 2063"/>
            <p:cNvSpPr>
              <a:spLocks noChangeShapeType="1"/>
            </p:cNvSpPr>
            <p:nvPr/>
          </p:nvSpPr>
          <p:spPr bwMode="auto">
            <a:xfrm>
              <a:off x="1536" y="2064"/>
              <a:ext cx="1632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" name="Line 2064"/>
            <p:cNvSpPr>
              <a:spLocks noChangeShapeType="1"/>
            </p:cNvSpPr>
            <p:nvPr/>
          </p:nvSpPr>
          <p:spPr bwMode="auto">
            <a:xfrm flipV="1">
              <a:off x="1632" y="2736"/>
              <a:ext cx="912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4" name="Line 2065"/>
            <p:cNvSpPr>
              <a:spLocks noChangeShapeType="1"/>
            </p:cNvSpPr>
            <p:nvPr/>
          </p:nvSpPr>
          <p:spPr bwMode="auto">
            <a:xfrm flipH="1">
              <a:off x="3984" y="1824"/>
              <a:ext cx="624" cy="10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 Box 2067"/>
          <p:cNvSpPr txBox="1">
            <a:spLocks noChangeArrowheads="1"/>
          </p:cNvSpPr>
          <p:nvPr/>
        </p:nvSpPr>
        <p:spPr bwMode="auto">
          <a:xfrm>
            <a:off x="152400" y="6019800"/>
            <a:ext cx="87630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457200" indent="-4572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400">
                <a:solidFill>
                  <a:srgbClr val="000000"/>
                </a:solidFill>
                <a:latin typeface="Wingdings" pitchFamily="2" charset="2"/>
              </a:rPr>
              <a:t>* </a:t>
            </a: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Note: If center (processing) cover sensor is triggered while during processing, a software crash may occur.</a:t>
            </a:r>
          </a:p>
        </p:txBody>
      </p:sp>
    </p:spTree>
    <p:extLst>
      <p:ext uri="{BB962C8B-B14F-4D97-AF65-F5344CB8AC3E}">
        <p14:creationId xmlns:p14="http://schemas.microsoft.com/office/powerpoint/2010/main" val="99117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Aspiration Subsystem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295400"/>
            <a:ext cx="8234363" cy="289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38000"/>
              </a:spcBef>
              <a:spcAft>
                <a:spcPct val="20000"/>
              </a:spcAft>
            </a:pPr>
            <a:r>
              <a:rPr lang="en-US" altLang="en-US" dirty="0" smtClean="0"/>
              <a:t>The main functions of the specimen aspiration components are to:</a:t>
            </a:r>
          </a:p>
          <a:p>
            <a:pPr lvl="2">
              <a:spcBef>
                <a:spcPct val="25000"/>
              </a:spcBef>
              <a:spcAft>
                <a:spcPts val="100"/>
              </a:spcAft>
            </a:pPr>
            <a:r>
              <a:rPr lang="en-US" altLang="en-US" dirty="0" smtClean="0"/>
              <a:t>Aspirate a precise amount of specimen.</a:t>
            </a:r>
          </a:p>
          <a:p>
            <a:pPr lvl="2">
              <a:spcBef>
                <a:spcPct val="25000"/>
              </a:spcBef>
              <a:spcAft>
                <a:spcPts val="100"/>
              </a:spcAft>
            </a:pPr>
            <a:r>
              <a:rPr lang="en-US" altLang="en-US" dirty="0" smtClean="0"/>
              <a:t>Pierce the cap of the specimen tube.</a:t>
            </a:r>
          </a:p>
          <a:p>
            <a:pPr lvl="2">
              <a:spcBef>
                <a:spcPct val="25000"/>
              </a:spcBef>
              <a:spcAft>
                <a:spcPts val="100"/>
              </a:spcAft>
            </a:pPr>
            <a:r>
              <a:rPr lang="en-US" altLang="en-US" dirty="0" smtClean="0"/>
              <a:t>Vent vacuum from the specimen tube.</a:t>
            </a:r>
          </a:p>
          <a:p>
            <a:pPr lvl="2">
              <a:spcBef>
                <a:spcPct val="25000"/>
              </a:spcBef>
              <a:spcAft>
                <a:spcPts val="100"/>
              </a:spcAft>
            </a:pPr>
            <a:r>
              <a:rPr lang="en-US" altLang="en-US" dirty="0" smtClean="0"/>
              <a:t>Position the Aspiration Probe.</a:t>
            </a:r>
          </a:p>
          <a:p>
            <a:pPr>
              <a:spcBef>
                <a:spcPct val="50000"/>
              </a:spcBef>
              <a:spcAft>
                <a:spcPct val="10000"/>
              </a:spcAft>
            </a:pPr>
            <a:r>
              <a:rPr lang="en-US" altLang="en-US" dirty="0" smtClean="0"/>
              <a:t>The major assemblies are located in the Sample Processing Area and the Autoloader.</a:t>
            </a:r>
          </a:p>
          <a:p>
            <a:endParaRPr lang="en-US" altLang="en-US" dirty="0"/>
          </a:p>
        </p:txBody>
      </p: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1219200" y="4167187"/>
            <a:ext cx="5638800" cy="2422525"/>
            <a:chOff x="336" y="2352"/>
            <a:chExt cx="3552" cy="1526"/>
          </a:xfrm>
        </p:grpSpPr>
        <p:graphicFrame>
          <p:nvGraphicFramePr>
            <p:cNvPr id="9" name="Object 17"/>
            <p:cNvGraphicFramePr>
              <a:graphicFrameLocks noChangeAspect="1"/>
            </p:cNvGraphicFramePr>
            <p:nvPr/>
          </p:nvGraphicFramePr>
          <p:xfrm>
            <a:off x="1776" y="2352"/>
            <a:ext cx="2112" cy="1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" name="Photo Editor Photo" r:id="rId3" imgW="3010320" imgH="2209524" progId="MSPhotoEd.3">
                    <p:embed/>
                  </p:oleObj>
                </mc:Choice>
                <mc:Fallback>
                  <p:oleObj name="Photo Editor Photo" r:id="rId3" imgW="3010320" imgH="220952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352"/>
                          <a:ext cx="2112" cy="13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36" y="3321"/>
              <a:ext cx="1407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Sample Processing Area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(behind cover)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160" y="3744"/>
              <a:ext cx="540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Autoloader</a:t>
              </a: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1680" y="2976"/>
              <a:ext cx="1087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 flipV="1">
              <a:off x="2400" y="3408"/>
              <a:ext cx="9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1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" y="1828800"/>
            <a:ext cx="40005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228600" indent="-2286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7850" indent="-231775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1778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fontAlgn="base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Aspiration Module</a:t>
            </a:r>
          </a:p>
          <a:p>
            <a:pPr lvl="2" fontAlgn="base">
              <a:spcBef>
                <a:spcPct val="10000"/>
              </a:spcBef>
              <a:spcAft>
                <a:spcPct val="10000"/>
              </a:spcAft>
              <a:buFontTx/>
              <a:buChar char="–"/>
            </a:pP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</a:rPr>
              <a:t>Rail Assembly</a:t>
            </a:r>
          </a:p>
          <a:p>
            <a:pPr lvl="2" fontAlgn="base">
              <a:spcBef>
                <a:spcPct val="10000"/>
              </a:spcBef>
              <a:spcAft>
                <a:spcPct val="20000"/>
              </a:spcAft>
              <a:buFontTx/>
              <a:buChar char="–"/>
            </a:pP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</a:rPr>
              <a:t>Motors</a:t>
            </a:r>
          </a:p>
          <a:p>
            <a:pPr lvl="1" fontAlgn="base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Vent Assembly</a:t>
            </a:r>
          </a:p>
          <a:p>
            <a:pPr lvl="1" fontAlgn="base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Aspiration Head Assembly</a:t>
            </a:r>
          </a:p>
          <a:p>
            <a:pPr fontAlgn="base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The movements are performed either mechanically (motors) or pneumatically depending on the device and the motion.</a:t>
            </a:r>
          </a:p>
          <a:p>
            <a:pPr fontAlgn="base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An Aspiration Pump, located next to the Sample Processor, is used to aspirate a precise volume of blood.  </a:t>
            </a:r>
          </a:p>
          <a:p>
            <a:pPr fontAlgn="base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A Clot Detector is used to sense whether an obstruction occurs during specimen aspiration.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57200" y="121920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5000" indent="-1778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30000"/>
              </a:spcBef>
              <a:spcAft>
                <a:spcPct val="20000"/>
              </a:spcAft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The Sample Processor is mounted to the side frame of the analyzer in the Sampling Area.  It consists of an:</a:t>
            </a:r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2892425" y="1727200"/>
            <a:ext cx="6099175" cy="4475163"/>
            <a:chOff x="1822" y="1088"/>
            <a:chExt cx="3842" cy="2819"/>
          </a:xfrm>
        </p:grpSpPr>
        <p:graphicFrame>
          <p:nvGraphicFramePr>
            <p:cNvPr id="7" name="Object 15"/>
            <p:cNvGraphicFramePr>
              <a:graphicFrameLocks noChangeAspect="1"/>
            </p:cNvGraphicFramePr>
            <p:nvPr/>
          </p:nvGraphicFramePr>
          <p:xfrm>
            <a:off x="2832" y="1286"/>
            <a:ext cx="1968" cy="2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" name="Photo Editor Photo" r:id="rId3" imgW="4571429" imgH="6095238" progId="MSPhotoEd.3">
                    <p:embed/>
                  </p:oleObj>
                </mc:Choice>
                <mc:Fallback>
                  <p:oleObj name="Photo Editor Photo" r:id="rId3" imgW="4571429" imgH="609523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1286"/>
                          <a:ext cx="1968" cy="2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2880" y="3542"/>
              <a:ext cx="782" cy="1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Sample Processor</a:t>
              </a:r>
            </a:p>
          </p:txBody>
        </p:sp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3984" y="1248"/>
              <a:ext cx="1344" cy="2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 flipH="1">
              <a:off x="3792" y="1536"/>
              <a:ext cx="38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4032" y="1824"/>
              <a:ext cx="1632" cy="1896"/>
              <a:chOff x="3984" y="1680"/>
              <a:chExt cx="1632" cy="1896"/>
            </a:xfrm>
          </p:grpSpPr>
          <p:graphicFrame>
            <p:nvGraphicFramePr>
              <p:cNvPr id="23" name="Object 24"/>
              <p:cNvGraphicFramePr>
                <a:graphicFrameLocks noChangeAspect="1"/>
              </p:cNvGraphicFramePr>
              <p:nvPr/>
            </p:nvGraphicFramePr>
            <p:xfrm>
              <a:off x="3999" y="1680"/>
              <a:ext cx="1441" cy="18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99" name="Photo Editor Photo" r:id="rId5" imgW="2647619" imgH="4153480" progId="MSPhotoEd.3">
                      <p:embed/>
                    </p:oleObj>
                  </mc:Choice>
                  <mc:Fallback>
                    <p:oleObj name="Photo Editor Photo" r:id="rId5" imgW="2647619" imgH="4153480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99" y="1680"/>
                            <a:ext cx="1441" cy="18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2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accent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auto">
              <a:xfrm>
                <a:off x="4711" y="3262"/>
                <a:ext cx="37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Vent Head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Assembly</a:t>
                </a:r>
              </a:p>
            </p:txBody>
          </p:sp>
          <p:sp>
            <p:nvSpPr>
              <p:cNvPr id="25" name="Text Box 26"/>
              <p:cNvSpPr txBox="1">
                <a:spLocks noChangeArrowheads="1"/>
              </p:cNvSpPr>
              <p:nvPr/>
            </p:nvSpPr>
            <p:spPr bwMode="auto">
              <a:xfrm>
                <a:off x="5077" y="2863"/>
                <a:ext cx="53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Aspiration Head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Assembly</a:t>
                </a: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3984" y="2832"/>
                <a:ext cx="24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 Wash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Block</a:t>
                </a:r>
              </a:p>
            </p:txBody>
          </p:sp>
          <p:sp>
            <p:nvSpPr>
              <p:cNvPr id="27" name="Text Box 28"/>
              <p:cNvSpPr txBox="1">
                <a:spLocks noChangeArrowheads="1"/>
              </p:cNvSpPr>
              <p:nvPr/>
            </p:nvSpPr>
            <p:spPr bwMode="auto">
              <a:xfrm>
                <a:off x="3984" y="2352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Aspiration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Probe</a:t>
                </a:r>
              </a:p>
            </p:txBody>
          </p:sp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4032" y="1872"/>
                <a:ext cx="3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Bottom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Detector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00">
                    <a:solidFill>
                      <a:srgbClr val="000000"/>
                    </a:solidFill>
                  </a:rPr>
                  <a:t>Board</a:t>
                </a:r>
              </a:p>
            </p:txBody>
          </p:sp>
          <p:sp>
            <p:nvSpPr>
              <p:cNvPr id="29" name="Rectangle 30"/>
              <p:cNvSpPr>
                <a:spLocks noChangeArrowheads="1"/>
              </p:cNvSpPr>
              <p:nvPr/>
            </p:nvSpPr>
            <p:spPr bwMode="auto">
              <a:xfrm>
                <a:off x="3984" y="1680"/>
                <a:ext cx="1632" cy="18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50000"/>
                  </a:spcAft>
                </a:pPr>
                <a:endParaRPr lang="en-US" sz="22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Line 32"/>
            <p:cNvSpPr>
              <a:spLocks noChangeShapeType="1"/>
            </p:cNvSpPr>
            <p:nvPr/>
          </p:nvSpPr>
          <p:spPr bwMode="auto">
            <a:xfrm>
              <a:off x="3504" y="2832"/>
              <a:ext cx="5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176" y="1421"/>
              <a:ext cx="70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Aspiration Pump</a:t>
              </a: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3744" y="1296"/>
              <a:ext cx="432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193" y="1229"/>
              <a:ext cx="559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Clot Detector</a:t>
              </a:r>
            </a:p>
          </p:txBody>
        </p:sp>
        <p:sp>
          <p:nvSpPr>
            <p:cNvPr id="16" name="Text Box 35"/>
            <p:cNvSpPr txBox="1">
              <a:spLocks noChangeArrowheads="1"/>
            </p:cNvSpPr>
            <p:nvPr/>
          </p:nvSpPr>
          <p:spPr bwMode="auto">
            <a:xfrm>
              <a:off x="5191" y="1872"/>
              <a:ext cx="425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Side View</a:t>
              </a:r>
            </a:p>
          </p:txBody>
        </p: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3058" y="3744"/>
              <a:ext cx="458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Front View</a:t>
              </a:r>
            </a:p>
          </p:txBody>
        </p:sp>
        <p:sp>
          <p:nvSpPr>
            <p:cNvPr id="18" name="Text Box 37"/>
            <p:cNvSpPr txBox="1">
              <a:spLocks noChangeArrowheads="1"/>
            </p:cNvSpPr>
            <p:nvPr/>
          </p:nvSpPr>
          <p:spPr bwMode="auto">
            <a:xfrm>
              <a:off x="3109" y="1088"/>
              <a:ext cx="82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Z-Motion Assembly</a:t>
              </a: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flipH="1">
              <a:off x="3120" y="1200"/>
              <a:ext cx="336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V="1">
              <a:off x="2544" y="3216"/>
              <a:ext cx="52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21" name="Text Box 40"/>
            <p:cNvSpPr txBox="1">
              <a:spLocks noChangeArrowheads="1"/>
            </p:cNvSpPr>
            <p:nvPr/>
          </p:nvSpPr>
          <p:spPr bwMode="auto">
            <a:xfrm>
              <a:off x="1822" y="3792"/>
              <a:ext cx="1058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Aspiration Rail Assembly</a:t>
              </a:r>
            </a:p>
          </p:txBody>
        </p:sp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>
              <a:off x="4469" y="3696"/>
              <a:ext cx="765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Aspiration Module</a:t>
              </a:r>
            </a:p>
          </p:txBody>
        </p:sp>
      </p:grpSp>
      <p:sp>
        <p:nvSpPr>
          <p:cNvPr id="30" name="Rectangle 9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763001" cy="457200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 Subsystem – Sample Processor</a:t>
            </a:r>
          </a:p>
        </p:txBody>
      </p:sp>
    </p:spTree>
    <p:extLst>
      <p:ext uri="{BB962C8B-B14F-4D97-AF65-F5344CB8AC3E}">
        <p14:creationId xmlns:p14="http://schemas.microsoft.com/office/powerpoint/2010/main" val="175113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106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 Subsystem – Aspiration Pathway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1219200"/>
            <a:ext cx="83820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z="1800" smtClean="0"/>
              <a:t>The CELL-DYN Sapphire™  includes a single fluidic pathway:</a:t>
            </a:r>
            <a:endParaRPr lang="en-US" altLang="en-US" sz="1800"/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6019800" y="2057400"/>
            <a:ext cx="2736850" cy="2971800"/>
            <a:chOff x="3792" y="1296"/>
            <a:chExt cx="1724" cy="1872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3792" y="1422"/>
              <a:ext cx="1724" cy="1746"/>
              <a:chOff x="3504" y="912"/>
              <a:chExt cx="2060" cy="24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3504" y="912"/>
                <a:ext cx="2060" cy="2420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50000"/>
                  </a:spcAft>
                </a:pPr>
                <a:endParaRPr lang="en-US" sz="22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6" name="Picture 5" descr="Non-shear valv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9" t="1021" r="793" b="1021"/>
              <a:stretch>
                <a:fillRect/>
              </a:stretch>
            </p:blipFill>
            <p:spPr bwMode="auto">
              <a:xfrm>
                <a:off x="3536" y="948"/>
                <a:ext cx="1977" cy="2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5333482">
              <a:off x="3703" y="2621"/>
              <a:ext cx="54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Whole Blood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106" y="1296"/>
              <a:ext cx="669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Centering Cone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107" y="2854"/>
              <a:ext cx="52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Vent Needle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708" y="2924"/>
              <a:ext cx="707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Aspiration Probe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4113" y="1387"/>
              <a:ext cx="442" cy="5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4033" y="1976"/>
              <a:ext cx="321" cy="8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4957" y="2599"/>
              <a:ext cx="241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04800" y="1600200"/>
            <a:ext cx="5486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indent="-228600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2675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422400" indent="-225425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763713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2209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6781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1353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5925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fontAlgn="base">
              <a:spcAft>
                <a:spcPct val="25000"/>
              </a:spcAft>
            </a:pPr>
            <a:r>
              <a:rPr lang="en-US" altLang="en-US" sz="1600">
                <a:solidFill>
                  <a:srgbClr val="000000"/>
                </a:solidFill>
              </a:rPr>
              <a:t>The Aspirate Assembly operates during the Autoloader and Open Tube modes using the same Sample Aspiration probe for both open and closed mode sampling. </a:t>
            </a:r>
          </a:p>
          <a:p>
            <a:pPr lvl="2" fontAlgn="base"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only one pathway to calibrate and QC</a:t>
            </a:r>
          </a:p>
          <a:p>
            <a:pPr lvl="2" fontAlgn="base"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no shear valve maintenance</a:t>
            </a:r>
          </a:p>
          <a:p>
            <a:pPr lvl="1" fontAlgn="base">
              <a:spcBef>
                <a:spcPct val="50000"/>
              </a:spcBef>
            </a:pPr>
            <a:r>
              <a:rPr lang="en-US" altLang="en-US" sz="1600">
                <a:solidFill>
                  <a:srgbClr val="000000"/>
                </a:solidFill>
              </a:rPr>
              <a:t>The Vent Assembly only operates during Autoloader operation.</a:t>
            </a:r>
          </a:p>
          <a:p>
            <a:pPr lvl="2" fontAlgn="base"/>
            <a:r>
              <a:rPr lang="en-US" altLang="en-US" sz="1400">
                <a:solidFill>
                  <a:srgbClr val="000000"/>
                </a:solidFill>
              </a:rPr>
              <a:t>Centering Cone centers the specimen for piercing</a:t>
            </a:r>
          </a:p>
          <a:p>
            <a:pPr lvl="2" fontAlgn="base"/>
            <a:r>
              <a:rPr lang="en-US" altLang="en-US" sz="1400">
                <a:solidFill>
                  <a:srgbClr val="000000"/>
                </a:solidFill>
              </a:rPr>
              <a:t>Vent Needle vents vacuum from specimen tube</a:t>
            </a:r>
          </a:p>
          <a:p>
            <a:pPr lvl="1" fontAlgn="base">
              <a:spcBef>
                <a:spcPct val="60000"/>
              </a:spcBef>
              <a:spcAft>
                <a:spcPct val="25000"/>
              </a:spcAft>
            </a:pPr>
            <a:r>
              <a:rPr lang="en-US" altLang="en-US" sz="1600">
                <a:solidFill>
                  <a:srgbClr val="000000"/>
                </a:solidFill>
              </a:rPr>
              <a:t>This approach reduces sample volume with the following minimum requirements for Specimen volumes:</a:t>
            </a:r>
          </a:p>
          <a:p>
            <a:pPr lvl="2" fontAlgn="base"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500µL Open Mode</a:t>
            </a:r>
          </a:p>
          <a:p>
            <a:pPr lvl="2" fontAlgn="base"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</a:rPr>
              <a:t>500µL Closed Mode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53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>
              <a:spcBef>
                <a:spcPct val="20000"/>
              </a:spcBef>
              <a:spcAft>
                <a:spcPct val="20000"/>
              </a:spcAft>
            </a:pP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 Subsystem – Autoloader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9540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smtClean="0"/>
              <a:t>The Autoloader holds, advances, mixes, identifies, and presents closed-tube specimens for aspiration.</a:t>
            </a:r>
            <a:r>
              <a:rPr lang="en-US" altLang="en-US" smtClean="0"/>
              <a:t> </a:t>
            </a:r>
            <a:r>
              <a:rPr lang="en-US" altLang="en-US" sz="1800" smtClean="0"/>
              <a:t>The Autoloader includes the following components:</a:t>
            </a:r>
            <a:endParaRPr lang="en-US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57200" y="1981200"/>
            <a:ext cx="4038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28600" indent="-227013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457200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684213" indent="-225425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912813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3700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8272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2844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7416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2" fontAlgn="base">
              <a:spcBef>
                <a:spcPts val="3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Tube Racks and Related Components</a:t>
            </a:r>
          </a:p>
          <a:p>
            <a:pPr lvl="2" fontAlgn="base">
              <a:spcBef>
                <a:spcPts val="2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Tube Sensor(s)</a:t>
            </a:r>
          </a:p>
          <a:p>
            <a:pPr lvl="2" fontAlgn="base">
              <a:spcBef>
                <a:spcPts val="2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Bar Code Reader</a:t>
            </a:r>
          </a:p>
          <a:p>
            <a:pPr lvl="2" fontAlgn="base">
              <a:spcBef>
                <a:spcPts val="2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Spin Assembly</a:t>
            </a:r>
          </a:p>
          <a:p>
            <a:pPr lvl="2" fontAlgn="base">
              <a:spcBef>
                <a:spcPts val="200"/>
              </a:spcBef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</a:rPr>
              <a:t>Mixing Assembly</a:t>
            </a:r>
          </a:p>
          <a:p>
            <a:pPr fontAlgn="base">
              <a:spcAft>
                <a:spcPct val="5000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3276600" y="2590800"/>
            <a:ext cx="5518150" cy="3382963"/>
            <a:chOff x="2064" y="1632"/>
            <a:chExt cx="3476" cy="2131"/>
          </a:xfrm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120" y="3600"/>
              <a:ext cx="60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Auto Loader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256" y="1661"/>
              <a:ext cx="63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Spin Assembly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3600" y="1632"/>
              <a:ext cx="718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Mixing Assembly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2064" y="3648"/>
              <a:ext cx="744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Bar Code Reader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944" y="2957"/>
              <a:ext cx="59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Tube Sensors</a:t>
              </a:r>
            </a:p>
          </p:txBody>
        </p:sp>
        <p:graphicFrame>
          <p:nvGraphicFramePr>
            <p:cNvPr id="13" name="Object 16"/>
            <p:cNvGraphicFramePr>
              <a:graphicFrameLocks noChangeAspect="1"/>
            </p:cNvGraphicFramePr>
            <p:nvPr/>
          </p:nvGraphicFramePr>
          <p:xfrm>
            <a:off x="2064" y="1824"/>
            <a:ext cx="2706" cy="1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0" name="Photo Editor Photo" r:id="rId3" imgW="4296375" imgH="2723810" progId="MSPhotoEd.3">
                    <p:embed/>
                  </p:oleObj>
                </mc:Choice>
                <mc:Fallback>
                  <p:oleObj name="Photo Editor Photo" r:id="rId3" imgW="4296375" imgH="272381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1824"/>
                          <a:ext cx="2706" cy="17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2544" y="1776"/>
              <a:ext cx="624" cy="1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2640" y="3072"/>
              <a:ext cx="624" cy="57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3456" y="1776"/>
              <a:ext cx="336" cy="10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3504" y="3024"/>
              <a:ext cx="144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533400" y="4114800"/>
            <a:ext cx="2362200" cy="1782763"/>
            <a:chOff x="288" y="2640"/>
            <a:chExt cx="1488" cy="1123"/>
          </a:xfrm>
        </p:grpSpPr>
        <p:pic>
          <p:nvPicPr>
            <p:cNvPr id="19" name="Picture 23" descr="C:\DATA\CD Sapphire\PICS\High Res\final digital jpgs\Autoloader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640"/>
              <a:ext cx="1488" cy="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384" y="3648"/>
              <a:ext cx="111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200">
                  <a:solidFill>
                    <a:srgbClr val="000000"/>
                  </a:solidFill>
                </a:rPr>
                <a:t>Specimen Tubes in Racks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226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Autoloader Racks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1219200"/>
            <a:ext cx="8231188" cy="228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The Autoloader accepts most common types of hematology collection tubes. </a:t>
            </a:r>
          </a:p>
          <a:p>
            <a:pPr marL="228600" indent="-228600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It operates with one to ten racks in place.</a:t>
            </a:r>
          </a:p>
          <a:p>
            <a:pPr marL="228600" indent="-228600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The specimen bar code label is read for identification at the point of aspiration.</a:t>
            </a:r>
          </a:p>
          <a:p>
            <a:pPr marL="228600" indent="-228600"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</a:rPr>
              <a:t>Every rack number and tube position is identified using rack bar code labels.</a:t>
            </a: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6" name="Picture 4" descr="http://dalweb3.add.abbott.com/fru/images/40PL3_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3695700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505200"/>
            <a:ext cx="434498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28600" indent="-228600"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569913" indent="-227013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11225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250950" indent="-225425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592263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04946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50666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96386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42106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Aft>
                <a:spcPct val="5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</a:rPr>
              <a:t>A rack completion indicator is used to signal the completion of processing.</a:t>
            </a:r>
          </a:p>
          <a:p>
            <a:pPr fontAlgn="base">
              <a:spcAft>
                <a:spcPct val="50000"/>
              </a:spcAft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</a:rPr>
              <a:t>Racks hold, advance, mix, identify, and present closed-tube specimens for aspiration</a:t>
            </a:r>
            <a:r>
              <a:rPr lang="en-US" altLang="en-US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6649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295400"/>
            <a:ext cx="8461375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31775">
              <a:buFontTx/>
              <a:buChar char="•"/>
            </a:pPr>
            <a:r>
              <a:rPr lang="en-US" altLang="en-US" sz="1800" dirty="0" smtClean="0"/>
              <a:t>“sweep arms” are moved with an air cylinder to push the racks across the loader. </a:t>
            </a:r>
          </a:p>
          <a:p>
            <a:pPr marL="288925" indent="-231775">
              <a:buFontTx/>
              <a:buChar char="•"/>
            </a:pPr>
            <a:r>
              <a:rPr lang="en-US" altLang="en-US" sz="1800" dirty="0" smtClean="0">
                <a:cs typeface="Arial" pitchFamily="34" charset="0"/>
              </a:rPr>
              <a:t>Left/Right indexing of the racks occurs on the rear wall of the base plate.</a:t>
            </a:r>
          </a:p>
          <a:p>
            <a:pPr marL="288925" indent="-231775">
              <a:buFontTx/>
              <a:buChar char="•"/>
            </a:pPr>
            <a:r>
              <a:rPr lang="en-US" altLang="en-US" sz="1800" dirty="0" smtClean="0">
                <a:cs typeface="Arial" pitchFamily="34" charset="0"/>
              </a:rPr>
              <a:t>A cylinder drives a rod with two spring-loaded pawls (fingers) mounted on it.</a:t>
            </a:r>
          </a:p>
          <a:p>
            <a:pPr marL="288925" indent="-231775">
              <a:buFontTx/>
              <a:buChar char="•"/>
            </a:pPr>
            <a:r>
              <a:rPr lang="en-US" altLang="en-US" sz="1800" dirty="0" smtClean="0">
                <a:cs typeface="Arial" pitchFamily="34" charset="0"/>
              </a:rPr>
              <a:t>The fingers engage grooves in the side of the rack.</a:t>
            </a:r>
          </a:p>
          <a:p>
            <a:pPr marL="288925" indent="-231775">
              <a:buFontTx/>
              <a:buChar char="•"/>
            </a:pPr>
            <a:endParaRPr lang="en-US" altLang="en-US" sz="1800" dirty="0">
              <a:cs typeface="Arial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7200" y="5486400"/>
            <a:ext cx="5029200" cy="685800"/>
            <a:chOff x="144" y="3456"/>
            <a:chExt cx="3168" cy="43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15" b="15901"/>
            <a:stretch>
              <a:fillRect/>
            </a:stretch>
          </p:blipFill>
          <p:spPr bwMode="auto">
            <a:xfrm>
              <a:off x="144" y="3456"/>
              <a:ext cx="3168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4" y="3456"/>
              <a:ext cx="340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600">
                  <a:solidFill>
                    <a:srgbClr val="000000"/>
                  </a:solidFill>
                </a:rPr>
                <a:t>Pawls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419600" y="3276600"/>
            <a:ext cx="3883025" cy="2047875"/>
            <a:chOff x="3120" y="2064"/>
            <a:chExt cx="2446" cy="129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3120" y="2064"/>
            <a:ext cx="2446" cy="1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4" name="Photo Editor Photo" r:id="rId4" imgW="5180952" imgH="3629532" progId="MSPhotoEd.3">
                    <p:embed/>
                  </p:oleObj>
                </mc:Choice>
                <mc:Fallback>
                  <p:oleObj name="Photo Editor Photo" r:id="rId4" imgW="5180952" imgH="362953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064"/>
                          <a:ext cx="2446" cy="1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936" y="2064"/>
              <a:ext cx="711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altLang="en-US" sz="1600">
                  <a:solidFill>
                    <a:srgbClr val="000000"/>
                  </a:solidFill>
                </a:rPr>
                <a:t>Sweep arms</a:t>
              </a: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63500"/>
            <a:ext cx="8248650" cy="9271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 movement</a:t>
            </a:r>
          </a:p>
        </p:txBody>
      </p:sp>
    </p:spTree>
    <p:extLst>
      <p:ext uri="{BB962C8B-B14F-4D97-AF65-F5344CB8AC3E}">
        <p14:creationId xmlns:p14="http://schemas.microsoft.com/office/powerpoint/2010/main" val="3704226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CELL-DYN Sapphire™ Fluidic Subsystems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2343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8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main functions of the Fluidic Subsystems are to: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Dilute the specimen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Dispense and Deliver fluids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Stage Samples for measurement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hardware assemblies include: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Dilution Cups*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Reagent Reservoirs*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Fluid Sensors*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Syringe and Syringe Drive Assemblies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Peristaltic Pumps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Valves and tubing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4724400" y="2057400"/>
            <a:ext cx="4000500" cy="3505200"/>
            <a:chOff x="2976" y="1296"/>
            <a:chExt cx="2520" cy="2208"/>
          </a:xfrm>
        </p:grpSpPr>
        <p:grpSp>
          <p:nvGrpSpPr>
            <p:cNvPr id="19" name="Group 5"/>
            <p:cNvGrpSpPr>
              <a:grpSpLocks/>
            </p:cNvGrpSpPr>
            <p:nvPr/>
          </p:nvGrpSpPr>
          <p:grpSpPr bwMode="auto">
            <a:xfrm>
              <a:off x="2976" y="1296"/>
              <a:ext cx="2520" cy="2112"/>
              <a:chOff x="2880" y="1296"/>
              <a:chExt cx="2520" cy="2112"/>
            </a:xfrm>
          </p:grpSpPr>
          <p:graphicFrame>
            <p:nvGraphicFramePr>
              <p:cNvPr id="21" name="Object 6"/>
              <p:cNvGraphicFramePr>
                <a:graphicFrameLocks noChangeAspect="1"/>
              </p:cNvGraphicFramePr>
              <p:nvPr/>
            </p:nvGraphicFramePr>
            <p:xfrm>
              <a:off x="2880" y="1632"/>
              <a:ext cx="2520" cy="17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68" name="Photo Editor Photo" r:id="rId3" imgW="3010320" imgH="2209524" progId="MSPhotoEd.3">
                      <p:embed/>
                    </p:oleObj>
                  </mc:Choice>
                  <mc:Fallback>
                    <p:oleObj name="Photo Editor Photo" r:id="rId3" imgW="3010320" imgH="2209524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" y="1632"/>
                            <a:ext cx="2520" cy="17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2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accent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3696" y="1392"/>
                <a:ext cx="740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Peristaltic Pumps</a:t>
                </a:r>
              </a:p>
            </p:txBody>
          </p:sp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4464" y="1296"/>
                <a:ext cx="861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Syringe and Syringe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Drive Assembly</a:t>
                </a:r>
              </a:p>
            </p:txBody>
          </p:sp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5088" y="1536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4272" y="1536"/>
                <a:ext cx="384" cy="48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3216" y="1392"/>
                <a:ext cx="287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Valves</a:t>
                </a:r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>
                <a:off x="3360" y="1536"/>
                <a:ext cx="0" cy="6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3216" y="3408"/>
              <a:ext cx="752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*Not shown in picture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907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2"/>
          <p:cNvSpPr txBox="1">
            <a:spLocks noChangeArrowheads="1"/>
          </p:cNvSpPr>
          <p:nvPr/>
        </p:nvSpPr>
        <p:spPr bwMode="auto">
          <a:xfrm>
            <a:off x="441325" y="762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Fluidic Subsystems - Dilution Cup Assemblies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5" name="Text Box 8"/>
          <p:cNvSpPr txBox="1">
            <a:spLocks noChangeArrowheads="1"/>
          </p:cNvSpPr>
          <p:nvPr/>
        </p:nvSpPr>
        <p:spPr bwMode="auto">
          <a:xfrm>
            <a:off x="457200" y="1219200"/>
            <a:ext cx="8153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Dilution Cup Assemblies are attached to the Base Plate beneath the Aspiration Assembly and receive the sample from the Aspiration Probe</a:t>
            </a:r>
          </a:p>
        </p:txBody>
      </p:sp>
      <p:grpSp>
        <p:nvGrpSpPr>
          <p:cNvPr id="86" name="Group 91"/>
          <p:cNvGrpSpPr>
            <a:grpSpLocks/>
          </p:cNvGrpSpPr>
          <p:nvPr/>
        </p:nvGrpSpPr>
        <p:grpSpPr bwMode="auto">
          <a:xfrm>
            <a:off x="457200" y="2057400"/>
            <a:ext cx="8153400" cy="4051300"/>
            <a:chOff x="288" y="1296"/>
            <a:chExt cx="5136" cy="2552"/>
          </a:xfrm>
        </p:grpSpPr>
        <p:graphicFrame>
          <p:nvGraphicFramePr>
            <p:cNvPr id="87" name="Object 86"/>
            <p:cNvGraphicFramePr>
              <a:graphicFrameLocks noChangeAspect="1"/>
            </p:cNvGraphicFramePr>
            <p:nvPr/>
          </p:nvGraphicFramePr>
          <p:xfrm>
            <a:off x="1200" y="1296"/>
            <a:ext cx="1824" cy="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1" name="Image" r:id="rId3" imgW="2400000" imgH="4812698" progId="Photoshop.Image.8">
                    <p:embed/>
                  </p:oleObj>
                </mc:Choice>
                <mc:Fallback>
                  <p:oleObj name="Image" r:id="rId3" imgW="2400000" imgH="4812698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296"/>
                          <a:ext cx="1824" cy="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" name="Rectangle 47"/>
            <p:cNvSpPr>
              <a:spLocks noChangeArrowheads="1"/>
            </p:cNvSpPr>
            <p:nvPr/>
          </p:nvSpPr>
          <p:spPr bwMode="auto">
            <a:xfrm>
              <a:off x="1209" y="3158"/>
              <a:ext cx="1815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8733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40163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51593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9" name="Rectangle 45"/>
            <p:cNvSpPr>
              <a:spLocks noChangeArrowheads="1"/>
            </p:cNvSpPr>
            <p:nvPr/>
          </p:nvSpPr>
          <p:spPr bwMode="auto">
            <a:xfrm>
              <a:off x="1209" y="2469"/>
              <a:ext cx="1815" cy="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0" name="Rectangle 43"/>
            <p:cNvSpPr>
              <a:spLocks noChangeArrowheads="1"/>
            </p:cNvSpPr>
            <p:nvPr/>
          </p:nvSpPr>
          <p:spPr bwMode="auto">
            <a:xfrm>
              <a:off x="1209" y="1578"/>
              <a:ext cx="1815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1" name="Rectangle 41"/>
            <p:cNvSpPr>
              <a:spLocks noChangeArrowheads="1"/>
            </p:cNvSpPr>
            <p:nvPr/>
          </p:nvSpPr>
          <p:spPr bwMode="auto">
            <a:xfrm>
              <a:off x="1209" y="1296"/>
              <a:ext cx="1815" cy="28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4128" y="1296"/>
              <a:ext cx="1296" cy="28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Function</a:t>
              </a:r>
            </a:p>
          </p:txBody>
        </p:sp>
        <p:sp>
          <p:nvSpPr>
            <p:cNvPr id="93" name="Rectangle 31"/>
            <p:cNvSpPr>
              <a:spLocks noChangeArrowheads="1"/>
            </p:cNvSpPr>
            <p:nvPr/>
          </p:nvSpPr>
          <p:spPr bwMode="auto">
            <a:xfrm>
              <a:off x="3024" y="1296"/>
              <a:ext cx="1104" cy="28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Components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288" y="1296"/>
              <a:ext cx="921" cy="282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Assembly</a:t>
              </a:r>
            </a:p>
          </p:txBody>
        </p:sp>
        <p:sp>
          <p:nvSpPr>
            <p:cNvPr id="95" name="Rectangle 19"/>
            <p:cNvSpPr>
              <a:spLocks noChangeArrowheads="1"/>
            </p:cNvSpPr>
            <p:nvPr/>
          </p:nvSpPr>
          <p:spPr bwMode="auto">
            <a:xfrm>
              <a:off x="4128" y="3158"/>
              <a:ext cx="1296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4572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444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4587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5730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73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4588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1788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8988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6188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Prepare and mix the 1:215 Hemoglobin dilution for measurement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Clean vent cone and aspiration probe</a:t>
              </a:r>
            </a:p>
          </p:txBody>
        </p:sp>
        <p:sp>
          <p:nvSpPr>
            <p:cNvPr id="96" name="Rectangle 18"/>
            <p:cNvSpPr>
              <a:spLocks noChangeArrowheads="1"/>
            </p:cNvSpPr>
            <p:nvPr/>
          </p:nvSpPr>
          <p:spPr bwMode="auto">
            <a:xfrm>
              <a:off x="3024" y="3158"/>
              <a:ext cx="1104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8733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40163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51593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Hemoglobin Dilution Cup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9500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Cone Rinse Cup</a:t>
              </a:r>
            </a:p>
          </p:txBody>
        </p:sp>
        <p:sp>
          <p:nvSpPr>
            <p:cNvPr id="97" name="Rectangle 17"/>
            <p:cNvSpPr>
              <a:spLocks noChangeArrowheads="1"/>
            </p:cNvSpPr>
            <p:nvPr/>
          </p:nvSpPr>
          <p:spPr bwMode="auto">
            <a:xfrm>
              <a:off x="288" y="3158"/>
              <a:ext cx="921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Front Dilution Cup</a:t>
              </a:r>
            </a:p>
          </p:txBody>
        </p:sp>
        <p:sp>
          <p:nvSpPr>
            <p:cNvPr id="98" name="Rectangle 16"/>
            <p:cNvSpPr>
              <a:spLocks noChangeArrowheads="1"/>
            </p:cNvSpPr>
            <p:nvPr/>
          </p:nvSpPr>
          <p:spPr bwMode="auto">
            <a:xfrm>
              <a:off x="4128" y="2469"/>
              <a:ext cx="1296" cy="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4572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Prepare and mix the 1:35 WBC dilution for measurement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Preheats the WBC Reagent</a:t>
              </a:r>
            </a:p>
          </p:txBody>
        </p:sp>
        <p:sp>
          <p:nvSpPr>
            <p:cNvPr id="99" name="Rectangle 15"/>
            <p:cNvSpPr>
              <a:spLocks noChangeArrowheads="1"/>
            </p:cNvSpPr>
            <p:nvPr/>
          </p:nvSpPr>
          <p:spPr bwMode="auto">
            <a:xfrm>
              <a:off x="3024" y="2469"/>
              <a:ext cx="1104" cy="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WBC Dilution/Vortex Cup</a:t>
              </a:r>
            </a:p>
          </p:txBody>
        </p:sp>
        <p:sp>
          <p:nvSpPr>
            <p:cNvPr id="100" name="Rectangle 14"/>
            <p:cNvSpPr>
              <a:spLocks noChangeArrowheads="1"/>
            </p:cNvSpPr>
            <p:nvPr/>
          </p:nvSpPr>
          <p:spPr bwMode="auto">
            <a:xfrm>
              <a:off x="288" y="2469"/>
              <a:ext cx="921" cy="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Middle Dilution Cup</a:t>
              </a:r>
            </a:p>
          </p:txBody>
        </p:sp>
        <p:sp>
          <p:nvSpPr>
            <p:cNvPr id="101" name="Rectangle 13"/>
            <p:cNvSpPr>
              <a:spLocks noChangeArrowheads="1"/>
            </p:cNvSpPr>
            <p:nvPr/>
          </p:nvSpPr>
          <p:spPr bwMode="auto">
            <a:xfrm>
              <a:off x="4128" y="1578"/>
              <a:ext cx="1296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4572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8733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40163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51593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Prepare and mix the 1:290 RBC/PLT dilution for both impedance and optical measurement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Prepare and mix the 1:1160 Reticulocyte dilution for measurement</a:t>
              </a:r>
            </a:p>
          </p:txBody>
        </p:sp>
        <p:sp>
          <p:nvSpPr>
            <p:cNvPr id="102" name="Rectangle 12"/>
            <p:cNvSpPr>
              <a:spLocks noChangeArrowheads="1"/>
            </p:cNvSpPr>
            <p:nvPr/>
          </p:nvSpPr>
          <p:spPr bwMode="auto">
            <a:xfrm>
              <a:off x="3024" y="1578"/>
              <a:ext cx="1104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/>
            <a:lstStyle>
              <a:lvl1pPr marL="115888" indent="-115888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301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3444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RBC/PLT Dilution Cup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RETC Dilution Cup</a:t>
              </a:r>
            </a:p>
            <a:p>
              <a:pPr marL="115888" marR="0" lvl="0" indent="-115888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3" name="Rectangle 11"/>
            <p:cNvSpPr>
              <a:spLocks noChangeArrowheads="1"/>
            </p:cNvSpPr>
            <p:nvPr/>
          </p:nvSpPr>
          <p:spPr bwMode="auto">
            <a:xfrm>
              <a:off x="288" y="1578"/>
              <a:ext cx="921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rIns="0" bIns="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1588" algn="l">
                <a:spcBef>
                  <a:spcPct val="0"/>
                </a:spcBef>
                <a:spcAft>
                  <a:spcPct val="30000"/>
                </a:spcAft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230188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458788" algn="l">
                <a:spcBef>
                  <a:spcPct val="0"/>
                </a:spcBef>
                <a:spcAft>
                  <a:spcPct val="30000"/>
                </a:spcAft>
                <a:buChar char="•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685800" algn="l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11430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16002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20574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2514600" fontAlgn="base">
                <a:spcBef>
                  <a:spcPct val="0"/>
                </a:spcBef>
                <a:spcAft>
                  <a:spcPct val="30000"/>
                </a:spcAft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Rear Dilution Cup</a:t>
              </a:r>
            </a:p>
          </p:txBody>
        </p:sp>
        <p:sp>
          <p:nvSpPr>
            <p:cNvPr id="104" name="Line 20"/>
            <p:cNvSpPr>
              <a:spLocks noChangeShapeType="1"/>
            </p:cNvSpPr>
            <p:nvPr/>
          </p:nvSpPr>
          <p:spPr bwMode="auto">
            <a:xfrm>
              <a:off x="288" y="1296"/>
              <a:ext cx="5136" cy="0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5" name="Line 23"/>
            <p:cNvSpPr>
              <a:spLocks noChangeShapeType="1"/>
            </p:cNvSpPr>
            <p:nvPr/>
          </p:nvSpPr>
          <p:spPr bwMode="auto">
            <a:xfrm>
              <a:off x="288" y="3848"/>
              <a:ext cx="5136" cy="0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6" name="Line 24"/>
            <p:cNvSpPr>
              <a:spLocks noChangeShapeType="1"/>
            </p:cNvSpPr>
            <p:nvPr/>
          </p:nvSpPr>
          <p:spPr bwMode="auto">
            <a:xfrm>
              <a:off x="288" y="1296"/>
              <a:ext cx="0" cy="2552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7" name="Line 25"/>
            <p:cNvSpPr>
              <a:spLocks noChangeShapeType="1"/>
            </p:cNvSpPr>
            <p:nvPr/>
          </p:nvSpPr>
          <p:spPr bwMode="auto">
            <a:xfrm>
              <a:off x="1209" y="1296"/>
              <a:ext cx="0" cy="25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8" name="Line 26"/>
            <p:cNvSpPr>
              <a:spLocks noChangeShapeType="1"/>
            </p:cNvSpPr>
            <p:nvPr/>
          </p:nvSpPr>
          <p:spPr bwMode="auto">
            <a:xfrm>
              <a:off x="4128" y="1296"/>
              <a:ext cx="0" cy="25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9" name="Line 27"/>
            <p:cNvSpPr>
              <a:spLocks noChangeShapeType="1"/>
            </p:cNvSpPr>
            <p:nvPr/>
          </p:nvSpPr>
          <p:spPr bwMode="auto">
            <a:xfrm>
              <a:off x="5424" y="1296"/>
              <a:ext cx="0" cy="2552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0" name="Line 30"/>
            <p:cNvSpPr>
              <a:spLocks noChangeShapeType="1"/>
            </p:cNvSpPr>
            <p:nvPr/>
          </p:nvSpPr>
          <p:spPr bwMode="auto">
            <a:xfrm>
              <a:off x="288" y="1578"/>
              <a:ext cx="5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1" name="Line 42"/>
            <p:cNvSpPr>
              <a:spLocks noChangeShapeType="1"/>
            </p:cNvSpPr>
            <p:nvPr/>
          </p:nvSpPr>
          <p:spPr bwMode="auto">
            <a:xfrm>
              <a:off x="3024" y="1296"/>
              <a:ext cx="0" cy="25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2" name="Line 73"/>
            <p:cNvSpPr>
              <a:spLocks noChangeShapeType="1"/>
            </p:cNvSpPr>
            <p:nvPr/>
          </p:nvSpPr>
          <p:spPr bwMode="auto">
            <a:xfrm flipH="1" flipV="1">
              <a:off x="2448" y="2448"/>
              <a:ext cx="624" cy="9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3" name="Line 75"/>
            <p:cNvSpPr>
              <a:spLocks noChangeShapeType="1"/>
            </p:cNvSpPr>
            <p:nvPr/>
          </p:nvSpPr>
          <p:spPr bwMode="auto">
            <a:xfrm flipH="1" flipV="1">
              <a:off x="2160" y="2016"/>
              <a:ext cx="91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4" name="Line 76"/>
            <p:cNvSpPr>
              <a:spLocks noChangeShapeType="1"/>
            </p:cNvSpPr>
            <p:nvPr/>
          </p:nvSpPr>
          <p:spPr bwMode="auto">
            <a:xfrm flipH="1">
              <a:off x="2208" y="1680"/>
              <a:ext cx="864" cy="19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5" name="Line 77"/>
            <p:cNvSpPr>
              <a:spLocks noChangeShapeType="1"/>
            </p:cNvSpPr>
            <p:nvPr/>
          </p:nvSpPr>
          <p:spPr bwMode="auto">
            <a:xfrm flipH="1" flipV="1">
              <a:off x="2256" y="2736"/>
              <a:ext cx="816" cy="48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6" name="Line 78"/>
            <p:cNvSpPr>
              <a:spLocks noChangeShapeType="1"/>
            </p:cNvSpPr>
            <p:nvPr/>
          </p:nvSpPr>
          <p:spPr bwMode="auto">
            <a:xfrm flipH="1" flipV="1">
              <a:off x="2400" y="3264"/>
              <a:ext cx="672" cy="33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7" name="Line 81"/>
            <p:cNvSpPr>
              <a:spLocks noChangeShapeType="1"/>
            </p:cNvSpPr>
            <p:nvPr/>
          </p:nvSpPr>
          <p:spPr bwMode="auto">
            <a:xfrm>
              <a:off x="1152" y="3552"/>
              <a:ext cx="100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8" name="Line 82"/>
            <p:cNvSpPr>
              <a:spLocks noChangeShapeType="1"/>
            </p:cNvSpPr>
            <p:nvPr/>
          </p:nvSpPr>
          <p:spPr bwMode="auto">
            <a:xfrm>
              <a:off x="1200" y="2064"/>
              <a:ext cx="624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9" name="Line 83"/>
            <p:cNvSpPr>
              <a:spLocks noChangeShapeType="1"/>
            </p:cNvSpPr>
            <p:nvPr/>
          </p:nvSpPr>
          <p:spPr bwMode="auto">
            <a:xfrm flipV="1">
              <a:off x="1200" y="2688"/>
              <a:ext cx="480" cy="9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0" name="Line 87"/>
            <p:cNvSpPr>
              <a:spLocks noChangeShapeType="1"/>
            </p:cNvSpPr>
            <p:nvPr/>
          </p:nvSpPr>
          <p:spPr bwMode="auto">
            <a:xfrm>
              <a:off x="3024" y="3168"/>
              <a:ext cx="2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1" name="Line 88"/>
            <p:cNvSpPr>
              <a:spLocks noChangeShapeType="1"/>
            </p:cNvSpPr>
            <p:nvPr/>
          </p:nvSpPr>
          <p:spPr bwMode="auto">
            <a:xfrm>
              <a:off x="288" y="3168"/>
              <a:ext cx="9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2" name="Line 89"/>
            <p:cNvSpPr>
              <a:spLocks noChangeShapeType="1"/>
            </p:cNvSpPr>
            <p:nvPr/>
          </p:nvSpPr>
          <p:spPr bwMode="auto">
            <a:xfrm>
              <a:off x="3024" y="2496"/>
              <a:ext cx="24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3" name="Line 90"/>
            <p:cNvSpPr>
              <a:spLocks noChangeShapeType="1"/>
            </p:cNvSpPr>
            <p:nvPr/>
          </p:nvSpPr>
          <p:spPr bwMode="auto">
            <a:xfrm>
              <a:off x="288" y="2496"/>
              <a:ext cx="9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44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</a:rPr>
              <a:t>Let’s start with CELL-DYN Sapphire™ Theory of Operation and Features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403957"/>
              </p:ext>
            </p:extLst>
          </p:nvPr>
        </p:nvGraphicFramePr>
        <p:xfrm>
          <a:off x="2286000" y="2895600"/>
          <a:ext cx="4876800" cy="239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map Image" r:id="rId3" imgW="6028571" imgH="2962689" progId="PBrush">
                  <p:embed/>
                </p:oleObj>
              </mc:Choice>
              <mc:Fallback>
                <p:oleObj name="Bitmap Image" r:id="rId3" imgW="6028571" imgH="2962689" progId="PBrush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895600"/>
                        <a:ext cx="4876800" cy="239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174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Fluidic Subsystems – Syringe Drive Assemblies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5613" y="1295400"/>
            <a:ext cx="84597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9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 syringe drive assemblies (labeled A, B, and C) with seven mounted syringes, are located on the Right Flow Panel of the CELL-DYN Sapphire Analyzer.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33400" y="1981200"/>
            <a:ext cx="4876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284163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fontAlgn="base">
              <a:spcBef>
                <a:spcPct val="42000"/>
              </a:spcBef>
              <a:spcAft>
                <a:spcPct val="4500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Arial" pitchFamily="34" charset="0"/>
              </a:rPr>
              <a:t>Five syringes provide the reagents for the dilution process. </a:t>
            </a:r>
          </a:p>
          <a:p>
            <a:pPr lvl="1" fontAlgn="base">
              <a:spcBef>
                <a:spcPct val="40000"/>
              </a:spcBef>
              <a:spcAft>
                <a:spcPct val="3000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Arial" pitchFamily="34" charset="0"/>
              </a:rPr>
              <a:t>Two syringes are used to inject and meter the sample dilution during analysis.</a:t>
            </a:r>
          </a:p>
          <a:p>
            <a:pPr fontAlgn="base">
              <a:spcBef>
                <a:spcPct val="50000"/>
              </a:spcBef>
              <a:spcAft>
                <a:spcPct val="50000"/>
              </a:spcAft>
            </a:pPr>
            <a:endParaRPr lang="en-US" altLang="en-US" sz="2200" dirty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4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49536"/>
              </p:ext>
            </p:extLst>
          </p:nvPr>
        </p:nvGraphicFramePr>
        <p:xfrm>
          <a:off x="228600" y="3352800"/>
          <a:ext cx="4724400" cy="2898419"/>
        </p:xfrm>
        <a:graphic>
          <a:graphicData uri="http://schemas.openxmlformats.org/drawingml/2006/table">
            <a:tbl>
              <a:tblPr/>
              <a:tblGrid>
                <a:gridCol w="1454503"/>
                <a:gridCol w="3269897"/>
              </a:tblGrid>
              <a:tr h="55450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5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Syringe Drive</a:t>
                      </a:r>
                    </a:p>
                  </a:txBody>
                  <a:tcPr marL="45720" marR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>
                      <a:lvl1pPr marL="115888" indent="-115888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287338" indent="-5715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33413" indent="-231775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747713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862013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3192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7764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2336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6908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15888" marR="0" lvl="0" indent="-1158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Syringes</a:t>
                      </a:r>
                    </a:p>
                  </a:txBody>
                  <a:tcPr marL="45720" marR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B5B5"/>
                    </a:solidFill>
                  </a:tcPr>
                </a:tc>
              </a:tr>
              <a:tr h="55450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5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L="45720" marR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5888" indent="-115888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287338" indent="-5715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33413" indent="-231775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747713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862013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3192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7764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2336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690813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Reticulocyte Reagent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Hemoglobin Reagent</a:t>
                      </a:r>
                    </a:p>
                  </a:txBody>
                  <a:tcPr marL="45720" marR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55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5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L="45720" marR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5888" indent="-115888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28733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40163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1593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WBC Reagent Part A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WBC Reagent Part B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Diluent/Sheath Reagent</a:t>
                      </a:r>
                    </a:p>
                  </a:txBody>
                  <a:tcPr marL="45720" marR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79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5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C</a:t>
                      </a:r>
                    </a:p>
                  </a:txBody>
                  <a:tcPr marL="45720" marR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5888" indent="-115888" algn="l" defTabSz="914400" rtl="0" eaLnBrk="1" latinLnBrk="0" hangingPunct="1">
                        <a:spcBef>
                          <a:spcPct val="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2301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6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44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458788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85800" algn="l" defTabSz="914400" rtl="0" eaLnBrk="1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1430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16002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0574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51460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3000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Impedance Injection/Metering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Optical Injection/Metering</a:t>
                      </a:r>
                    </a:p>
                    <a:p>
                      <a:pPr marL="115888" marR="0" lvl="0" indent="-1158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Require Calibration Verification after change. </a:t>
                      </a:r>
                    </a:p>
                  </a:txBody>
                  <a:tcPr marL="45720" marR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4983163" y="1828800"/>
            <a:ext cx="4008437" cy="4373563"/>
            <a:chOff x="3139" y="1152"/>
            <a:chExt cx="2525" cy="2755"/>
          </a:xfrm>
        </p:grpSpPr>
        <p:graphicFrame>
          <p:nvGraphicFramePr>
            <p:cNvPr id="16" name="Object 7"/>
            <p:cNvGraphicFramePr>
              <a:graphicFrameLocks noChangeAspect="1"/>
            </p:cNvGraphicFramePr>
            <p:nvPr/>
          </p:nvGraphicFramePr>
          <p:xfrm>
            <a:off x="3139" y="1152"/>
            <a:ext cx="2525" cy="2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5" name="Photo Editor Photo" r:id="rId3" imgW="7733333" imgH="7695238" progId="MSPhotoEd.3">
                    <p:embed/>
                  </p:oleObj>
                </mc:Choice>
                <mc:Fallback>
                  <p:oleObj name="Photo Editor Photo" r:id="rId3" imgW="7733333" imgH="7695238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9" y="1152"/>
                          <a:ext cx="2525" cy="26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50"/>
            <p:cNvSpPr txBox="1">
              <a:spLocks noChangeArrowheads="1"/>
            </p:cNvSpPr>
            <p:nvPr/>
          </p:nvSpPr>
          <p:spPr bwMode="auto">
            <a:xfrm>
              <a:off x="4032" y="3792"/>
              <a:ext cx="72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Right Flow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92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Fluidic Subsystems – Peristaltic Pumps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458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 peristaltic pumps located on the Right Flow Panel of the CELL-DYN Sapphire™ system are used to stage the sample for measurement. 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457200" y="2286000"/>
            <a:ext cx="8231188" cy="3657600"/>
            <a:chOff x="384" y="1344"/>
            <a:chExt cx="5185" cy="2304"/>
          </a:xfrm>
        </p:grpSpPr>
        <p:graphicFrame>
          <p:nvGraphicFramePr>
            <p:cNvPr id="18" name="Object 23"/>
            <p:cNvGraphicFramePr>
              <a:graphicFrameLocks noChangeAspect="1"/>
            </p:cNvGraphicFramePr>
            <p:nvPr/>
          </p:nvGraphicFramePr>
          <p:xfrm>
            <a:off x="2352" y="1344"/>
            <a:ext cx="1593" cy="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9" name="Photo Editor Photo" r:id="rId3" imgW="3238952" imgH="5047619" progId="MSPhotoEd.3">
                    <p:embed/>
                  </p:oleObj>
                </mc:Choice>
                <mc:Fallback>
                  <p:oleObj name="Photo Editor Photo" r:id="rId3" imgW="3238952" imgH="5047619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344"/>
                          <a:ext cx="1593" cy="2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B2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1152" y="2016"/>
              <a:ext cx="1440" cy="5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384" y="2448"/>
              <a:ext cx="116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Pump #1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Optical PLT Transfer Pump</a:t>
              </a:r>
            </a:p>
          </p:txBody>
        </p:sp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>
              <a:off x="3961" y="2016"/>
              <a:ext cx="16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Pump #2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Impedance and RETC Transfer Pump</a:t>
              </a:r>
            </a:p>
          </p:txBody>
        </p:sp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>
              <a:off x="653" y="1584"/>
              <a:ext cx="130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Pump #3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HGB and WBC Transfer Pump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1536" y="1632"/>
              <a:ext cx="11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flipH="1">
              <a:off x="3072" y="2064"/>
              <a:ext cx="14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191000" y="5943600"/>
            <a:ext cx="1147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</a:rPr>
              <a:t>Right Flow Panel</a:t>
            </a:r>
          </a:p>
        </p:txBody>
      </p:sp>
    </p:spTree>
    <p:extLst>
      <p:ext uri="{BB962C8B-B14F-4D97-AF65-F5344CB8AC3E}">
        <p14:creationId xmlns:p14="http://schemas.microsoft.com/office/powerpoint/2010/main" val="2947593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Fluidic Subsystems – Valves and Tubing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5867400" y="2514600"/>
            <a:ext cx="29718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u="sng">
                <a:solidFill>
                  <a:srgbClr val="000000"/>
                </a:solidFill>
                <a:latin typeface="Arial"/>
              </a:rPr>
              <a:t>Normally Open Valve tubing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PHARMED 1/32"ID 5/32"OD (S1)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PHARMED 1/16"ID 3/16"OD (S2)</a:t>
            </a:r>
          </a:p>
          <a:p>
            <a:pPr fontAlgn="b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PHARMED 1/8"ID 1/4"OD (SY)</a:t>
            </a:r>
          </a:p>
          <a:p>
            <a:pPr fontAlgn="b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SILICON (S2)</a:t>
            </a:r>
            <a:endParaRPr lang="en-US" altLang="en-US" sz="140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900" u="sng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u="sng">
                <a:solidFill>
                  <a:srgbClr val="000000"/>
                </a:solidFill>
                <a:latin typeface="Arial"/>
              </a:rPr>
              <a:t>Normally Closed Valve tubing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Arial"/>
                <a:cs typeface="Arial" pitchFamily="34" charset="0"/>
              </a:rPr>
              <a:t>TBG PHARMED 1/16"ID 3/16"OD (S2)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" name="Group 10"/>
          <p:cNvGrpSpPr>
            <a:grpSpLocks/>
          </p:cNvGrpSpPr>
          <p:nvPr/>
        </p:nvGrpSpPr>
        <p:grpSpPr bwMode="auto">
          <a:xfrm>
            <a:off x="6096000" y="4724400"/>
            <a:ext cx="2057400" cy="1295400"/>
            <a:chOff x="480" y="2784"/>
            <a:chExt cx="1296" cy="960"/>
          </a:xfrm>
        </p:grpSpPr>
        <p:graphicFrame>
          <p:nvGraphicFramePr>
            <p:cNvPr id="40" name="Object 11"/>
            <p:cNvGraphicFramePr>
              <a:graphicFrameLocks noChangeAspect="1"/>
            </p:cNvGraphicFramePr>
            <p:nvPr/>
          </p:nvGraphicFramePr>
          <p:xfrm>
            <a:off x="480" y="2784"/>
            <a:ext cx="1296" cy="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4" name="Photo Editor Photo" r:id="rId3" imgW="5819048" imgH="5934903" progId="MSPhotoEd.3">
                    <p:embed/>
                  </p:oleObj>
                </mc:Choice>
                <mc:Fallback>
                  <p:oleObj name="Photo Editor Photo" r:id="rId3" imgW="5819048" imgH="593490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2784"/>
                          <a:ext cx="1296" cy="9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480" y="2784"/>
              <a:ext cx="1296" cy="96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42" name="Group 16"/>
          <p:cNvGrpSpPr>
            <a:grpSpLocks/>
          </p:cNvGrpSpPr>
          <p:nvPr/>
        </p:nvGrpSpPr>
        <p:grpSpPr bwMode="auto">
          <a:xfrm>
            <a:off x="381000" y="2819400"/>
            <a:ext cx="5308600" cy="2544763"/>
            <a:chOff x="288" y="720"/>
            <a:chExt cx="3344" cy="1847"/>
          </a:xfrm>
        </p:grpSpPr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672" y="1822"/>
              <a:ext cx="286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91BAD3"/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rPr>
                <a:t>Pinch valve Operation</a:t>
              </a:r>
            </a:p>
          </p:txBody>
        </p:sp>
        <p:graphicFrame>
          <p:nvGraphicFramePr>
            <p:cNvPr id="44" name="Object 18"/>
            <p:cNvGraphicFramePr>
              <a:graphicFrameLocks noChangeAspect="1"/>
            </p:cNvGraphicFramePr>
            <p:nvPr/>
          </p:nvGraphicFramePr>
          <p:xfrm>
            <a:off x="336" y="768"/>
            <a:ext cx="3264" cy="1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5" name="Bitmap Image" r:id="rId5" imgW="6144483" imgH="2980952" progId="Paint.Picture">
                    <p:embed/>
                  </p:oleObj>
                </mc:Choice>
                <mc:Fallback>
                  <p:oleObj name="Bitmap Image" r:id="rId5" imgW="6144483" imgH="298095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768"/>
                          <a:ext cx="3264" cy="17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 Box 19"/>
            <p:cNvSpPr txBox="1">
              <a:spLocks noChangeArrowheads="1"/>
            </p:cNvSpPr>
            <p:nvPr/>
          </p:nvSpPr>
          <p:spPr bwMode="auto">
            <a:xfrm>
              <a:off x="816" y="1103"/>
              <a:ext cx="359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Anvil</a:t>
              </a:r>
            </a:p>
          </p:txBody>
        </p:sp>
        <p:sp>
          <p:nvSpPr>
            <p:cNvPr id="46" name="Text Box 20"/>
            <p:cNvSpPr txBox="1">
              <a:spLocks noChangeArrowheads="1"/>
            </p:cNvSpPr>
            <p:nvPr/>
          </p:nvSpPr>
          <p:spPr bwMode="auto">
            <a:xfrm>
              <a:off x="768" y="1296"/>
              <a:ext cx="50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Plunger</a:t>
              </a:r>
            </a:p>
          </p:txBody>
        </p:sp>
        <p:sp>
          <p:nvSpPr>
            <p:cNvPr id="47" name="Text Box 21"/>
            <p:cNvSpPr txBox="1">
              <a:spLocks noChangeArrowheads="1"/>
            </p:cNvSpPr>
            <p:nvPr/>
          </p:nvSpPr>
          <p:spPr bwMode="auto">
            <a:xfrm>
              <a:off x="768" y="1536"/>
              <a:ext cx="439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Spring</a:t>
              </a:r>
            </a:p>
          </p:txBody>
        </p:sp>
        <p:sp>
          <p:nvSpPr>
            <p:cNvPr id="48" name="Text Box 22"/>
            <p:cNvSpPr txBox="1">
              <a:spLocks noChangeArrowheads="1"/>
            </p:cNvSpPr>
            <p:nvPr/>
          </p:nvSpPr>
          <p:spPr bwMode="auto">
            <a:xfrm>
              <a:off x="768" y="1822"/>
              <a:ext cx="340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Seal</a:t>
              </a:r>
            </a:p>
          </p:txBody>
        </p:sp>
        <p:sp>
          <p:nvSpPr>
            <p:cNvPr id="49" name="Text Box 23"/>
            <p:cNvSpPr txBox="1">
              <a:spLocks noChangeArrowheads="1"/>
            </p:cNvSpPr>
            <p:nvPr/>
          </p:nvSpPr>
          <p:spPr bwMode="auto">
            <a:xfrm>
              <a:off x="720" y="2016"/>
              <a:ext cx="37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Body</a:t>
              </a:r>
            </a:p>
          </p:txBody>
        </p:sp>
        <p:sp>
          <p:nvSpPr>
            <p:cNvPr id="50" name="Text Box 24"/>
            <p:cNvSpPr txBox="1">
              <a:spLocks noChangeArrowheads="1"/>
            </p:cNvSpPr>
            <p:nvPr/>
          </p:nvSpPr>
          <p:spPr bwMode="auto">
            <a:xfrm>
              <a:off x="394" y="2304"/>
              <a:ext cx="278" cy="1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4" tIns="9144" rIns="9144" bIns="9144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Vent</a:t>
              </a:r>
            </a:p>
          </p:txBody>
        </p:sp>
        <p:sp>
          <p:nvSpPr>
            <p:cNvPr id="51" name="Text Box 25"/>
            <p:cNvSpPr txBox="1">
              <a:spLocks noChangeArrowheads="1"/>
            </p:cNvSpPr>
            <p:nvPr/>
          </p:nvSpPr>
          <p:spPr bwMode="auto">
            <a:xfrm>
              <a:off x="503" y="720"/>
              <a:ext cx="91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Normally Open</a:t>
              </a: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2369" y="768"/>
              <a:ext cx="998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Normally Closed</a:t>
              </a:r>
            </a:p>
          </p:txBody>
        </p:sp>
        <p:sp>
          <p:nvSpPr>
            <p:cNvPr id="53" name="Text Box 27"/>
            <p:cNvSpPr txBox="1">
              <a:spLocks noChangeArrowheads="1"/>
            </p:cNvSpPr>
            <p:nvPr/>
          </p:nvSpPr>
          <p:spPr bwMode="auto">
            <a:xfrm>
              <a:off x="288" y="912"/>
              <a:ext cx="389" cy="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Open</a:t>
              </a:r>
            </a:p>
          </p:txBody>
        </p:sp>
        <p:sp>
          <p:nvSpPr>
            <p:cNvPr id="54" name="Text Box 28"/>
            <p:cNvSpPr txBox="1">
              <a:spLocks noChangeArrowheads="1"/>
            </p:cNvSpPr>
            <p:nvPr/>
          </p:nvSpPr>
          <p:spPr bwMode="auto">
            <a:xfrm>
              <a:off x="2160" y="959"/>
              <a:ext cx="389" cy="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Open</a:t>
              </a:r>
            </a:p>
          </p:txBody>
        </p:sp>
        <p:sp>
          <p:nvSpPr>
            <p:cNvPr id="55" name="Text Box 29"/>
            <p:cNvSpPr txBox="1">
              <a:spLocks noChangeArrowheads="1"/>
            </p:cNvSpPr>
            <p:nvPr/>
          </p:nvSpPr>
          <p:spPr bwMode="auto">
            <a:xfrm>
              <a:off x="1211" y="912"/>
              <a:ext cx="464" cy="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Closed</a:t>
              </a:r>
            </a:p>
          </p:txBody>
        </p:sp>
        <p:sp>
          <p:nvSpPr>
            <p:cNvPr id="56" name="Text Box 30"/>
            <p:cNvSpPr txBox="1">
              <a:spLocks noChangeArrowheads="1"/>
            </p:cNvSpPr>
            <p:nvPr/>
          </p:nvSpPr>
          <p:spPr bwMode="auto">
            <a:xfrm>
              <a:off x="3168" y="959"/>
              <a:ext cx="464" cy="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Closed</a:t>
              </a:r>
            </a:p>
          </p:txBody>
        </p:sp>
        <p:sp>
          <p:nvSpPr>
            <p:cNvPr id="57" name="Text Box 31"/>
            <p:cNvSpPr txBox="1">
              <a:spLocks noChangeArrowheads="1"/>
            </p:cNvSpPr>
            <p:nvPr/>
          </p:nvSpPr>
          <p:spPr bwMode="auto">
            <a:xfrm>
              <a:off x="1344" y="2304"/>
              <a:ext cx="298" cy="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40 psi</a:t>
              </a:r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2688" y="1296"/>
              <a:ext cx="50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Plunger</a:t>
              </a:r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2688" y="1487"/>
              <a:ext cx="359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Anvil</a:t>
              </a:r>
            </a:p>
          </p:txBody>
        </p:sp>
        <p:sp>
          <p:nvSpPr>
            <p:cNvPr id="60" name="Text Box 34"/>
            <p:cNvSpPr txBox="1">
              <a:spLocks noChangeArrowheads="1"/>
            </p:cNvSpPr>
            <p:nvPr/>
          </p:nvSpPr>
          <p:spPr bwMode="auto">
            <a:xfrm>
              <a:off x="2640" y="1679"/>
              <a:ext cx="439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Spring</a:t>
              </a:r>
            </a:p>
          </p:txBody>
        </p:sp>
        <p:sp>
          <p:nvSpPr>
            <p:cNvPr id="61" name="Text Box 35"/>
            <p:cNvSpPr txBox="1">
              <a:spLocks noChangeArrowheads="1"/>
            </p:cNvSpPr>
            <p:nvPr/>
          </p:nvSpPr>
          <p:spPr bwMode="auto">
            <a:xfrm>
              <a:off x="2688" y="1919"/>
              <a:ext cx="340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Seal</a:t>
              </a:r>
            </a:p>
          </p:txBody>
        </p:sp>
        <p:sp>
          <p:nvSpPr>
            <p:cNvPr id="62" name="Text Box 36"/>
            <p:cNvSpPr txBox="1">
              <a:spLocks noChangeArrowheads="1"/>
            </p:cNvSpPr>
            <p:nvPr/>
          </p:nvSpPr>
          <p:spPr bwMode="auto">
            <a:xfrm>
              <a:off x="2688" y="2160"/>
              <a:ext cx="37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Body</a:t>
              </a:r>
            </a:p>
          </p:txBody>
        </p:sp>
        <p:sp>
          <p:nvSpPr>
            <p:cNvPr id="63" name="Line 37"/>
            <p:cNvSpPr>
              <a:spLocks noChangeShapeType="1"/>
            </p:cNvSpPr>
            <p:nvPr/>
          </p:nvSpPr>
          <p:spPr bwMode="auto">
            <a:xfrm flipH="1" flipV="1">
              <a:off x="576" y="2016"/>
              <a:ext cx="144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" name="Line 38"/>
            <p:cNvSpPr>
              <a:spLocks noChangeShapeType="1"/>
            </p:cNvSpPr>
            <p:nvPr/>
          </p:nvSpPr>
          <p:spPr bwMode="auto">
            <a:xfrm flipH="1" flipV="1">
              <a:off x="624" y="1872"/>
              <a:ext cx="144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" name="Line 39"/>
            <p:cNvSpPr>
              <a:spLocks noChangeShapeType="1"/>
            </p:cNvSpPr>
            <p:nvPr/>
          </p:nvSpPr>
          <p:spPr bwMode="auto">
            <a:xfrm flipH="1" flipV="1">
              <a:off x="624" y="1584"/>
              <a:ext cx="144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" name="Line 40"/>
            <p:cNvSpPr>
              <a:spLocks noChangeShapeType="1"/>
            </p:cNvSpPr>
            <p:nvPr/>
          </p:nvSpPr>
          <p:spPr bwMode="auto">
            <a:xfrm>
              <a:off x="2256" y="2400"/>
              <a:ext cx="1296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" name="Text Box 41"/>
            <p:cNvSpPr txBox="1">
              <a:spLocks noChangeArrowheads="1"/>
            </p:cNvSpPr>
            <p:nvPr/>
          </p:nvSpPr>
          <p:spPr bwMode="auto">
            <a:xfrm>
              <a:off x="2256" y="2401"/>
              <a:ext cx="384" cy="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40 psi</a:t>
              </a:r>
            </a:p>
          </p:txBody>
        </p:sp>
        <p:sp>
          <p:nvSpPr>
            <p:cNvPr id="68" name="Text Box 42"/>
            <p:cNvSpPr txBox="1">
              <a:spLocks noChangeArrowheads="1"/>
            </p:cNvSpPr>
            <p:nvPr/>
          </p:nvSpPr>
          <p:spPr bwMode="auto">
            <a:xfrm>
              <a:off x="3216" y="2399"/>
              <a:ext cx="278" cy="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4" tIns="9144" rIns="9144" bIns="9144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Vent</a:t>
              </a:r>
            </a:p>
          </p:txBody>
        </p:sp>
      </p:grpSp>
      <p:sp>
        <p:nvSpPr>
          <p:cNvPr id="69" name="Text Box 43"/>
          <p:cNvSpPr txBox="1">
            <a:spLocks noChangeArrowheads="1"/>
          </p:cNvSpPr>
          <p:nvPr/>
        </p:nvSpPr>
        <p:spPr bwMode="auto">
          <a:xfrm>
            <a:off x="533400" y="1219200"/>
            <a:ext cx="79248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Arial"/>
              </a:rPr>
              <a:t>The pinch valve system on the CELL-DYN SAPPHIRE™ employs Normally Open and Normally Closed pneumatic pinch valves to control liquid and air flow. 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Arial"/>
              </a:rPr>
              <a:t>The valves are open or closed, depending on their configuration, by the application of 40psi.</a:t>
            </a:r>
          </a:p>
        </p:txBody>
      </p:sp>
    </p:spTree>
    <p:extLst>
      <p:ext uri="{BB962C8B-B14F-4D97-AF65-F5344CB8AC3E}">
        <p14:creationId xmlns:p14="http://schemas.microsoft.com/office/powerpoint/2010/main" val="752281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CELL-DYN Sapphire™ Measurement Subsystem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2343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8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CELL-DYN Sapphire uses three techniques to obtain specific measurements from whole blood: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Absorbance Spectrophotometry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Focused Flow Impedance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Flow Cytometry (Optical Scatter) and Fluorescence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hardware assemblies include: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Hemoglobin Flow Cell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Impedance Transducer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Optics Bench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2860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10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5257800" y="1752600"/>
            <a:ext cx="3638550" cy="3154363"/>
            <a:chOff x="3168" y="1824"/>
            <a:chExt cx="2292" cy="1987"/>
          </a:xfrm>
        </p:grpSpPr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824"/>
              <a:ext cx="1620" cy="1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4320" y="3216"/>
              <a:ext cx="336" cy="4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3312" y="3360"/>
              <a:ext cx="509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Hemoglobin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Flow Cell</a:t>
              </a: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4320" y="3696"/>
              <a:ext cx="660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Left Flow Panel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3168" y="2160"/>
              <a:ext cx="50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Impedance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Transducer</a:t>
              </a: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3648" y="2400"/>
              <a:ext cx="672" cy="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3840" y="3408"/>
              <a:ext cx="57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7" name="Group 23"/>
          <p:cNvGrpSpPr>
            <a:grpSpLocks/>
          </p:cNvGrpSpPr>
          <p:nvPr/>
        </p:nvGrpSpPr>
        <p:grpSpPr bwMode="auto">
          <a:xfrm>
            <a:off x="2459038" y="4419600"/>
            <a:ext cx="2811462" cy="1831975"/>
            <a:chOff x="3072" y="2304"/>
            <a:chExt cx="1988" cy="1597"/>
          </a:xfrm>
        </p:grpSpPr>
        <p:graphicFrame>
          <p:nvGraphicFramePr>
            <p:cNvPr id="28" name="Object 24"/>
            <p:cNvGraphicFramePr>
              <a:graphicFrameLocks noChangeAspect="1"/>
            </p:cNvGraphicFramePr>
            <p:nvPr/>
          </p:nvGraphicFramePr>
          <p:xfrm>
            <a:off x="3120" y="2304"/>
            <a:ext cx="1940" cy="1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7" name="Photo Editor Photo" r:id="rId4" imgW="5792008" imgH="4315427" progId="MSPhotoEd.3">
                    <p:embed/>
                  </p:oleObj>
                </mc:Choice>
                <mc:Fallback>
                  <p:oleObj name="Photo Editor Photo" r:id="rId4" imgW="5792008" imgH="431542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304"/>
                          <a:ext cx="1940" cy="1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B2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3072" y="3742"/>
              <a:ext cx="1136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Optics Bench Assembly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583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Measurement Subsystem – Flow Cell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455613" y="1370013"/>
            <a:ext cx="8234362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Absorption Spectrophotometry is used to measure Hemoglobin Concentration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 photo detector measures the amount of monochromatic light that passes through a solution. The higher the concentration of the substance, the more light it absorbs.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8 reads are taken when the sample mixture passes through the flow cell and 8 reads are taken when only HGB Reagent is in the flow cell (Reference Reading).</a:t>
            </a:r>
          </a:p>
          <a:p>
            <a:pPr marL="457200" marR="0" lvl="2" indent="-227013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Difference between the sample averages and the reference averages is due to absorption by the HGB complex and is used to compute the concentration of HGB in the sample.</a:t>
            </a:r>
            <a:endParaRPr kumimoji="0" lang="en-US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4876800" y="3657600"/>
          <a:ext cx="330993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Photo Editor Photo" r:id="rId3" imgW="4029637" imgH="3524742" progId="MSPhotoEd.3">
                  <p:embed/>
                </p:oleObj>
              </mc:Choice>
              <mc:Fallback>
                <p:oleObj name="Photo Editor Photo" r:id="rId3" imgW="4029637" imgH="352474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657600"/>
                        <a:ext cx="330993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33400" y="3962400"/>
            <a:ext cx="4191000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en-US" sz="1600">
                <a:solidFill>
                  <a:srgbClr val="000000"/>
                </a:solidFill>
                <a:latin typeface="Arial"/>
              </a:rPr>
              <a:t>The Hemoglobin Flow Cell is located on the lower left portion of the left flow panel.</a:t>
            </a:r>
          </a:p>
          <a:p>
            <a:pPr fontAlgn="base">
              <a:spcBef>
                <a:spcPct val="50000"/>
              </a:spcBef>
              <a:spcAft>
                <a:spcPct val="50000"/>
              </a:spcAft>
            </a:pPr>
            <a:endParaRPr lang="en-US" altLang="en-US" sz="16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921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Measurement Subsystem-Focused Flow Impedance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304800" y="1295400"/>
            <a:ext cx="8534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Focused Flow Impedance:</a:t>
            </a: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sheath stream forces the cells to enter the sensing zone in single file and provides a high number of single cells for analysis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constant current of 100VDC is passing through the aperture plate.  When a cell passes through the orifice, there is increased resistance for the current.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processed signal provides a measurement of the number and size of particles.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381000" y="3276600"/>
            <a:ext cx="5181600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8275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25000"/>
              </a:spcBef>
              <a:spcAft>
                <a:spcPct val="100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The Transducer Assembly is where the measurement occurs. It contains the following components:</a:t>
            </a:r>
          </a:p>
          <a:p>
            <a:pPr lvl="1" fontAlgn="base">
              <a:lnSpc>
                <a:spcPct val="95000"/>
              </a:lnSpc>
              <a:spcBef>
                <a:spcPct val="10000"/>
              </a:spcBef>
              <a:spcAft>
                <a:spcPct val="5000"/>
              </a:spcAft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Pre- and Post-Analysis Chambers</a:t>
            </a:r>
          </a:p>
          <a:p>
            <a:pPr lvl="1" fontAlgn="base">
              <a:spcBef>
                <a:spcPct val="15000"/>
              </a:spcBef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Impedance Aperture Plate</a:t>
            </a:r>
          </a:p>
          <a:p>
            <a:pPr lvl="1" fontAlgn="base">
              <a:spcBef>
                <a:spcPct val="15000"/>
              </a:spcBef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Injection Tube, Outer Electrode and Inner Electrode</a:t>
            </a:r>
          </a:p>
          <a:p>
            <a:pPr lvl="1" fontAlgn="base">
              <a:spcBef>
                <a:spcPct val="15000"/>
              </a:spcBef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Impedance Transducer Cover</a:t>
            </a:r>
          </a:p>
          <a:p>
            <a:pPr lvl="1" fontAlgn="base">
              <a:spcBef>
                <a:spcPct val="15000"/>
              </a:spcBef>
              <a:buFontTx/>
              <a:buChar char="–"/>
            </a:pPr>
            <a:endParaRPr lang="en-US" altLang="en-US" sz="80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ts val="900"/>
              </a:spcBef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Parameters determined using Focused Flow impedance include the following parameters: </a:t>
            </a:r>
          </a:p>
          <a:p>
            <a:pPr lvl="1" fontAlgn="base">
              <a:spcBef>
                <a:spcPts val="300"/>
              </a:spcBef>
              <a:spcAft>
                <a:spcPts val="100"/>
              </a:spcAft>
              <a:buFontTx/>
              <a:buChar char="–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RBCi, MCV, RDW, PLTi, MPV</a:t>
            </a: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5638800" y="3124200"/>
            <a:ext cx="2946400" cy="3076575"/>
            <a:chOff x="3552" y="1968"/>
            <a:chExt cx="1856" cy="1938"/>
          </a:xfrm>
        </p:grpSpPr>
        <p:grpSp>
          <p:nvGrpSpPr>
            <p:cNvPr id="31" name="Group 14"/>
            <p:cNvGrpSpPr>
              <a:grpSpLocks/>
            </p:cNvGrpSpPr>
            <p:nvPr/>
          </p:nvGrpSpPr>
          <p:grpSpPr bwMode="auto">
            <a:xfrm>
              <a:off x="3552" y="1968"/>
              <a:ext cx="1856" cy="1938"/>
              <a:chOff x="3792" y="1824"/>
              <a:chExt cx="1856" cy="2034"/>
            </a:xfrm>
          </p:grpSpPr>
          <p:sp>
            <p:nvSpPr>
              <p:cNvPr id="36" name="Rectangle 15"/>
              <p:cNvSpPr>
                <a:spLocks noChangeArrowheads="1"/>
              </p:cNvSpPr>
              <p:nvPr/>
            </p:nvSpPr>
            <p:spPr bwMode="auto">
              <a:xfrm>
                <a:off x="3844" y="1884"/>
                <a:ext cx="1549" cy="19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37" name="Group 16"/>
              <p:cNvGrpSpPr>
                <a:grpSpLocks/>
              </p:cNvGrpSpPr>
              <p:nvPr/>
            </p:nvGrpSpPr>
            <p:grpSpPr bwMode="auto">
              <a:xfrm>
                <a:off x="3792" y="1824"/>
                <a:ext cx="1856" cy="2027"/>
                <a:chOff x="384" y="968"/>
                <a:chExt cx="2208" cy="2440"/>
              </a:xfrm>
            </p:grpSpPr>
            <p:sp>
              <p:nvSpPr>
                <p:cNvPr id="48" name="Rectangle 17"/>
                <p:cNvSpPr>
                  <a:spLocks noChangeArrowheads="1"/>
                </p:cNvSpPr>
                <p:nvPr/>
              </p:nvSpPr>
              <p:spPr bwMode="auto">
                <a:xfrm>
                  <a:off x="384" y="968"/>
                  <a:ext cx="2208" cy="24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hlink"/>
                          </a:gs>
                          <a:gs pos="100000">
                            <a:srgbClr val="990033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pic>
              <p:nvPicPr>
                <p:cNvPr id="49" name="Picture 18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" y="1011"/>
                  <a:ext cx="2097" cy="23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8" name="Rectangle 19"/>
              <p:cNvSpPr>
                <a:spLocks noChangeArrowheads="1"/>
              </p:cNvSpPr>
              <p:nvPr/>
            </p:nvSpPr>
            <p:spPr bwMode="ltGray">
              <a:xfrm>
                <a:off x="3944" y="2698"/>
                <a:ext cx="472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Electrode</a:t>
                </a:r>
                <a:endPara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39" name="Rectangle 20"/>
              <p:cNvSpPr>
                <a:spLocks noChangeArrowheads="1"/>
              </p:cNvSpPr>
              <p:nvPr/>
            </p:nvSpPr>
            <p:spPr bwMode="ltGray">
              <a:xfrm>
                <a:off x="5011" y="3344"/>
                <a:ext cx="540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Electrode</a:t>
                </a: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40" name="Rectangle 21"/>
              <p:cNvSpPr>
                <a:spLocks noChangeArrowheads="1"/>
              </p:cNvSpPr>
              <p:nvPr/>
            </p:nvSpPr>
            <p:spPr bwMode="ltGray">
              <a:xfrm>
                <a:off x="4330" y="3635"/>
                <a:ext cx="701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Aperture plate</a:t>
                </a:r>
                <a:endPara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41" name="Rectangle 22"/>
              <p:cNvSpPr>
                <a:spLocks noChangeArrowheads="1"/>
              </p:cNvSpPr>
              <p:nvPr/>
            </p:nvSpPr>
            <p:spPr bwMode="auto">
              <a:xfrm rot="10800000" flipH="1">
                <a:off x="5568" y="1874"/>
                <a:ext cx="80" cy="1984"/>
              </a:xfrm>
              <a:prstGeom prst="rect">
                <a:avLst/>
              </a:prstGeom>
              <a:gradFill rotWithShape="0">
                <a:gsLst>
                  <a:gs pos="0">
                    <a:srgbClr val="B5B5B5"/>
                  </a:gs>
                  <a:gs pos="100000">
                    <a:srgbClr val="FFFFFF"/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Rectangle 23"/>
              <p:cNvSpPr>
                <a:spLocks noChangeArrowheads="1"/>
              </p:cNvSpPr>
              <p:nvPr/>
            </p:nvSpPr>
            <p:spPr bwMode="auto">
              <a:xfrm>
                <a:off x="3848" y="3761"/>
                <a:ext cx="1762" cy="80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B5B5B5"/>
                  </a:gs>
                </a:gsLst>
                <a:path path="rect">
                  <a:fillToRect l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 flipH="1">
                <a:off x="3848" y="1874"/>
                <a:ext cx="1760" cy="0"/>
              </a:xfrm>
              <a:prstGeom prst="line">
                <a:avLst/>
              </a:prstGeom>
              <a:noFill/>
              <a:ln w="9525">
                <a:solidFill>
                  <a:srgbClr val="B5B5B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>
                <a:off x="3848" y="1874"/>
                <a:ext cx="0" cy="1984"/>
              </a:xfrm>
              <a:prstGeom prst="line">
                <a:avLst/>
              </a:prstGeom>
              <a:noFill/>
              <a:ln w="9525">
                <a:solidFill>
                  <a:srgbClr val="B5B5B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AutoShape 26"/>
              <p:cNvSpPr>
                <a:spLocks noChangeArrowheads="1"/>
              </p:cNvSpPr>
              <p:nvPr/>
            </p:nvSpPr>
            <p:spPr bwMode="auto">
              <a:xfrm>
                <a:off x="4461" y="2798"/>
                <a:ext cx="115" cy="80"/>
              </a:xfrm>
              <a:prstGeom prst="rightArrow">
                <a:avLst>
                  <a:gd name="adj1" fmla="val 50000"/>
                  <a:gd name="adj2" fmla="val 35938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AutoShape 27"/>
              <p:cNvSpPr>
                <a:spLocks noChangeArrowheads="1"/>
              </p:cNvSpPr>
              <p:nvPr/>
            </p:nvSpPr>
            <p:spPr bwMode="auto">
              <a:xfrm rot="-6297519">
                <a:off x="5220" y="3181"/>
                <a:ext cx="281" cy="77"/>
              </a:xfrm>
              <a:prstGeom prst="rightArrow">
                <a:avLst>
                  <a:gd name="adj1" fmla="val 50000"/>
                  <a:gd name="adj2" fmla="val 91234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AutoShape 28"/>
              <p:cNvSpPr>
                <a:spLocks noChangeArrowheads="1"/>
              </p:cNvSpPr>
              <p:nvPr/>
            </p:nvSpPr>
            <p:spPr bwMode="auto">
              <a:xfrm rot="-4017295">
                <a:off x="4570" y="3482"/>
                <a:ext cx="240" cy="75"/>
              </a:xfrm>
              <a:prstGeom prst="rightArrow">
                <a:avLst>
                  <a:gd name="adj1" fmla="val 50000"/>
                  <a:gd name="adj2" fmla="val 80000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3744" y="2208"/>
              <a:ext cx="5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Post Analysis Chamber</a:t>
              </a: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4800" y="2112"/>
              <a:ext cx="5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Pre Analysis Chamber</a:t>
              </a: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3936" y="2400"/>
              <a:ext cx="384" cy="2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H="1">
              <a:off x="4752" y="2304"/>
              <a:ext cx="144" cy="2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524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Measurement Subsystem – Optic Bench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1219200"/>
            <a:ext cx="8001000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4813" indent="-174625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350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Optical Measurements are carried out on an Optical Bench Assembly that uses the principles of light scatter and fluorescence to count, size, and classify cells. </a:t>
            </a:r>
          </a:p>
          <a:p>
            <a:pPr fontAlgn="base">
              <a:spcBef>
                <a:spcPct val="65000"/>
              </a:spcBef>
              <a:spcAft>
                <a:spcPct val="150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The parameters generated from the optics bench data include the following:</a:t>
            </a:r>
          </a:p>
          <a:p>
            <a:pPr lvl="1" fontAlgn="base">
              <a:spcBef>
                <a:spcPct val="15000"/>
              </a:spcBef>
              <a:spcAft>
                <a:spcPct val="10000"/>
              </a:spcAft>
              <a:buFontTx/>
              <a:buChar char="•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White Blood Cell Count and WBC 5-Part/Expanded Differentials</a:t>
            </a:r>
          </a:p>
          <a:p>
            <a:pPr lvl="1" fontAlgn="base">
              <a:spcBef>
                <a:spcPct val="15000"/>
              </a:spcBef>
              <a:spcAft>
                <a:spcPct val="10000"/>
              </a:spcAft>
              <a:buFontTx/>
              <a:buChar char="•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Platelet Optical Count (PLTo and RBCo)</a:t>
            </a:r>
          </a:p>
          <a:p>
            <a:pPr lvl="1" fontAlgn="base">
              <a:spcBef>
                <a:spcPct val="15000"/>
              </a:spcBef>
              <a:spcAft>
                <a:spcPct val="10000"/>
              </a:spcAft>
              <a:buFontTx/>
              <a:buChar char="•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Reticulocyte Count</a:t>
            </a:r>
          </a:p>
          <a:p>
            <a:pPr lvl="1" fontAlgn="base">
              <a:spcBef>
                <a:spcPct val="15000"/>
              </a:spcBef>
              <a:spcAft>
                <a:spcPct val="10000"/>
              </a:spcAft>
              <a:buFontTx/>
              <a:buChar char="•"/>
            </a:pP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Nucleated Red Blood Cell Count (NRBC)</a:t>
            </a:r>
          </a:p>
          <a:p>
            <a:pPr fontAlgn="base">
              <a:spcBef>
                <a:spcPct val="65000"/>
              </a:spcBef>
              <a:spcAft>
                <a:spcPct val="300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The Optical Bench is accessed through a pull out drawer for easy front panel access.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33400" y="3886200"/>
            <a:ext cx="4038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28600" indent="-227013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457200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684213" indent="-225425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912813" indent="-227013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13700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18272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22844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2741613" indent="-227013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The basic optics design:</a:t>
            </a:r>
          </a:p>
          <a:p>
            <a:pPr marL="457200" marR="0" lvl="2" indent="-227013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Incorporates a solid state blue diode laser</a:t>
            </a:r>
          </a:p>
          <a:p>
            <a:pPr marL="457200" marR="0" lvl="2" indent="-227013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Includes an assembly with photometers to detect light scatter at 4 angles plus 3 color fluorescence</a:t>
            </a:r>
          </a:p>
        </p:txBody>
      </p:sp>
      <p:graphicFrame>
        <p:nvGraphicFramePr>
          <p:cNvPr id="11" name="Object 15"/>
          <p:cNvGraphicFramePr>
            <a:graphicFrameLocks noChangeAspect="1"/>
          </p:cNvGraphicFramePr>
          <p:nvPr/>
        </p:nvGraphicFramePr>
        <p:xfrm>
          <a:off x="4572000" y="3886200"/>
          <a:ext cx="4191000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Photo Editor Photo" r:id="rId3" imgW="4133333" imgH="1991003" progId="MSPhotoEd.3">
                  <p:embed/>
                </p:oleObj>
              </mc:Choice>
              <mc:Fallback>
                <p:oleObj name="Photo Editor Photo" r:id="rId3" imgW="4133333" imgH="199100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886200"/>
                        <a:ext cx="4191000" cy="199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7096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28"/>
          <p:cNvSpPr txBox="1">
            <a:spLocks noChangeArrowheads="1"/>
          </p:cNvSpPr>
          <p:nvPr/>
        </p:nvSpPr>
        <p:spPr bwMode="auto">
          <a:xfrm>
            <a:off x="457200" y="1219200"/>
            <a:ext cx="6350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50000"/>
              </a:spcAft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Optics Bench Assembly consists of the three main subsystems</a:t>
            </a:r>
            <a:endParaRPr lang="en-US" altLang="en-US" sz="2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381000" y="1600200"/>
            <a:ext cx="78486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88925" indent="-174625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92150" indent="-287338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fontAlgn="base">
              <a:spcAft>
                <a:spcPct val="30000"/>
              </a:spcAft>
              <a:buFontTx/>
              <a:buChar char="•"/>
            </a:pPr>
            <a:r>
              <a:rPr lang="en-US" altLang="en-US" sz="1600" u="sng">
                <a:solidFill>
                  <a:srgbClr val="000000"/>
                </a:solidFill>
                <a:latin typeface="Arial" pitchFamily="34" charset="0"/>
              </a:rPr>
              <a:t>Illumination Subsystem</a:t>
            </a: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lvl="2" fontAlgn="base">
              <a:spcAft>
                <a:spcPct val="30000"/>
              </a:spcAft>
              <a:buFontTx/>
              <a:buChar char="–"/>
            </a:pPr>
            <a:r>
              <a:rPr lang="en-US" altLang="en-US" sz="1600">
                <a:solidFill>
                  <a:srgbClr val="000000"/>
                </a:solidFill>
                <a:latin typeface="Arial" pitchFamily="34" charset="0"/>
              </a:rPr>
              <a:t>laser, mirrors and lenses that direct and shape the laser beam to focus on the sample stream in the center of the Optical Flow Cell.</a:t>
            </a:r>
          </a:p>
        </p:txBody>
      </p:sp>
      <p:grpSp>
        <p:nvGrpSpPr>
          <p:cNvPr id="13" name="Group 1030"/>
          <p:cNvGrpSpPr>
            <a:grpSpLocks/>
          </p:cNvGrpSpPr>
          <p:nvPr/>
        </p:nvGrpSpPr>
        <p:grpSpPr bwMode="auto">
          <a:xfrm>
            <a:off x="4495800" y="2514600"/>
            <a:ext cx="4648200" cy="3657600"/>
            <a:chOff x="2832" y="1632"/>
            <a:chExt cx="2928" cy="2208"/>
          </a:xfrm>
        </p:grpSpPr>
        <p:graphicFrame>
          <p:nvGraphicFramePr>
            <p:cNvPr id="14" name="Object 1031"/>
            <p:cNvGraphicFramePr>
              <a:graphicFrameLocks noChangeAspect="1"/>
            </p:cNvGraphicFramePr>
            <p:nvPr/>
          </p:nvGraphicFramePr>
          <p:xfrm>
            <a:off x="2832" y="1632"/>
            <a:ext cx="2928" cy="2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9" name="Bitmap Image" r:id="rId3" imgW="5106113" imgH="3905795" progId="Paint.Picture">
                    <p:embed/>
                  </p:oleObj>
                </mc:Choice>
                <mc:Fallback>
                  <p:oleObj name="Bitmap Image" r:id="rId3" imgW="5106113" imgH="390579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1632"/>
                          <a:ext cx="2928" cy="2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1032"/>
            <p:cNvSpPr txBox="1">
              <a:spLocks noChangeArrowheads="1"/>
            </p:cNvSpPr>
            <p:nvPr/>
          </p:nvSpPr>
          <p:spPr bwMode="auto">
            <a:xfrm>
              <a:off x="3360" y="1680"/>
              <a:ext cx="1764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Optical Bench with Cover Removed</a:t>
              </a:r>
            </a:p>
          </p:txBody>
        </p:sp>
      </p:grpSp>
      <p:sp>
        <p:nvSpPr>
          <p:cNvPr id="16" name="Rectangle 1043"/>
          <p:cNvSpPr txBox="1">
            <a:spLocks noChangeArrowheads="1"/>
          </p:cNvSpPr>
          <p:nvPr/>
        </p:nvSpPr>
        <p:spPr bwMode="auto">
          <a:xfrm>
            <a:off x="441325" y="63500"/>
            <a:ext cx="8248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Times New Roman" pitchFamily="18" charset="0"/>
              </a:rPr>
              <a:t>Measurement Subsystem - Optics Bench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17" name="Rectangle 1027"/>
          <p:cNvSpPr txBox="1">
            <a:spLocks noChangeArrowheads="1"/>
          </p:cNvSpPr>
          <p:nvPr/>
        </p:nvSpPr>
        <p:spPr bwMode="auto">
          <a:xfrm>
            <a:off x="304800" y="2667000"/>
            <a:ext cx="4191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5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7013" algn="l" rtl="0" fontAlgn="base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457200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4213" indent="-225425" algn="l" rtl="0" fontAlgn="base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9128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13700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272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844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41613" indent="-227013" algn="l" rtl="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8925" marR="0" lvl="1" indent="-174625" algn="l" defTabSz="850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sng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Optical Flow Cell Subsystem</a:t>
            </a: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519113" marR="0" lvl="2" indent="-115888" algn="l" defTabSz="850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nozzle assembly and Optical Flow Cell.</a:t>
            </a:r>
          </a:p>
          <a:p>
            <a:pPr marL="288925" marR="0" lvl="1" indent="-174625" algn="l" defTabSz="8509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sng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Collection/Detection Subsystem</a:t>
            </a: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519113" marR="0" lvl="2" indent="-115888" algn="l" defTabSz="850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five optical detectors corresponding forward- and side-angle collection.</a:t>
            </a:r>
          </a:p>
          <a:p>
            <a:pPr marL="793750" marR="0" lvl="3" indent="-158750" algn="l" defTabSz="850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0° Light Loss (ALL) – SIZE</a:t>
            </a:r>
          </a:p>
          <a:p>
            <a:pPr marL="793750" marR="0" lvl="3" indent="-158750" algn="l" defTabSz="8509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7° Light Scatter (IAS) COMPLEXITY</a:t>
            </a:r>
          </a:p>
          <a:p>
            <a:pPr marL="793750" marR="0" lvl="3" indent="-158750" algn="l" defTabSz="8509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90°D Light Scatter (DSS) - GRANULARITY</a:t>
            </a:r>
          </a:p>
          <a:p>
            <a:pPr marL="793750" marR="0" lvl="3" indent="-158750" algn="l" defTabSz="8509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90° Light Scatter (PSS) - LOBULARITY</a:t>
            </a: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99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Theory of Operation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The CELL-DYN Sapphire is a multi-parameter automated hematology analyzer designed for in vitro diagnostic use in counting and characterizing blood cells including the following:</a:t>
            </a:r>
          </a:p>
          <a:p>
            <a:pPr lvl="2"/>
            <a:r>
              <a:rPr lang="en-US" altLang="en-US" sz="1600" dirty="0"/>
              <a:t>White Blood Cells (WBC) </a:t>
            </a:r>
          </a:p>
          <a:p>
            <a:pPr lvl="2"/>
            <a:r>
              <a:rPr lang="en-US" altLang="en-US" sz="1600" dirty="0"/>
              <a:t>Red Blood Cells (RBC)</a:t>
            </a:r>
          </a:p>
          <a:p>
            <a:pPr lvl="2"/>
            <a:r>
              <a:rPr lang="en-US" altLang="en-US" sz="1600" dirty="0"/>
              <a:t>Reticulocytes</a:t>
            </a:r>
          </a:p>
          <a:p>
            <a:pPr lvl="2"/>
            <a:r>
              <a:rPr lang="en-US" altLang="en-US" sz="1600" dirty="0"/>
              <a:t>Nucleated Red Blood Cells (NRBC)</a:t>
            </a:r>
          </a:p>
          <a:p>
            <a:pPr lvl="2"/>
            <a:r>
              <a:rPr lang="en-US" altLang="en-US" sz="1600" dirty="0"/>
              <a:t>Hemoglobin</a:t>
            </a:r>
          </a:p>
          <a:p>
            <a:pPr lvl="2"/>
            <a:r>
              <a:rPr lang="en-US" altLang="en-US" sz="1600" dirty="0"/>
              <a:t>Platelets</a:t>
            </a:r>
          </a:p>
          <a:p>
            <a:pPr lvl="2"/>
            <a:endParaRPr lang="en-US" altLang="en-US" sz="1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19377"/>
              </p:ext>
            </p:extLst>
          </p:nvPr>
        </p:nvGraphicFramePr>
        <p:xfrm>
          <a:off x="2057400" y="4548981"/>
          <a:ext cx="2438400" cy="157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hoto Editor Photo" r:id="rId3" imgW="3895238" imgH="3247619" progId="MSPhotoEd.3">
                  <p:embed/>
                </p:oleObj>
              </mc:Choice>
              <mc:Fallback>
                <p:oleObj name="Photo Editor Photo" r:id="rId3" imgW="3895238" imgH="324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548981"/>
                        <a:ext cx="2438400" cy="157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C:\DATA\CD Sapphire\PICS\High Res\film jpgs\CELL-DYN Sapphi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86744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7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4752975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7696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</a:t>
            </a: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Features (continued)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219200"/>
            <a:ext cx="7764463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mtClean="0"/>
              <a:t>The CELL-DYN Sapphire™ requires only five reagents:</a:t>
            </a:r>
          </a:p>
          <a:p>
            <a:pPr marL="838200" lvl="1" indent="-381000">
              <a:spcAft>
                <a:spcPct val="25000"/>
              </a:spcAft>
            </a:pPr>
            <a:r>
              <a:rPr lang="en-US" altLang="en-US" smtClean="0"/>
              <a:t>Diluent/Sheath Reagent</a:t>
            </a:r>
          </a:p>
          <a:p>
            <a:pPr marL="838200" lvl="1" indent="-381000">
              <a:spcAft>
                <a:spcPct val="25000"/>
              </a:spcAft>
            </a:pPr>
            <a:r>
              <a:rPr lang="en-US" altLang="en-US" smtClean="0"/>
              <a:t>Hemoglobin (HGB) Reagent</a:t>
            </a:r>
          </a:p>
          <a:p>
            <a:pPr marL="838200" lvl="1" indent="-381000">
              <a:spcAft>
                <a:spcPct val="25000"/>
              </a:spcAft>
            </a:pPr>
            <a:r>
              <a:rPr lang="en-US" altLang="en-US" smtClean="0"/>
              <a:t>WBC Reagent Parts A and B</a:t>
            </a:r>
          </a:p>
          <a:p>
            <a:pPr marL="838200" lvl="1" indent="-381000">
              <a:spcAft>
                <a:spcPct val="25000"/>
              </a:spcAft>
            </a:pPr>
            <a:r>
              <a:rPr lang="en-US" altLang="en-US" smtClean="0"/>
              <a:t>Reticulocyte Reagent</a:t>
            </a:r>
          </a:p>
          <a:p>
            <a:pPr>
              <a:spcBef>
                <a:spcPct val="35000"/>
              </a:spcBef>
              <a:spcAft>
                <a:spcPct val="25000"/>
              </a:spcAft>
            </a:pPr>
            <a:endParaRPr lang="en-US" altLang="en-US" smtClean="0"/>
          </a:p>
          <a:p>
            <a:pPr>
              <a:spcAft>
                <a:spcPct val="25000"/>
              </a:spcAft>
              <a:buFontTx/>
              <a:buChar char="•"/>
            </a:pPr>
            <a:endParaRPr lang="en-US" alt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3200400"/>
            <a:ext cx="4267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838200" indent="-381000" algn="l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04800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76400" indent="-304800" algn="l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95500" indent="-304800" algn="l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52700" indent="-30480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3009900" indent="-30480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67100" indent="-30480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924300" indent="-304800" fontAlgn="base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Aft>
                <a:spcPct val="25000"/>
              </a:spcAft>
            </a:pPr>
            <a:r>
              <a:rPr lang="en-US" altLang="en-US" dirty="0">
                <a:solidFill>
                  <a:srgbClr val="000000"/>
                </a:solidFill>
              </a:rPr>
              <a:t>These reagents perform numerous major functions in both the fluidic and measurement systems.</a:t>
            </a:r>
          </a:p>
          <a:p>
            <a:pPr fontAlgn="base">
              <a:spcBef>
                <a:spcPts val="900"/>
              </a:spcBef>
              <a:spcAft>
                <a:spcPct val="25000"/>
              </a:spcAft>
            </a:pPr>
            <a:r>
              <a:rPr lang="en-US" altLang="en-US" dirty="0">
                <a:solidFill>
                  <a:srgbClr val="000000"/>
                </a:solidFill>
              </a:rPr>
              <a:t>Five Reagent Reservoirs hold the CELL-DYN Sapphire reagents and are essential for the reagent flow.</a:t>
            </a:r>
          </a:p>
        </p:txBody>
      </p:sp>
    </p:spTree>
    <p:extLst>
      <p:ext uri="{BB962C8B-B14F-4D97-AF65-F5344CB8AC3E}">
        <p14:creationId xmlns:p14="http://schemas.microsoft.com/office/powerpoint/2010/main" val="414241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6962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</a:t>
            </a:r>
            <a:r>
              <a:rPr lang="en-US" alt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Reagents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7764463" cy="4560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altLang="en-US" dirty="0" smtClean="0"/>
              <a:t>Diluent/Sheath Reagent functions include:</a:t>
            </a:r>
          </a:p>
          <a:p>
            <a:pPr marL="838200" lvl="1" indent="-3810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Fluidics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Acts as the primary diluting fluid for the RBC/PLT and RETC samples.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Primes impedance and optics-related syringes and flow paths.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Rinses Flow Panel tubing and components at the end of each cycle.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Rinses the RETC Dilution Cup, Aspiration Probe and Vent Needle.</a:t>
            </a:r>
          </a:p>
          <a:p>
            <a:pPr marL="838200" lvl="1" indent="-381000">
              <a:lnSpc>
                <a:spcPct val="90000"/>
              </a:lnSpc>
              <a:spcBef>
                <a:spcPct val="45000"/>
              </a:spcBef>
              <a:spcAft>
                <a:spcPct val="25000"/>
              </a:spcAft>
            </a:pPr>
            <a:r>
              <a:rPr lang="en-US" altLang="en-US" dirty="0" smtClean="0"/>
              <a:t>Measurement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Prepares each cell for optimal counting and sizing during RBC, PLT and RETC measurements.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Provides sufficient wetting action to prevent accumulation of air bubbles in the flow system.</a:t>
            </a:r>
          </a:p>
          <a:p>
            <a:pPr marL="1257300" lvl="2" indent="-304800">
              <a:lnSpc>
                <a:spcPct val="90000"/>
              </a:lnSpc>
              <a:spcBef>
                <a:spcPts val="600"/>
              </a:spcBef>
              <a:spcAft>
                <a:spcPct val="25000"/>
              </a:spcAft>
            </a:pPr>
            <a:r>
              <a:rPr lang="en-US" altLang="en-US" dirty="0" smtClean="0"/>
              <a:t>Serves as a sheath fluid for the Optical Flow Cell and Impedance Transducer.</a:t>
            </a:r>
          </a:p>
          <a:p>
            <a:pPr marL="838200" lvl="1" indent="-381000">
              <a:lnSpc>
                <a:spcPct val="90000"/>
              </a:lnSpc>
              <a:spcAft>
                <a:spcPct val="25000"/>
              </a:spcAft>
            </a:pPr>
            <a:endParaRPr lang="en-US" altLang="en-US" dirty="0" smtClean="0"/>
          </a:p>
          <a:p>
            <a:pPr>
              <a:lnSpc>
                <a:spcPct val="90000"/>
              </a:lnSpc>
              <a:spcAft>
                <a:spcPct val="25000"/>
              </a:spcAft>
              <a:buFontTx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648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820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Reagents </a:t>
            </a: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(continued)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7764463" cy="4560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mtClean="0"/>
              <a:t>Cyanide-Free Hemoglobin (HGB) Reagent functions include</a:t>
            </a:r>
            <a:r>
              <a:rPr lang="en-US" altLang="en-US" sz="1800" smtClean="0"/>
              <a:t>:</a:t>
            </a:r>
          </a:p>
          <a:p>
            <a:pPr marL="838200" lvl="1" indent="-3810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Fluidics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Primes the HGB reagent syringe and tubing.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Rinses the HGB system.</a:t>
            </a:r>
          </a:p>
          <a:p>
            <a:pPr marL="838200" lvl="1" indent="-381000">
              <a:spcBef>
                <a:spcPct val="60000"/>
              </a:spcBef>
              <a:spcAft>
                <a:spcPct val="25000"/>
              </a:spcAft>
            </a:pPr>
            <a:r>
              <a:rPr lang="en-US" altLang="en-US" smtClean="0"/>
              <a:t>Measurement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Acts as a lysing agent in the HGB dilution by completely destroying the membranes of RBCs.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Reduces interference from leukocytes by destroying them (and their nuclei).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Acts as the reagent blank for the HGB measurement.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Converts HGB to a single chromagen measurable at 544nm.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80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Reagents </a:t>
            </a: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(continued)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84582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dirty="0" smtClean="0"/>
              <a:t>WBC Reagents are maintained separately to enhance their long-term stability and are automatically mixed during sample processing. </a:t>
            </a:r>
          </a:p>
          <a:p>
            <a:pPr>
              <a:spcBef>
                <a:spcPct val="60000"/>
              </a:spcBef>
              <a:spcAft>
                <a:spcPct val="25000"/>
              </a:spcAft>
            </a:pPr>
            <a:r>
              <a:rPr lang="en-US" altLang="en-US" dirty="0" smtClean="0"/>
              <a:t>WBC Reagent Parts A and B functions include:</a:t>
            </a:r>
          </a:p>
          <a:p>
            <a:pPr lvl="2">
              <a:spcAft>
                <a:spcPct val="2000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sz="1800" dirty="0" smtClean="0"/>
              <a:t>Fluidics</a:t>
            </a:r>
          </a:p>
          <a:p>
            <a:pPr marL="1028700" lvl="3" indent="-285750">
              <a:spcBef>
                <a:spcPts val="6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Acts as the diluting fluid for the WBC sample.</a:t>
            </a:r>
          </a:p>
          <a:p>
            <a:pPr marL="1028700" lvl="3" indent="-285750">
              <a:spcBef>
                <a:spcPts val="6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Primes the WBC Reagent syringes and tubing.</a:t>
            </a:r>
          </a:p>
          <a:p>
            <a:pPr lvl="2">
              <a:spcBef>
                <a:spcPct val="60000"/>
              </a:spcBef>
              <a:spcAft>
                <a:spcPct val="15000"/>
              </a:spcAft>
              <a:buFontTx/>
              <a:buChar char="•"/>
            </a:pPr>
            <a:r>
              <a:rPr lang="en-US" altLang="en-US" dirty="0" smtClean="0"/>
              <a:t> </a:t>
            </a:r>
            <a:r>
              <a:rPr lang="en-US" altLang="en-US" sz="1800" dirty="0" smtClean="0"/>
              <a:t>Measurement</a:t>
            </a:r>
          </a:p>
          <a:p>
            <a:pPr marL="114300" lvl="1" indent="0">
              <a:spcBef>
                <a:spcPct val="10000"/>
              </a:spcBef>
              <a:spcAft>
                <a:spcPct val="25000"/>
              </a:spcAft>
              <a:buFontTx/>
              <a:buNone/>
            </a:pPr>
            <a:r>
              <a:rPr lang="en-US" altLang="en-US" sz="1200" dirty="0" smtClean="0">
                <a:latin typeface="Wingdings" pitchFamily="2" charset="2"/>
              </a:rPr>
              <a:t> </a:t>
            </a:r>
            <a:r>
              <a:rPr lang="en-US" altLang="en-US" sz="1200" dirty="0" smtClean="0"/>
              <a:t>Note</a:t>
            </a:r>
            <a:r>
              <a:rPr lang="en-US" altLang="en-US" sz="1200" dirty="0" smtClean="0"/>
              <a:t>: Both parts A and B are required for WBC measurement</a:t>
            </a:r>
          </a:p>
          <a:p>
            <a:pPr marL="1028700" lvl="3" indent="-285750">
              <a:spcBef>
                <a:spcPct val="400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Maintains WBC integrity and morphology during the measurement process.</a:t>
            </a:r>
          </a:p>
          <a:p>
            <a:pPr marL="1028700" lvl="3" indent="-285750">
              <a:spcBef>
                <a:spcPts val="6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Lyses RBCs and renders them invisible to Analyzer optics.</a:t>
            </a:r>
          </a:p>
          <a:p>
            <a:pPr marL="1028700" lvl="3" indent="-285750">
              <a:spcBef>
                <a:spcPct val="31000"/>
              </a:spcBef>
              <a:spcAft>
                <a:spcPct val="25000"/>
              </a:spcAft>
              <a:buFontTx/>
              <a:buChar char="–"/>
            </a:pPr>
            <a:r>
              <a:rPr lang="en-US" altLang="en-US" dirty="0" smtClean="0"/>
              <a:t>Rapidly stains (red) the DNA in the exposed nuclei of any NRBCs or fragile or damaged WBCs present in the sample dilution.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295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CELL-DYN Sapphire™ Reagents </a:t>
            </a:r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(continued)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7764463" cy="4560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mtClean="0"/>
              <a:t>Reticulocyte Reagent functions include:</a:t>
            </a:r>
          </a:p>
          <a:p>
            <a:pPr marL="838200" lvl="1" indent="-3810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Fluidics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Primes the Reticulocyte Reagent syringe and tubing.</a:t>
            </a:r>
          </a:p>
          <a:p>
            <a:pPr marL="838200" lvl="1" indent="-381000">
              <a:spcBef>
                <a:spcPct val="60000"/>
              </a:spcBef>
              <a:spcAft>
                <a:spcPct val="25000"/>
              </a:spcAft>
            </a:pPr>
            <a:r>
              <a:rPr lang="en-US" altLang="en-US" smtClean="0"/>
              <a:t>Measurement</a:t>
            </a:r>
          </a:p>
          <a:p>
            <a:pPr marL="1257300" lvl="2" indent="-304800">
              <a:spcBef>
                <a:spcPts val="600"/>
              </a:spcBef>
              <a:spcAft>
                <a:spcPct val="25000"/>
              </a:spcAft>
            </a:pPr>
            <a:r>
              <a:rPr lang="en-US" altLang="en-US" smtClean="0"/>
              <a:t>Rapidly stains (green) the nucleic acids of cells present in the Reticulocyte dilution.</a:t>
            </a:r>
          </a:p>
          <a:p>
            <a:pPr>
              <a:spcAft>
                <a:spcPct val="25000"/>
              </a:spcAft>
              <a:buFontTx/>
              <a:buChar char="•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34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2750" y="1093573"/>
            <a:ext cx="602297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CELL-DYN Sapphire™  Instrument Components…</a:t>
            </a:r>
            <a:endParaRPr lang="en-US" alt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Documents and Settings\kendarx\Desktop\72Sapphire488-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352800"/>
            <a:ext cx="21209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726768"/>
              </p:ext>
            </p:extLst>
          </p:nvPr>
        </p:nvGraphicFramePr>
        <p:xfrm>
          <a:off x="2959100" y="3314700"/>
          <a:ext cx="2895600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100" y="3314700"/>
                        <a:ext cx="289560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880523"/>
              </p:ext>
            </p:extLst>
          </p:nvPr>
        </p:nvGraphicFramePr>
        <p:xfrm>
          <a:off x="6019800" y="3314700"/>
          <a:ext cx="2819400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Photo Editor Photo" r:id="rId6" imgW="5590476" imgH="4458322" progId="MSPhotoEd.3">
                  <p:embed/>
                </p:oleObj>
              </mc:Choice>
              <mc:Fallback>
                <p:oleObj name="Photo Editor Photo" r:id="rId6" imgW="5590476" imgH="445832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314700"/>
                        <a:ext cx="2819400" cy="224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9667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2088</Words>
  <Application>Microsoft Office PowerPoint</Application>
  <PresentationFormat>On-screen Show (4:3)</PresentationFormat>
  <Paragraphs>315</Paragraphs>
  <Slides>27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Theme</vt:lpstr>
      <vt:lpstr>Bitmap Image</vt:lpstr>
      <vt:lpstr>Photo Editor Photo</vt:lpstr>
      <vt:lpstr>Image</vt:lpstr>
      <vt:lpstr>CELL-DYN Sapphire™  Instrument Overview</vt:lpstr>
      <vt:lpstr>Let’s start with CELL-DYN Sapphire™ Theory of Operation and Features</vt:lpstr>
      <vt:lpstr>CELL-DYN Sapphire™ Theory of Operation</vt:lpstr>
      <vt:lpstr>PowerPoint Presentation</vt:lpstr>
      <vt:lpstr>CELL-DYN Sapphire™ Reagents</vt:lpstr>
      <vt:lpstr>CELL-DYN Sapphire™ Reagents (continued)</vt:lpstr>
      <vt:lpstr>CELL-DYN Sapphire™ Reagents (continued)</vt:lpstr>
      <vt:lpstr>CELL-DYN Sapphire™ Reagents (continued)</vt:lpstr>
      <vt:lpstr>PowerPoint Presentation</vt:lpstr>
      <vt:lpstr>CELL-DYN Sapphire™ Units</vt:lpstr>
      <vt:lpstr>CELL-DYN Sapphire™ Analyzer</vt:lpstr>
      <vt:lpstr>CELL-DYN Sapphire™ Aspiration Subsystem</vt:lpstr>
      <vt:lpstr>Aspiration Subsystem – Sample Processor</vt:lpstr>
      <vt:lpstr>Aspiration Subsystem – Aspiration Pathway</vt:lpstr>
      <vt:lpstr>Aspiration Subsystem – Autoloader</vt:lpstr>
      <vt:lpstr>Autoloader Racks</vt:lpstr>
      <vt:lpstr>Rack movement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CELL-DYN Sapphire™  Instrument Overview</dc:title>
  <dc:creator>Coe, Amanda M</dc:creator>
  <cp:lastModifiedBy>Coe, Amanda M</cp:lastModifiedBy>
  <cp:revision>4</cp:revision>
  <dcterms:created xsi:type="dcterms:W3CDTF">2019-04-12T14:39:36Z</dcterms:created>
  <dcterms:modified xsi:type="dcterms:W3CDTF">2019-04-15T13:40:31Z</dcterms:modified>
</cp:coreProperties>
</file>