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6" d="100"/>
          <a:sy n="116" d="100"/>
        </p:scale>
        <p:origin x="-14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image" Target="../media/image9.png"/><Relationship Id="rId4" Type="http://schemas.openxmlformats.org/officeDocument/2006/relationships/image" Target="../media/image12.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7.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1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659408-E90A-416F-AC13-97AAF67EA762}"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C146E-A907-4648-8D38-61BAFAAADE76}" type="slidenum">
              <a:rPr lang="en-US" smtClean="0"/>
              <a:t>‹#›</a:t>
            </a:fld>
            <a:endParaRPr lang="en-US"/>
          </a:p>
        </p:txBody>
      </p:sp>
    </p:spTree>
    <p:extLst>
      <p:ext uri="{BB962C8B-B14F-4D97-AF65-F5344CB8AC3E}">
        <p14:creationId xmlns:p14="http://schemas.microsoft.com/office/powerpoint/2010/main" val="2916749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659408-E90A-416F-AC13-97AAF67EA762}"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C146E-A907-4648-8D38-61BAFAAADE76}" type="slidenum">
              <a:rPr lang="en-US" smtClean="0"/>
              <a:t>‹#›</a:t>
            </a:fld>
            <a:endParaRPr lang="en-US"/>
          </a:p>
        </p:txBody>
      </p:sp>
    </p:spTree>
    <p:extLst>
      <p:ext uri="{BB962C8B-B14F-4D97-AF65-F5344CB8AC3E}">
        <p14:creationId xmlns:p14="http://schemas.microsoft.com/office/powerpoint/2010/main" val="4254815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659408-E90A-416F-AC13-97AAF67EA762}"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C146E-A907-4648-8D38-61BAFAAADE76}" type="slidenum">
              <a:rPr lang="en-US" smtClean="0"/>
              <a:t>‹#›</a:t>
            </a:fld>
            <a:endParaRPr lang="en-US"/>
          </a:p>
        </p:txBody>
      </p:sp>
    </p:spTree>
    <p:extLst>
      <p:ext uri="{BB962C8B-B14F-4D97-AF65-F5344CB8AC3E}">
        <p14:creationId xmlns:p14="http://schemas.microsoft.com/office/powerpoint/2010/main" val="786734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659408-E90A-416F-AC13-97AAF67EA762}"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C146E-A907-4648-8D38-61BAFAAADE76}" type="slidenum">
              <a:rPr lang="en-US" smtClean="0"/>
              <a:t>‹#›</a:t>
            </a:fld>
            <a:endParaRPr lang="en-US"/>
          </a:p>
        </p:txBody>
      </p:sp>
    </p:spTree>
    <p:extLst>
      <p:ext uri="{BB962C8B-B14F-4D97-AF65-F5344CB8AC3E}">
        <p14:creationId xmlns:p14="http://schemas.microsoft.com/office/powerpoint/2010/main" val="1359253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659408-E90A-416F-AC13-97AAF67EA762}"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C146E-A907-4648-8D38-61BAFAAADE76}" type="slidenum">
              <a:rPr lang="en-US" smtClean="0"/>
              <a:t>‹#›</a:t>
            </a:fld>
            <a:endParaRPr lang="en-US"/>
          </a:p>
        </p:txBody>
      </p:sp>
    </p:spTree>
    <p:extLst>
      <p:ext uri="{BB962C8B-B14F-4D97-AF65-F5344CB8AC3E}">
        <p14:creationId xmlns:p14="http://schemas.microsoft.com/office/powerpoint/2010/main" val="862507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659408-E90A-416F-AC13-97AAF67EA762}"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C146E-A907-4648-8D38-61BAFAAADE76}" type="slidenum">
              <a:rPr lang="en-US" smtClean="0"/>
              <a:t>‹#›</a:t>
            </a:fld>
            <a:endParaRPr lang="en-US"/>
          </a:p>
        </p:txBody>
      </p:sp>
    </p:spTree>
    <p:extLst>
      <p:ext uri="{BB962C8B-B14F-4D97-AF65-F5344CB8AC3E}">
        <p14:creationId xmlns:p14="http://schemas.microsoft.com/office/powerpoint/2010/main" val="2872864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659408-E90A-416F-AC13-97AAF67EA762}" type="datetimeFigureOut">
              <a:rPr lang="en-US" smtClean="0"/>
              <a:t>4/12/2019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5C146E-A907-4648-8D38-61BAFAAADE76}" type="slidenum">
              <a:rPr lang="en-US" smtClean="0"/>
              <a:t>‹#›</a:t>
            </a:fld>
            <a:endParaRPr lang="en-US"/>
          </a:p>
        </p:txBody>
      </p:sp>
    </p:spTree>
    <p:extLst>
      <p:ext uri="{BB962C8B-B14F-4D97-AF65-F5344CB8AC3E}">
        <p14:creationId xmlns:p14="http://schemas.microsoft.com/office/powerpoint/2010/main" val="228951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659408-E90A-416F-AC13-97AAF67EA762}" type="datetimeFigureOut">
              <a:rPr lang="en-US" smtClean="0"/>
              <a:t>4/12/2019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5C146E-A907-4648-8D38-61BAFAAADE76}" type="slidenum">
              <a:rPr lang="en-US" smtClean="0"/>
              <a:t>‹#›</a:t>
            </a:fld>
            <a:endParaRPr lang="en-US"/>
          </a:p>
        </p:txBody>
      </p:sp>
    </p:spTree>
    <p:extLst>
      <p:ext uri="{BB962C8B-B14F-4D97-AF65-F5344CB8AC3E}">
        <p14:creationId xmlns:p14="http://schemas.microsoft.com/office/powerpoint/2010/main" val="4108683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59408-E90A-416F-AC13-97AAF67EA762}" type="datetimeFigureOut">
              <a:rPr lang="en-US" smtClean="0"/>
              <a:t>4/12/2019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5C146E-A907-4648-8D38-61BAFAAADE76}" type="slidenum">
              <a:rPr lang="en-US" smtClean="0"/>
              <a:t>‹#›</a:t>
            </a:fld>
            <a:endParaRPr lang="en-US"/>
          </a:p>
        </p:txBody>
      </p:sp>
    </p:spTree>
    <p:extLst>
      <p:ext uri="{BB962C8B-B14F-4D97-AF65-F5344CB8AC3E}">
        <p14:creationId xmlns:p14="http://schemas.microsoft.com/office/powerpoint/2010/main" val="2859384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659408-E90A-416F-AC13-97AAF67EA762}"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C146E-A907-4648-8D38-61BAFAAADE76}" type="slidenum">
              <a:rPr lang="en-US" smtClean="0"/>
              <a:t>‹#›</a:t>
            </a:fld>
            <a:endParaRPr lang="en-US"/>
          </a:p>
        </p:txBody>
      </p:sp>
    </p:spTree>
    <p:extLst>
      <p:ext uri="{BB962C8B-B14F-4D97-AF65-F5344CB8AC3E}">
        <p14:creationId xmlns:p14="http://schemas.microsoft.com/office/powerpoint/2010/main" val="1514961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659408-E90A-416F-AC13-97AAF67EA762}"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C146E-A907-4648-8D38-61BAFAAADE76}" type="slidenum">
              <a:rPr lang="en-US" smtClean="0"/>
              <a:t>‹#›</a:t>
            </a:fld>
            <a:endParaRPr lang="en-US"/>
          </a:p>
        </p:txBody>
      </p:sp>
    </p:spTree>
    <p:extLst>
      <p:ext uri="{BB962C8B-B14F-4D97-AF65-F5344CB8AC3E}">
        <p14:creationId xmlns:p14="http://schemas.microsoft.com/office/powerpoint/2010/main" val="3280624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59408-E90A-416F-AC13-97AAF67EA762}" type="datetimeFigureOut">
              <a:rPr lang="en-US" smtClean="0"/>
              <a:t>4/12/2019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5C146E-A907-4648-8D38-61BAFAAADE76}" type="slidenum">
              <a:rPr lang="en-US" smtClean="0"/>
              <a:t>‹#›</a:t>
            </a:fld>
            <a:endParaRPr lang="en-US"/>
          </a:p>
        </p:txBody>
      </p:sp>
    </p:spTree>
    <p:extLst>
      <p:ext uri="{BB962C8B-B14F-4D97-AF65-F5344CB8AC3E}">
        <p14:creationId xmlns:p14="http://schemas.microsoft.com/office/powerpoint/2010/main" val="3138701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0.wmf"/><Relationship Id="rId5" Type="http://schemas.openxmlformats.org/officeDocument/2006/relationships/oleObject" Target="../embeddings/oleObject7.bin"/><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3.png"/><Relationship Id="rId5" Type="http://schemas.openxmlformats.org/officeDocument/2006/relationships/oleObject" Target="../embeddings/oleObject11.bin"/><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7.png"/><Relationship Id="rId5" Type="http://schemas.openxmlformats.org/officeDocument/2006/relationships/oleObject" Target="../embeddings/oleObject13.bin"/><Relationship Id="rId4" Type="http://schemas.openxmlformats.org/officeDocument/2006/relationships/image" Target="../media/image14.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8.png"/><Relationship Id="rId5" Type="http://schemas.openxmlformats.org/officeDocument/2006/relationships/oleObject" Target="../embeddings/oleObject5.bin"/><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524000" y="876300"/>
            <a:ext cx="5943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lnSpc>
                <a:spcPct val="90000"/>
              </a:lnSpc>
              <a:spcBef>
                <a:spcPct val="0"/>
              </a:spcBef>
              <a:spcAft>
                <a:spcPct val="0"/>
              </a:spcAft>
              <a:defRPr sz="34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4400" b="0" i="0" u="none" strike="noStrike" kern="0" cap="none" spc="0" normalizeH="0" baseline="0" noProof="0" dirty="0" smtClean="0">
                <a:ln>
                  <a:noFill/>
                </a:ln>
                <a:solidFill>
                  <a:srgbClr val="2A8DBA"/>
                </a:solidFill>
                <a:effectLst/>
                <a:uLnTx/>
                <a:uFillTx/>
                <a:latin typeface="Arial"/>
                <a:ea typeface="+mj-ea"/>
                <a:cs typeface="+mj-cs"/>
              </a:rPr>
              <a:t>CELL-DYN Sapphire™</a:t>
            </a:r>
            <a:endParaRPr kumimoji="0" lang="en-US" altLang="en-US" sz="4400" b="0" i="0" u="none" strike="noStrike" kern="0" cap="none" spc="0" normalizeH="0" baseline="0" noProof="0" dirty="0">
              <a:ln>
                <a:noFill/>
              </a:ln>
              <a:solidFill>
                <a:srgbClr val="2A8DBA"/>
              </a:solidFill>
              <a:effectLst/>
              <a:uLnTx/>
              <a:uFillTx/>
              <a:latin typeface="Arial"/>
              <a:ea typeface="+mj-ea"/>
              <a:cs typeface="Times New Roman" pitchFamily="18" charset="0"/>
            </a:endParaRPr>
          </a:p>
        </p:txBody>
      </p:sp>
      <p:sp>
        <p:nvSpPr>
          <p:cNvPr id="5" name="Subtitle 1"/>
          <p:cNvSpPr txBox="1">
            <a:spLocks/>
          </p:cNvSpPr>
          <p:nvPr/>
        </p:nvSpPr>
        <p:spPr bwMode="auto">
          <a:xfrm>
            <a:off x="1752600" y="1816443"/>
            <a:ext cx="5486400" cy="146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1" u="none" strike="noStrike" kern="0" cap="none" spc="0" normalizeH="0" baseline="0" noProof="0" dirty="0" smtClean="0">
                <a:ln>
                  <a:noFill/>
                </a:ln>
                <a:effectLst/>
                <a:uLnTx/>
                <a:uFillTx/>
                <a:latin typeface="Arial"/>
                <a:ea typeface="+mn-ea"/>
                <a:cs typeface="+mn-cs"/>
              </a:rPr>
              <a:t>Specimen Processing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1" u="none" strike="noStrike" kern="0" cap="none" spc="0" normalizeH="0" baseline="0" noProof="0" dirty="0" smtClean="0">
                <a:ln>
                  <a:noFill/>
                </a:ln>
                <a:effectLst/>
                <a:uLnTx/>
                <a:uFillTx/>
                <a:latin typeface="Arial"/>
                <a:ea typeface="+mn-ea"/>
                <a:cs typeface="+mn-cs"/>
              </a:rPr>
              <a:t> and Basic Run</a:t>
            </a:r>
            <a:endParaRPr kumimoji="0" lang="en-US" sz="4400" b="0" i="1" u="none" strike="noStrike" kern="0" cap="none" spc="0" normalizeH="0" baseline="0" noProof="0" dirty="0">
              <a:ln>
                <a:noFill/>
              </a:ln>
              <a:effectLst/>
              <a:uLnTx/>
              <a:uFillTx/>
              <a:latin typeface="Arial"/>
              <a:ea typeface="+mn-ea"/>
              <a:cs typeface="+mn-cs"/>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054679592"/>
              </p:ext>
            </p:extLst>
          </p:nvPr>
        </p:nvGraphicFramePr>
        <p:xfrm>
          <a:off x="2438400" y="3657600"/>
          <a:ext cx="4357688" cy="2139950"/>
        </p:xfrm>
        <a:graphic>
          <a:graphicData uri="http://schemas.openxmlformats.org/presentationml/2006/ole">
            <mc:AlternateContent xmlns:mc="http://schemas.openxmlformats.org/markup-compatibility/2006">
              <mc:Choice xmlns:v="urn:schemas-microsoft-com:vml" Requires="v">
                <p:oleObj spid="_x0000_s7171" name="Bitmap Image" r:id="rId3" imgW="6028571" imgH="2962689" progId="PBrush">
                  <p:embed/>
                </p:oleObj>
              </mc:Choice>
              <mc:Fallback>
                <p:oleObj name="Bitmap Image" r:id="rId3" imgW="6028571" imgH="2962689" progId="PBrus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657600"/>
                        <a:ext cx="4357688"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67208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41325" y="63500"/>
            <a:ext cx="8474075"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mj-cs"/>
              </a:rPr>
              <a:t>Run Specimens in the Autoloader Mode (cont.)</a:t>
            </a:r>
            <a:endParaRPr kumimoji="0" lang="en-US" altLang="en-US" sz="32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Text Box 15"/>
          <p:cNvSpPr txBox="1">
            <a:spLocks noChangeArrowheads="1"/>
          </p:cNvSpPr>
          <p:nvPr/>
        </p:nvSpPr>
        <p:spPr bwMode="auto">
          <a:xfrm>
            <a:off x="3505200" y="1219200"/>
            <a:ext cx="5029200" cy="14192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6075" indent="-346075" algn="l">
              <a:spcBef>
                <a:spcPct val="0"/>
              </a:spcBef>
              <a:spcAft>
                <a:spcPct val="0"/>
              </a:spcAft>
              <a:defRPr sz="2400">
                <a:solidFill>
                  <a:schemeClr val="tx1"/>
                </a:solidFill>
                <a:latin typeface="Times New Roman" pitchFamily="18" charset="0"/>
              </a:defRPr>
            </a:lvl1pPr>
            <a:lvl2pPr marL="519113" algn="l">
              <a:spcBef>
                <a:spcPct val="0"/>
              </a:spcBef>
              <a:spcAft>
                <a:spcPct val="0"/>
              </a:spcAft>
              <a:defRPr sz="2400">
                <a:solidFill>
                  <a:schemeClr val="tx1"/>
                </a:solidFill>
                <a:latin typeface="Times New Roman" pitchFamily="18" charset="0"/>
              </a:defRPr>
            </a:lvl2pPr>
            <a:lvl3pPr algn="l">
              <a:spcBef>
                <a:spcPct val="0"/>
              </a:spcBef>
              <a:spcAft>
                <a:spcPct val="0"/>
              </a:spcAft>
              <a:defRPr sz="2400">
                <a:solidFill>
                  <a:schemeClr val="tx1"/>
                </a:solidFill>
                <a:latin typeface="Times New Roman" pitchFamily="18" charset="0"/>
              </a:defRPr>
            </a:lvl3pPr>
            <a:lvl4pPr algn="l">
              <a:spcBef>
                <a:spcPct val="0"/>
              </a:spcBef>
              <a:spcAft>
                <a:spcPct val="0"/>
              </a:spcAft>
              <a:defRPr sz="2400">
                <a:solidFill>
                  <a:schemeClr val="tx1"/>
                </a:solidFill>
                <a:latin typeface="Times New Roman" pitchFamily="18" charset="0"/>
              </a:defRPr>
            </a:lvl4pPr>
            <a:lvl5pPr algn="l">
              <a:spcBef>
                <a:spcPct val="0"/>
              </a:spcBef>
              <a:spcAft>
                <a:spcPct val="0"/>
              </a:spcAft>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50000"/>
              </a:spcAft>
              <a:buFont typeface="Wingdings" pitchFamily="2" charset="2"/>
              <a:buChar char="Ø"/>
            </a:pPr>
            <a:r>
              <a:rPr lang="en-US" altLang="en-US" sz="1800">
                <a:solidFill>
                  <a:srgbClr val="000000"/>
                </a:solidFill>
                <a:latin typeface="Arial" pitchFamily="34" charset="0"/>
              </a:rPr>
              <a:t>Click on </a:t>
            </a:r>
            <a:r>
              <a:rPr lang="en-US" altLang="en-US" sz="1800" b="1">
                <a:solidFill>
                  <a:srgbClr val="000000"/>
                </a:solidFill>
                <a:latin typeface="Arial" pitchFamily="34" charset="0"/>
              </a:rPr>
              <a:t>OK</a:t>
            </a:r>
            <a:r>
              <a:rPr lang="en-US" altLang="en-US" sz="1800">
                <a:solidFill>
                  <a:srgbClr val="000000"/>
                </a:solidFill>
                <a:latin typeface="Arial" pitchFamily="34" charset="0"/>
              </a:rPr>
              <a:t> when a window alerts you that Autoloader will halt after the current sample is processed</a:t>
            </a:r>
          </a:p>
          <a:p>
            <a:pPr fontAlgn="base">
              <a:spcBef>
                <a:spcPct val="50000"/>
              </a:spcBef>
              <a:spcAft>
                <a:spcPct val="50000"/>
              </a:spcAft>
              <a:buFont typeface="Wingdings" pitchFamily="2" charset="2"/>
              <a:buChar char="Ø"/>
            </a:pPr>
            <a:endParaRPr lang="en-US" altLang="en-US" sz="2000">
              <a:solidFill>
                <a:srgbClr val="000000"/>
              </a:solidFill>
              <a:latin typeface="Arial" pitchFamily="34" charset="0"/>
            </a:endParaRPr>
          </a:p>
        </p:txBody>
      </p:sp>
      <p:grpSp>
        <p:nvGrpSpPr>
          <p:cNvPr id="4" name="Group 17"/>
          <p:cNvGrpSpPr>
            <a:grpSpLocks/>
          </p:cNvGrpSpPr>
          <p:nvPr/>
        </p:nvGrpSpPr>
        <p:grpSpPr bwMode="auto">
          <a:xfrm>
            <a:off x="304800" y="1295400"/>
            <a:ext cx="7334250" cy="4495800"/>
            <a:chOff x="192" y="816"/>
            <a:chExt cx="4620" cy="2832"/>
          </a:xfrm>
        </p:grpSpPr>
        <p:graphicFrame>
          <p:nvGraphicFramePr>
            <p:cNvPr id="5" name="Object 6"/>
            <p:cNvGraphicFramePr>
              <a:graphicFrameLocks noChangeAspect="1"/>
            </p:cNvGraphicFramePr>
            <p:nvPr/>
          </p:nvGraphicFramePr>
          <p:xfrm>
            <a:off x="384" y="2464"/>
            <a:ext cx="1776" cy="1184"/>
          </p:xfrm>
          <a:graphic>
            <a:graphicData uri="http://schemas.openxmlformats.org/presentationml/2006/ole">
              <mc:AlternateContent xmlns:mc="http://schemas.openxmlformats.org/markup-compatibility/2006">
                <mc:Choice xmlns:v="urn:schemas-microsoft-com:vml" Requires="v">
                  <p:oleObj spid="_x0000_s4102" name="Photo Editor Photo" r:id="rId3" imgW="5087060" imgH="3704762" progId="MSPhotoEd.3">
                    <p:embed/>
                  </p:oleObj>
                </mc:Choice>
                <mc:Fallback>
                  <p:oleObj name="Photo Editor Photo" r:id="rId3" imgW="5087060" imgH="3704762"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2464"/>
                          <a:ext cx="1776" cy="1184"/>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Line 9"/>
            <p:cNvSpPr>
              <a:spLocks noChangeShapeType="1"/>
            </p:cNvSpPr>
            <p:nvPr/>
          </p:nvSpPr>
          <p:spPr bwMode="auto">
            <a:xfrm flipV="1">
              <a:off x="1824" y="3072"/>
              <a:ext cx="480" cy="432"/>
            </a:xfrm>
            <a:prstGeom prst="line">
              <a:avLst/>
            </a:prstGeom>
            <a:noFill/>
            <a:ln w="19050">
              <a:solidFill>
                <a:srgbClr val="2A8DB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en-US" sz="2200" b="0" i="0" u="none" strike="noStrike" kern="0" cap="none" spc="0" normalizeH="0" baseline="0" noProof="0">
                <a:ln>
                  <a:noFill/>
                </a:ln>
                <a:solidFill>
                  <a:srgbClr val="000000"/>
                </a:solidFill>
                <a:effectLst/>
                <a:uLnTx/>
                <a:uFillTx/>
                <a:latin typeface="Arial"/>
              </a:endParaRPr>
            </a:p>
          </p:txBody>
        </p:sp>
        <p:sp>
          <p:nvSpPr>
            <p:cNvPr id="7" name="Line 10"/>
            <p:cNvSpPr>
              <a:spLocks noChangeShapeType="1"/>
            </p:cNvSpPr>
            <p:nvPr/>
          </p:nvSpPr>
          <p:spPr bwMode="auto">
            <a:xfrm>
              <a:off x="2304" y="3072"/>
              <a:ext cx="768" cy="0"/>
            </a:xfrm>
            <a:prstGeom prst="line">
              <a:avLst/>
            </a:prstGeom>
            <a:noFill/>
            <a:ln w="19050">
              <a:solidFill>
                <a:srgbClr val="2A8DB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en-US" sz="2200" b="0" i="0" u="none" strike="noStrike" kern="0" cap="none" spc="0" normalizeH="0" baseline="0" noProof="0">
                <a:ln>
                  <a:noFill/>
                </a:ln>
                <a:solidFill>
                  <a:srgbClr val="000000"/>
                </a:solidFill>
                <a:effectLst/>
                <a:uLnTx/>
                <a:uFillTx/>
                <a:latin typeface="Arial"/>
              </a:endParaRPr>
            </a:p>
          </p:txBody>
        </p:sp>
        <p:graphicFrame>
          <p:nvGraphicFramePr>
            <p:cNvPr id="8" name="Object 11"/>
            <p:cNvGraphicFramePr>
              <a:graphicFrameLocks noChangeAspect="1"/>
            </p:cNvGraphicFramePr>
            <p:nvPr/>
          </p:nvGraphicFramePr>
          <p:xfrm>
            <a:off x="3120" y="2976"/>
            <a:ext cx="1154" cy="290"/>
          </p:xfrm>
          <a:graphic>
            <a:graphicData uri="http://schemas.openxmlformats.org/presentationml/2006/ole">
              <mc:AlternateContent xmlns:mc="http://schemas.openxmlformats.org/markup-compatibility/2006">
                <mc:Choice xmlns:v="urn:schemas-microsoft-com:vml" Requires="v">
                  <p:oleObj spid="_x0000_s4103" name="Visio" r:id="rId5" imgW="1831680" imgH="460080" progId="Visio.Drawing.6">
                    <p:embed/>
                  </p:oleObj>
                </mc:Choice>
                <mc:Fallback>
                  <p:oleObj name="Visio" r:id="rId5" imgW="1831680" imgH="460080"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0" y="2976"/>
                          <a:ext cx="1154" cy="29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2"/>
            <p:cNvGraphicFramePr>
              <a:graphicFrameLocks noChangeAspect="1"/>
            </p:cNvGraphicFramePr>
            <p:nvPr/>
          </p:nvGraphicFramePr>
          <p:xfrm>
            <a:off x="2400" y="1392"/>
            <a:ext cx="2412" cy="876"/>
          </p:xfrm>
          <a:graphic>
            <a:graphicData uri="http://schemas.openxmlformats.org/presentationml/2006/ole">
              <mc:AlternateContent xmlns:mc="http://schemas.openxmlformats.org/markup-compatibility/2006">
                <mc:Choice xmlns:v="urn:schemas-microsoft-com:vml" Requires="v">
                  <p:oleObj spid="_x0000_s4104" name="Photo Editor Photo" r:id="rId7" imgW="3828571" imgH="1695687" progId="MSPhotoEd.3">
                    <p:embed/>
                  </p:oleObj>
                </mc:Choice>
                <mc:Fallback>
                  <p:oleObj name="Photo Editor Photo" r:id="rId7" imgW="3828571" imgH="1695687"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0" y="1392"/>
                          <a:ext cx="2412" cy="876"/>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14"/>
            <p:cNvGraphicFramePr>
              <a:graphicFrameLocks noChangeAspect="1"/>
            </p:cNvGraphicFramePr>
            <p:nvPr/>
          </p:nvGraphicFramePr>
          <p:xfrm>
            <a:off x="192" y="816"/>
            <a:ext cx="1650" cy="1398"/>
          </p:xfrm>
          <a:graphic>
            <a:graphicData uri="http://schemas.openxmlformats.org/presentationml/2006/ole">
              <mc:AlternateContent xmlns:mc="http://schemas.openxmlformats.org/markup-compatibility/2006">
                <mc:Choice xmlns:v="urn:schemas-microsoft-com:vml" Requires="v">
                  <p:oleObj spid="_x0000_s4105" name="Photo Editor Photo" r:id="rId9" imgW="2619048" imgH="2219635" progId="MSPhotoEd.3">
                    <p:embed/>
                  </p:oleObj>
                </mc:Choice>
                <mc:Fallback>
                  <p:oleObj name="Photo Editor Photo" r:id="rId9" imgW="2619048" imgH="2219635" progId="MSPhotoEd.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2" y="816"/>
                          <a:ext cx="1650" cy="139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Line 16"/>
            <p:cNvSpPr>
              <a:spLocks noChangeShapeType="1"/>
            </p:cNvSpPr>
            <p:nvPr/>
          </p:nvSpPr>
          <p:spPr bwMode="auto">
            <a:xfrm>
              <a:off x="1056" y="1632"/>
              <a:ext cx="1344"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en-US" sz="2200" b="0" i="0" u="none" strike="noStrike" kern="0" cap="none" spc="0" normalizeH="0" baseline="0" noProof="0">
                <a:ln>
                  <a:noFill/>
                </a:ln>
                <a:solidFill>
                  <a:srgbClr val="000000"/>
                </a:solidFill>
                <a:effectLst/>
                <a:uLnTx/>
                <a:uFillTx/>
                <a:latin typeface="Arial"/>
              </a:endParaRPr>
            </a:p>
          </p:txBody>
        </p:sp>
      </p:grpSp>
    </p:spTree>
    <p:extLst>
      <p:ext uri="{BB962C8B-B14F-4D97-AF65-F5344CB8AC3E}">
        <p14:creationId xmlns:p14="http://schemas.microsoft.com/office/powerpoint/2010/main" val="464645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smtClean="0">
                <a:ln>
                  <a:noFill/>
                </a:ln>
                <a:solidFill>
                  <a:srgbClr val="2A8DBA"/>
                </a:solidFill>
                <a:effectLst/>
                <a:uLnTx/>
                <a:uFillTx/>
                <a:latin typeface="Arial"/>
                <a:ea typeface="+mj-ea"/>
                <a:cs typeface="+mj-cs"/>
              </a:rPr>
              <a:t>Processing Specimens</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3200" b="1" i="1" u="none" strike="noStrike" kern="0" cap="none" spc="0" normalizeH="0" baseline="0" noProof="0" smtClean="0">
                <a:ln>
                  <a:noFill/>
                </a:ln>
                <a:solidFill>
                  <a:srgbClr val="000000"/>
                </a:solidFill>
                <a:effectLst/>
                <a:uLnTx/>
                <a:uFillTx/>
                <a:latin typeface="Arial"/>
                <a:ea typeface="+mn-ea"/>
                <a:cs typeface="+mn-cs"/>
              </a:rPr>
              <a:t>Interrupt the Autoloader continues…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200" b="1" i="1" u="none" strike="noStrike" kern="0" cap="none" spc="0" normalizeH="0" baseline="0" noProof="0" smtClean="0">
                <a:ln>
                  <a:noFill/>
                </a:ln>
                <a:solidFill>
                  <a:srgbClr val="000000"/>
                </a:solidFill>
                <a:effectLst/>
                <a:uLnTx/>
                <a:uFillTx/>
                <a:latin typeface="Arial"/>
                <a:ea typeface="+mn-ea"/>
                <a:cs typeface="+mn-cs"/>
              </a:rPr>
              <a:t>To interrupt the Autoloader to Access Racks Under the Processor Cover:</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Arial"/>
                <a:ea typeface="+mn-ea"/>
                <a:cs typeface="+mn-cs"/>
              </a:rPr>
              <a:t>1. Select </a:t>
            </a:r>
            <a:r>
              <a:rPr kumimoji="0" lang="en-US" sz="2200" b="1" i="0" u="none" strike="noStrike" kern="0" cap="none" spc="0" normalizeH="0" baseline="0" noProof="0" smtClean="0">
                <a:ln>
                  <a:noFill/>
                </a:ln>
                <a:solidFill>
                  <a:srgbClr val="000000"/>
                </a:solidFill>
                <a:effectLst/>
                <a:uLnTx/>
                <a:uFillTx/>
                <a:latin typeface="Arial"/>
                <a:ea typeface="+mn-ea"/>
                <a:cs typeface="+mn-cs"/>
              </a:rPr>
              <a:t>Interrupt Loader...</a:t>
            </a:r>
            <a:r>
              <a:rPr kumimoji="0" lang="en-US" sz="2200" b="0" i="0" u="none" strike="noStrike" kern="0" cap="none" spc="0" normalizeH="0" baseline="0" noProof="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Arial"/>
                <a:ea typeface="+mn-ea"/>
                <a:cs typeface="+mn-cs"/>
              </a:rPr>
              <a:t>2. Select </a:t>
            </a:r>
            <a:r>
              <a:rPr kumimoji="0" lang="en-US" sz="2200" b="1" i="0" u="none" strike="noStrike" kern="0" cap="none" spc="0" normalizeH="0" baseline="0" noProof="0" smtClean="0">
                <a:ln>
                  <a:noFill/>
                </a:ln>
                <a:solidFill>
                  <a:srgbClr val="000000"/>
                </a:solidFill>
                <a:effectLst/>
                <a:uLnTx/>
                <a:uFillTx/>
                <a:latin typeface="Arial"/>
                <a:ea typeface="+mn-ea"/>
                <a:cs typeface="+mn-cs"/>
              </a:rPr>
              <a:t>Remove Rack</a:t>
            </a:r>
            <a:r>
              <a:rPr kumimoji="0" lang="en-US" sz="2200" b="0" i="0" u="none" strike="noStrike" kern="0" cap="none" spc="0" normalizeH="0" baseline="0" noProof="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Arial"/>
                <a:ea typeface="+mn-ea"/>
                <a:cs typeface="+mn-cs"/>
              </a:rPr>
              <a:t>3. When asked </a:t>
            </a:r>
            <a:r>
              <a:rPr kumimoji="0" lang="en-US" sz="2200" b="1" i="0" u="none" strike="noStrike" kern="0" cap="none" spc="0" normalizeH="0" baseline="0" noProof="0" smtClean="0">
                <a:ln>
                  <a:noFill/>
                </a:ln>
                <a:solidFill>
                  <a:srgbClr val="000000"/>
                </a:solidFill>
                <a:effectLst/>
                <a:uLnTx/>
                <a:uFillTx/>
                <a:latin typeface="Arial"/>
                <a:ea typeface="+mn-ea"/>
                <a:cs typeface="+mn-cs"/>
              </a:rPr>
              <a:t>Are You Sure?</a:t>
            </a:r>
            <a:r>
              <a:rPr kumimoji="0" lang="en-US" sz="2200" b="0" i="0" u="none" strike="noStrike" kern="0" cap="none" spc="0" normalizeH="0" baseline="0" noProof="0" smtClean="0">
                <a:ln>
                  <a:noFill/>
                </a:ln>
                <a:solidFill>
                  <a:srgbClr val="000000"/>
                </a:solidFill>
                <a:effectLst/>
                <a:uLnTx/>
                <a:uFillTx/>
                <a:latin typeface="Arial"/>
                <a:ea typeface="+mn-ea"/>
                <a:cs typeface="+mn-cs"/>
              </a:rPr>
              <a:t>, select </a:t>
            </a:r>
            <a:r>
              <a:rPr kumimoji="0" lang="en-US" sz="2200" b="1" i="0" u="none" strike="noStrike" kern="0" cap="none" spc="0" normalizeH="0" baseline="0" noProof="0" smtClean="0">
                <a:ln>
                  <a:noFill/>
                </a:ln>
                <a:solidFill>
                  <a:srgbClr val="000000"/>
                </a:solidFill>
                <a:effectLst/>
                <a:uLnTx/>
                <a:uFillTx/>
                <a:latin typeface="Arial"/>
                <a:ea typeface="+mn-ea"/>
                <a:cs typeface="+mn-cs"/>
              </a:rPr>
              <a:t>Yes</a:t>
            </a:r>
            <a:r>
              <a:rPr kumimoji="0" lang="en-US" sz="2200" b="0" i="0" u="none" strike="noStrike" kern="0" cap="none" spc="0" normalizeH="0" baseline="0" noProof="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Arial"/>
                <a:ea typeface="+mn-ea"/>
                <a:cs typeface="+mn-cs"/>
              </a:rPr>
              <a:t>4. Remove the racks from underneath the Processor Cover.</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Arial"/>
                <a:ea typeface="+mn-ea"/>
                <a:cs typeface="+mn-cs"/>
              </a:rPr>
              <a:t>5. To initiate a new Autoloader Run, place a freshly loaded rack in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Arial"/>
                <a:ea typeface="+mn-ea"/>
                <a:cs typeface="+mn-cs"/>
              </a:rPr>
              <a:t>the start position and select </a:t>
            </a:r>
            <a:r>
              <a:rPr kumimoji="0" lang="en-US" sz="2200" b="1" i="0" u="none" strike="noStrike" kern="0" cap="none" spc="0" normalizeH="0" baseline="0" noProof="0" smtClean="0">
                <a:ln>
                  <a:noFill/>
                </a:ln>
                <a:solidFill>
                  <a:srgbClr val="000000"/>
                </a:solidFill>
                <a:effectLst/>
                <a:uLnTx/>
                <a:uFillTx/>
                <a:latin typeface="Arial"/>
                <a:ea typeface="+mn-ea"/>
                <a:cs typeface="+mn-cs"/>
              </a:rPr>
              <a:t>Run Loader</a:t>
            </a:r>
            <a:r>
              <a:rPr kumimoji="0" lang="en-US" sz="2200" b="0" i="0" u="none" strike="noStrike" kern="0" cap="none" spc="0" normalizeH="0" baseline="0" noProof="0" smtClean="0">
                <a:ln>
                  <a:noFill/>
                </a:ln>
                <a:solidFill>
                  <a:srgbClr val="000000"/>
                </a:solidFill>
                <a:effectLst/>
                <a:uLnTx/>
                <a:uFillTx/>
                <a:latin typeface="Arial"/>
                <a:ea typeface="+mn-ea"/>
                <a:cs typeface="+mn-cs"/>
              </a:rPr>
              <a:t>.</a:t>
            </a:r>
            <a:endParaRPr kumimoji="0" lang="en-US" sz="22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64645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smtClean="0">
                <a:ln>
                  <a:noFill/>
                </a:ln>
                <a:solidFill>
                  <a:srgbClr val="2A8DBA"/>
                </a:solidFill>
                <a:effectLst/>
                <a:uLnTx/>
                <a:uFillTx/>
                <a:latin typeface="Arial"/>
                <a:ea typeface="+mj-ea"/>
                <a:cs typeface="+mj-cs"/>
              </a:rPr>
              <a:t>Processing Specimens</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2" y="1370013"/>
            <a:ext cx="838358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400" b="1" i="1" u="none" strike="noStrike" kern="0" cap="none" spc="0" normalizeH="0" baseline="0" noProof="0" smtClean="0">
                <a:ln>
                  <a:noFill/>
                </a:ln>
                <a:solidFill>
                  <a:srgbClr val="000000"/>
                </a:solidFill>
                <a:effectLst/>
                <a:uLnTx/>
                <a:uFillTx/>
                <a:latin typeface="Arial"/>
                <a:ea typeface="+mn-ea"/>
                <a:cs typeface="+mn-cs"/>
              </a:rPr>
              <a:t>Run Specimens in Open Tube Mode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900" b="0" i="1" u="none" strike="noStrike" kern="0" cap="none" spc="0" normalizeH="0" baseline="0" noProof="0" smtClean="0">
                <a:ln>
                  <a:noFill/>
                </a:ln>
                <a:solidFill>
                  <a:srgbClr val="000000"/>
                </a:solidFill>
                <a:effectLst/>
                <a:uLnTx/>
                <a:uFillTx/>
                <a:latin typeface="Arial"/>
                <a:ea typeface="+mn-ea"/>
                <a:cs typeface="+mn-cs"/>
              </a:rPr>
              <a:t>The operator can interrupt the Autoloader at any time to aspirate specimens in the Open Tube mode. The following guidelines summarize both required and optional steps for Open Tube mode aspiration.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0" u="none" strike="noStrike" kern="0" cap="none" spc="0" normalizeH="0" baseline="0" noProof="0" smtClean="0">
                <a:ln>
                  <a:noFill/>
                </a:ln>
                <a:solidFill>
                  <a:srgbClr val="000000"/>
                </a:solidFill>
                <a:effectLst/>
                <a:uLnTx/>
                <a:uFillTx/>
                <a:latin typeface="Arial"/>
                <a:ea typeface="+mn-ea"/>
                <a:cs typeface="+mn-cs"/>
              </a:rPr>
              <a:t>Using the Next Open Tube Setup Window</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1. Select </a:t>
            </a:r>
            <a:r>
              <a:rPr kumimoji="0" lang="en-US" sz="2000" b="1" i="0" u="none" strike="noStrike" kern="0" cap="none" spc="0" normalizeH="0" baseline="0" noProof="0" smtClean="0">
                <a:ln>
                  <a:noFill/>
                </a:ln>
                <a:solidFill>
                  <a:srgbClr val="000000"/>
                </a:solidFill>
                <a:effectLst/>
                <a:uLnTx/>
                <a:uFillTx/>
                <a:latin typeface="Arial"/>
                <a:ea typeface="+mn-ea"/>
                <a:cs typeface="+mn-cs"/>
              </a:rPr>
              <a:t>Run Open Tube... </a:t>
            </a:r>
            <a:r>
              <a:rPr kumimoji="0" lang="en-US" sz="2000" b="0" i="0" u="none" strike="noStrike" kern="0" cap="none" spc="0" normalizeH="0" baseline="0" noProof="0" smtClean="0">
                <a:ln>
                  <a:noFill/>
                </a:ln>
                <a:solidFill>
                  <a:srgbClr val="000000"/>
                </a:solidFill>
                <a:effectLst/>
                <a:uLnTx/>
                <a:uFillTx/>
                <a:latin typeface="Arial"/>
                <a:ea typeface="+mn-ea"/>
                <a:cs typeface="+mn-cs"/>
              </a:rPr>
              <a:t>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2. Select </a:t>
            </a:r>
            <a:r>
              <a:rPr kumimoji="0" lang="en-US" sz="2000" b="1" i="0" u="none" strike="noStrike" kern="0" cap="none" spc="0" normalizeH="0" baseline="0" noProof="0" smtClean="0">
                <a:ln>
                  <a:noFill/>
                </a:ln>
                <a:solidFill>
                  <a:srgbClr val="000000"/>
                </a:solidFill>
                <a:effectLst/>
                <a:uLnTx/>
                <a:uFillTx/>
                <a:latin typeface="Arial"/>
                <a:ea typeface="+mn-ea"/>
                <a:cs typeface="+mn-cs"/>
              </a:rPr>
              <a:t>&lt;Specimen ID&gt; </a:t>
            </a:r>
            <a:r>
              <a:rPr kumimoji="0" lang="en-US" sz="2000" b="0" i="0" u="none" strike="noStrike" kern="0" cap="none" spc="0" normalizeH="0" baseline="0" noProof="0" smtClean="0">
                <a:ln>
                  <a:noFill/>
                </a:ln>
                <a:solidFill>
                  <a:srgbClr val="000000"/>
                </a:solidFill>
                <a:effectLst/>
                <a:uLnTx/>
                <a:uFillTx/>
                <a:latin typeface="Arial"/>
                <a:ea typeface="+mn-ea"/>
                <a:cs typeface="+mn-cs"/>
              </a:rPr>
              <a:t>field, type the Specimen ID, or use Handheld</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Bar Code Reader. Press </a:t>
            </a:r>
            <a:r>
              <a:rPr kumimoji="0" lang="en-US" sz="2000" b="1" i="0" u="none" strike="noStrike" kern="0" cap="none" spc="0" normalizeH="0" baseline="0" noProof="0" smtClean="0">
                <a:ln>
                  <a:noFill/>
                </a:ln>
                <a:solidFill>
                  <a:srgbClr val="000000"/>
                </a:solidFill>
                <a:effectLst/>
                <a:uLnTx/>
                <a:uFillTx/>
                <a:latin typeface="Arial"/>
                <a:ea typeface="+mn-ea"/>
                <a:cs typeface="+mn-cs"/>
              </a:rPr>
              <a:t>Enter.</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3. (Optional) Select the </a:t>
            </a:r>
            <a:r>
              <a:rPr kumimoji="0" lang="en-US" sz="2000" b="1" i="0" u="none" strike="noStrike" kern="0" cap="none" spc="0" normalizeH="0" baseline="0" noProof="0" smtClean="0">
                <a:ln>
                  <a:noFill/>
                </a:ln>
                <a:solidFill>
                  <a:srgbClr val="000000"/>
                </a:solidFill>
                <a:effectLst/>
                <a:uLnTx/>
                <a:uFillTx/>
                <a:latin typeface="Arial"/>
                <a:ea typeface="+mn-ea"/>
                <a:cs typeface="+mn-cs"/>
              </a:rPr>
              <a:t>Search Work List </a:t>
            </a:r>
            <a:r>
              <a:rPr kumimoji="0" lang="en-US" sz="2000" b="0" i="0" u="none" strike="noStrike" kern="0" cap="none" spc="0" normalizeH="0" baseline="0" noProof="0" smtClean="0">
                <a:ln>
                  <a:noFill/>
                </a:ln>
                <a:solidFill>
                  <a:srgbClr val="000000"/>
                </a:solidFill>
                <a:effectLst/>
                <a:uLnTx/>
                <a:uFillTx/>
                <a:latin typeface="Arial"/>
                <a:ea typeface="+mn-ea"/>
                <a:cs typeface="+mn-cs"/>
              </a:rPr>
              <a:t>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4. (Optional) Select demographics text field. Type information and</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press </a:t>
            </a:r>
            <a:r>
              <a:rPr kumimoji="0" lang="en-US" sz="2000" b="1" i="0" u="none" strike="noStrike" kern="0" cap="none" spc="0" normalizeH="0" baseline="0" noProof="0" smtClean="0">
                <a:ln>
                  <a:noFill/>
                </a:ln>
                <a:solidFill>
                  <a:srgbClr val="000000"/>
                </a:solidFill>
                <a:effectLst/>
                <a:uLnTx/>
                <a:uFillTx/>
                <a:latin typeface="Arial"/>
                <a:ea typeface="+mn-ea"/>
                <a:cs typeface="+mn-cs"/>
              </a:rPr>
              <a:t>Enter. </a:t>
            </a:r>
            <a:r>
              <a:rPr kumimoji="0" lang="en-US" sz="2000" b="0" i="0" u="none" strike="noStrike" kern="0" cap="none" spc="0" normalizeH="0" baseline="0" noProof="0" smtClean="0">
                <a:ln>
                  <a:noFill/>
                </a:ln>
                <a:solidFill>
                  <a:srgbClr val="000000"/>
                </a:solidFill>
                <a:effectLst/>
                <a:uLnTx/>
                <a:uFillTx/>
                <a:latin typeface="Arial"/>
                <a:ea typeface="+mn-ea"/>
                <a:cs typeface="+mn-cs"/>
              </a:rPr>
              <a:t>Repeat for additional fields.</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64645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smtClean="0">
                <a:ln>
                  <a:noFill/>
                </a:ln>
                <a:solidFill>
                  <a:srgbClr val="2A8DBA"/>
                </a:solidFill>
                <a:effectLst/>
                <a:uLnTx/>
                <a:uFillTx/>
                <a:latin typeface="Arial"/>
                <a:ea typeface="+mj-ea"/>
                <a:cs typeface="+mj-cs"/>
              </a:rPr>
              <a:t>Processing Specimens</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2" y="1370013"/>
            <a:ext cx="838358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800" b="1" i="1" u="none" strike="noStrike" kern="0" cap="none" spc="0" normalizeH="0" baseline="0" noProof="0" smtClean="0">
                <a:ln>
                  <a:noFill/>
                </a:ln>
                <a:solidFill>
                  <a:srgbClr val="000000"/>
                </a:solidFill>
                <a:effectLst/>
                <a:uLnTx/>
                <a:uFillTx/>
                <a:latin typeface="Arial"/>
                <a:ea typeface="+mn-ea"/>
                <a:cs typeface="+mn-cs"/>
              </a:rPr>
              <a:t>Run Specimens in Open Tube Mode continues…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Arial"/>
                <a:ea typeface="+mn-ea"/>
                <a:cs typeface="+mn-cs"/>
              </a:rPr>
              <a:t>5. Select </a:t>
            </a:r>
            <a:r>
              <a:rPr kumimoji="0" lang="en-US" sz="2200" b="1" i="0" u="none" strike="noStrike" kern="0" cap="none" spc="0" normalizeH="0" baseline="0" noProof="0" smtClean="0">
                <a:ln>
                  <a:noFill/>
                </a:ln>
                <a:solidFill>
                  <a:srgbClr val="000000"/>
                </a:solidFill>
                <a:effectLst/>
                <a:uLnTx/>
                <a:uFillTx/>
                <a:latin typeface="Arial"/>
                <a:ea typeface="+mn-ea"/>
                <a:cs typeface="+mn-cs"/>
              </a:rPr>
              <a:t>Close</a:t>
            </a:r>
            <a:r>
              <a:rPr kumimoji="0" lang="en-US" sz="2200" b="0" i="0" u="none" strike="noStrike" kern="0" cap="none" spc="0" normalizeH="0" baseline="0" noProof="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Arial"/>
                <a:ea typeface="+mn-ea"/>
                <a:cs typeface="+mn-cs"/>
              </a:rPr>
              <a:t>6. Uncap well-mixed specimen.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Arial"/>
                <a:ea typeface="+mn-ea"/>
                <a:cs typeface="+mn-cs"/>
              </a:rPr>
              <a:t>7. Confirm that ID on tube matches ID in the Mini Window.</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Arial"/>
                <a:ea typeface="+mn-ea"/>
                <a:cs typeface="+mn-cs"/>
              </a:rPr>
              <a:t>8. Immerse the end of the extended probe into the whole blood</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Arial"/>
                <a:ea typeface="+mn-ea"/>
                <a:cs typeface="+mn-cs"/>
              </a:rPr>
              <a:t>specimen tube.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Arial"/>
                <a:ea typeface="+mn-ea"/>
                <a:cs typeface="+mn-cs"/>
              </a:rPr>
              <a:t>9. Press the Aspiration switch.</a:t>
            </a:r>
            <a:endParaRPr kumimoji="0" lang="en-US" sz="22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64645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smtClean="0">
                <a:ln>
                  <a:noFill/>
                </a:ln>
                <a:solidFill>
                  <a:srgbClr val="2A8DBA"/>
                </a:solidFill>
                <a:effectLst/>
                <a:uLnTx/>
                <a:uFillTx/>
                <a:latin typeface="Arial"/>
                <a:ea typeface="+mj-ea"/>
                <a:cs typeface="+mj-cs"/>
              </a:rPr>
              <a:t>Processing Specimens</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2" y="1370013"/>
            <a:ext cx="838358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800" b="1" i="1" u="none" strike="noStrike" kern="0" cap="none" spc="0" normalizeH="0" baseline="0" noProof="0" smtClean="0">
                <a:ln>
                  <a:noFill/>
                </a:ln>
                <a:solidFill>
                  <a:srgbClr val="000000"/>
                </a:solidFill>
                <a:effectLst/>
                <a:uLnTx/>
                <a:uFillTx/>
                <a:latin typeface="Arial"/>
                <a:ea typeface="+mn-ea"/>
                <a:cs typeface="+mn-cs"/>
              </a:rPr>
              <a:t>Run Specimens in Open Tube Mode continues…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10. After two beeps sound, remove the tube and recap the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specimen.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11. For additional specimens with no changes to demographics and</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using the same processing conditions, refer to the Mini Window</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procedure on the following page.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12. Repeat entire procedure, beginning with selection of </a:t>
            </a:r>
            <a:r>
              <a:rPr kumimoji="0" lang="en-US" sz="2000" b="1" i="0" u="none" strike="noStrike" kern="0" cap="none" spc="0" normalizeH="0" baseline="0" noProof="0" smtClean="0">
                <a:ln>
                  <a:noFill/>
                </a:ln>
                <a:solidFill>
                  <a:srgbClr val="000000"/>
                </a:solidFill>
                <a:effectLst/>
                <a:uLnTx/>
                <a:uFillTx/>
                <a:latin typeface="Arial"/>
                <a:ea typeface="+mn-ea"/>
                <a:cs typeface="+mn-cs"/>
              </a:rPr>
              <a:t>Run Open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0" u="none" strike="noStrike" kern="0" cap="none" spc="0" normalizeH="0" baseline="0" noProof="0" smtClean="0">
                <a:ln>
                  <a:noFill/>
                </a:ln>
                <a:solidFill>
                  <a:srgbClr val="000000"/>
                </a:solidFill>
                <a:effectLst/>
                <a:uLnTx/>
                <a:uFillTx/>
                <a:latin typeface="Arial"/>
                <a:ea typeface="+mn-ea"/>
                <a:cs typeface="+mn-cs"/>
              </a:rPr>
              <a:t>Tube... </a:t>
            </a:r>
            <a:r>
              <a:rPr kumimoji="0" lang="en-US" sz="2000" b="0" i="0" u="none" strike="noStrike" kern="0" cap="none" spc="0" normalizeH="0" baseline="0" noProof="0" smtClean="0">
                <a:ln>
                  <a:noFill/>
                </a:ln>
                <a:solidFill>
                  <a:srgbClr val="000000"/>
                </a:solidFill>
                <a:effectLst/>
                <a:uLnTx/>
                <a:uFillTx/>
                <a:latin typeface="Arial"/>
                <a:ea typeface="+mn-ea"/>
                <a:cs typeface="+mn-cs"/>
              </a:rPr>
              <a:t>button for additional specimens using different </a:t>
            </a:r>
            <a:r>
              <a:rPr kumimoji="0" lang="en-US" sz="2400" b="0" i="0" u="none" strike="noStrike" kern="0" cap="none" spc="0" normalizeH="0" baseline="0" noProof="0" smtClean="0">
                <a:ln>
                  <a:noFill/>
                </a:ln>
                <a:solidFill>
                  <a:srgbClr val="000000"/>
                </a:solidFill>
                <a:effectLst/>
                <a:uLnTx/>
                <a:uFillTx/>
                <a:latin typeface="Arial"/>
                <a:ea typeface="+mn-ea"/>
                <a:cs typeface="+mn-cs"/>
              </a:rPr>
              <a:t>processing</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400" b="0" i="0" u="none" strike="noStrike" kern="0" cap="none" spc="0" normalizeH="0" baseline="0" noProof="0" smtClean="0">
                <a:ln>
                  <a:noFill/>
                </a:ln>
                <a:solidFill>
                  <a:srgbClr val="000000"/>
                </a:solidFill>
                <a:effectLst/>
                <a:uLnTx/>
                <a:uFillTx/>
                <a:latin typeface="Arial"/>
                <a:ea typeface="+mn-ea"/>
                <a:cs typeface="+mn-cs"/>
              </a:rPr>
              <a:t>conditions or changes to demographics.</a:t>
            </a: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64645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mj-cs"/>
              </a:rPr>
              <a:t>Run Specimens in the Open Mode</a:t>
            </a:r>
            <a:endParaRPr kumimoji="0" lang="en-US" altLang="en-US" sz="32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Text Box 3"/>
          <p:cNvSpPr txBox="1">
            <a:spLocks noChangeArrowheads="1"/>
          </p:cNvSpPr>
          <p:nvPr/>
        </p:nvSpPr>
        <p:spPr bwMode="auto">
          <a:xfrm>
            <a:off x="5181600" y="2438400"/>
            <a:ext cx="3581400" cy="109855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6075" indent="-346075" algn="l">
              <a:spcBef>
                <a:spcPct val="0"/>
              </a:spcBef>
              <a:spcAft>
                <a:spcPct val="0"/>
              </a:spcAft>
              <a:defRPr sz="2400">
                <a:solidFill>
                  <a:schemeClr val="tx1"/>
                </a:solidFill>
                <a:latin typeface="Times New Roman" pitchFamily="18" charset="0"/>
              </a:defRPr>
            </a:lvl1pPr>
            <a:lvl2pPr marL="519113" algn="l">
              <a:spcBef>
                <a:spcPct val="0"/>
              </a:spcBef>
              <a:spcAft>
                <a:spcPct val="0"/>
              </a:spcAft>
              <a:defRPr sz="2400">
                <a:solidFill>
                  <a:schemeClr val="tx1"/>
                </a:solidFill>
                <a:latin typeface="Times New Roman" pitchFamily="18" charset="0"/>
              </a:defRPr>
            </a:lvl2pPr>
            <a:lvl3pPr algn="l">
              <a:spcBef>
                <a:spcPct val="0"/>
              </a:spcBef>
              <a:spcAft>
                <a:spcPct val="0"/>
              </a:spcAft>
              <a:defRPr sz="2400">
                <a:solidFill>
                  <a:schemeClr val="tx1"/>
                </a:solidFill>
                <a:latin typeface="Times New Roman" pitchFamily="18" charset="0"/>
              </a:defRPr>
            </a:lvl3pPr>
            <a:lvl4pPr algn="l">
              <a:spcBef>
                <a:spcPct val="0"/>
              </a:spcBef>
              <a:spcAft>
                <a:spcPct val="0"/>
              </a:spcAft>
              <a:defRPr sz="2400">
                <a:solidFill>
                  <a:schemeClr val="tx1"/>
                </a:solidFill>
                <a:latin typeface="Times New Roman" pitchFamily="18" charset="0"/>
              </a:defRPr>
            </a:lvl4pPr>
            <a:lvl5pPr algn="l">
              <a:spcBef>
                <a:spcPct val="0"/>
              </a:spcBef>
              <a:spcAft>
                <a:spcPct val="0"/>
              </a:spcAft>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50000"/>
              </a:spcAft>
              <a:buFont typeface="Wingdings" pitchFamily="2" charset="2"/>
              <a:buChar char="Ø"/>
            </a:pPr>
            <a:r>
              <a:rPr lang="en-US" altLang="en-US" sz="1800">
                <a:solidFill>
                  <a:srgbClr val="000000"/>
                </a:solidFill>
                <a:latin typeface="Arial" pitchFamily="34" charset="0"/>
              </a:rPr>
              <a:t>The CELL-DYN Sapphire can aspirate from an open tube using the </a:t>
            </a:r>
            <a:r>
              <a:rPr lang="en-US" altLang="en-US" sz="1800" b="1">
                <a:solidFill>
                  <a:srgbClr val="000000"/>
                </a:solidFill>
                <a:latin typeface="Arial" pitchFamily="34" charset="0"/>
              </a:rPr>
              <a:t>Run Open Tube... </a:t>
            </a:r>
            <a:r>
              <a:rPr lang="en-US" altLang="en-US" sz="1800">
                <a:solidFill>
                  <a:srgbClr val="000000"/>
                </a:solidFill>
                <a:latin typeface="Arial" pitchFamily="34" charset="0"/>
              </a:rPr>
              <a:t>button. </a:t>
            </a:r>
          </a:p>
        </p:txBody>
      </p:sp>
      <p:grpSp>
        <p:nvGrpSpPr>
          <p:cNvPr id="4" name="Group 9"/>
          <p:cNvGrpSpPr>
            <a:grpSpLocks/>
          </p:cNvGrpSpPr>
          <p:nvPr/>
        </p:nvGrpSpPr>
        <p:grpSpPr bwMode="auto">
          <a:xfrm>
            <a:off x="381000" y="1600200"/>
            <a:ext cx="6800850" cy="4064000"/>
            <a:chOff x="240" y="1008"/>
            <a:chExt cx="4284" cy="2560"/>
          </a:xfrm>
        </p:grpSpPr>
        <p:graphicFrame>
          <p:nvGraphicFramePr>
            <p:cNvPr id="5" name="Object 4"/>
            <p:cNvGraphicFramePr>
              <a:graphicFrameLocks noChangeAspect="1"/>
            </p:cNvGraphicFramePr>
            <p:nvPr/>
          </p:nvGraphicFramePr>
          <p:xfrm>
            <a:off x="240" y="1008"/>
            <a:ext cx="2928" cy="2560"/>
          </p:xfrm>
          <a:graphic>
            <a:graphicData uri="http://schemas.openxmlformats.org/presentationml/2006/ole">
              <mc:AlternateContent xmlns:mc="http://schemas.openxmlformats.org/markup-compatibility/2006">
                <mc:Choice xmlns:v="urn:schemas-microsoft-com:vml" Requires="v">
                  <p:oleObj spid="_x0000_s5124" name="Bitmap Image" r:id="rId3" imgW="12193702" imgH="9752381" progId="Paint.Picture">
                    <p:embed/>
                  </p:oleObj>
                </mc:Choice>
                <mc:Fallback>
                  <p:oleObj name="Bitmap Image" r:id="rId3" imgW="12193702" imgH="9752381"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1008"/>
                          <a:ext cx="2928" cy="256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a:spLocks noChangeArrowheads="1"/>
            </p:cNvSpPr>
            <p:nvPr/>
          </p:nvSpPr>
          <p:spPr bwMode="auto">
            <a:xfrm>
              <a:off x="240" y="3168"/>
              <a:ext cx="288" cy="192"/>
            </a:xfrm>
            <a:prstGeom prst="rect">
              <a:avLst/>
            </a:prstGeom>
            <a:noFill/>
            <a:ln w="28575">
              <a:solidFill>
                <a:srgbClr val="FF6600"/>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en-US" sz="2200" b="0" i="0" u="none" strike="noStrike" kern="0" cap="none" spc="0" normalizeH="0" baseline="0" noProof="0">
                <a:ln>
                  <a:noFill/>
                </a:ln>
                <a:solidFill>
                  <a:srgbClr val="000000"/>
                </a:solidFill>
                <a:effectLst/>
                <a:uLnTx/>
                <a:uFillTx/>
                <a:latin typeface="Arial"/>
              </a:endParaRPr>
            </a:p>
          </p:txBody>
        </p:sp>
        <p:sp>
          <p:nvSpPr>
            <p:cNvPr id="7" name="Line 6"/>
            <p:cNvSpPr>
              <a:spLocks noChangeShapeType="1"/>
            </p:cNvSpPr>
            <p:nvPr/>
          </p:nvSpPr>
          <p:spPr bwMode="auto">
            <a:xfrm flipH="1">
              <a:off x="528" y="3264"/>
              <a:ext cx="3120" cy="0"/>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en-US" sz="2200" b="0" i="0" u="none" strike="noStrike" kern="0" cap="none" spc="0" normalizeH="0" baseline="0" noProof="0">
                <a:ln>
                  <a:noFill/>
                </a:ln>
                <a:solidFill>
                  <a:srgbClr val="000000"/>
                </a:solidFill>
                <a:effectLst/>
                <a:uLnTx/>
                <a:uFillTx/>
                <a:latin typeface="Arial"/>
              </a:endParaRPr>
            </a:p>
          </p:txBody>
        </p:sp>
        <p:graphicFrame>
          <p:nvGraphicFramePr>
            <p:cNvPr id="8" name="Object 8"/>
            <p:cNvGraphicFramePr>
              <a:graphicFrameLocks noChangeAspect="1"/>
            </p:cNvGraphicFramePr>
            <p:nvPr/>
          </p:nvGraphicFramePr>
          <p:xfrm>
            <a:off x="3696" y="3024"/>
            <a:ext cx="828" cy="450"/>
          </p:xfrm>
          <a:graphic>
            <a:graphicData uri="http://schemas.openxmlformats.org/presentationml/2006/ole">
              <mc:AlternateContent xmlns:mc="http://schemas.openxmlformats.org/markup-compatibility/2006">
                <mc:Choice xmlns:v="urn:schemas-microsoft-com:vml" Requires="v">
                  <p:oleObj spid="_x0000_s5125" name="Photo Editor Photo" r:id="rId5" imgW="1314286" imgH="714286" progId="MSPhotoEd.3">
                    <p:embed/>
                  </p:oleObj>
                </mc:Choice>
                <mc:Fallback>
                  <p:oleObj name="Photo Editor Photo" r:id="rId5" imgW="1314286" imgH="714286"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6" y="3024"/>
                          <a:ext cx="828" cy="45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464645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mj-cs"/>
              </a:rPr>
              <a:t>Run Samples in Open Tube mode (cont.)</a:t>
            </a:r>
            <a:endParaRPr kumimoji="0" lang="en-US" altLang="en-US" sz="32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Text Box 7"/>
          <p:cNvSpPr txBox="1">
            <a:spLocks noChangeArrowheads="1"/>
          </p:cNvSpPr>
          <p:nvPr/>
        </p:nvSpPr>
        <p:spPr bwMode="auto">
          <a:xfrm>
            <a:off x="4648200" y="1371600"/>
            <a:ext cx="3962400" cy="373538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6075" indent="-346075" algn="l">
              <a:spcBef>
                <a:spcPct val="0"/>
              </a:spcBef>
              <a:spcAft>
                <a:spcPct val="0"/>
              </a:spcAft>
              <a:defRPr sz="2400">
                <a:solidFill>
                  <a:schemeClr val="tx1"/>
                </a:solidFill>
                <a:latin typeface="Times New Roman" pitchFamily="18" charset="0"/>
              </a:defRPr>
            </a:lvl1pPr>
            <a:lvl2pPr marL="736600" indent="-274638" algn="l">
              <a:spcBef>
                <a:spcPct val="0"/>
              </a:spcBef>
              <a:spcAft>
                <a:spcPct val="0"/>
              </a:spcAft>
              <a:defRPr sz="2400">
                <a:solidFill>
                  <a:schemeClr val="tx1"/>
                </a:solidFill>
                <a:latin typeface="Times New Roman" pitchFamily="18" charset="0"/>
              </a:defRPr>
            </a:lvl2pPr>
            <a:lvl3pPr algn="l">
              <a:spcBef>
                <a:spcPct val="0"/>
              </a:spcBef>
              <a:spcAft>
                <a:spcPct val="0"/>
              </a:spcAft>
              <a:defRPr sz="2400">
                <a:solidFill>
                  <a:schemeClr val="tx1"/>
                </a:solidFill>
                <a:latin typeface="Times New Roman" pitchFamily="18" charset="0"/>
              </a:defRPr>
            </a:lvl3pPr>
            <a:lvl4pPr algn="l">
              <a:spcBef>
                <a:spcPct val="0"/>
              </a:spcBef>
              <a:spcAft>
                <a:spcPct val="0"/>
              </a:spcAft>
              <a:defRPr sz="2400">
                <a:solidFill>
                  <a:schemeClr val="tx1"/>
                </a:solidFill>
                <a:latin typeface="Times New Roman" pitchFamily="18" charset="0"/>
              </a:defRPr>
            </a:lvl4pPr>
            <a:lvl5pPr algn="l">
              <a:spcBef>
                <a:spcPct val="0"/>
              </a:spcBef>
              <a:spcAft>
                <a:spcPct val="0"/>
              </a:spcAft>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50000"/>
              </a:spcAft>
              <a:buFont typeface="Wingdings" pitchFamily="2" charset="2"/>
              <a:buChar char="Ø"/>
            </a:pPr>
            <a:r>
              <a:rPr lang="en-US" altLang="en-US" sz="1800">
                <a:solidFill>
                  <a:srgbClr val="000000"/>
                </a:solidFill>
                <a:latin typeface="Arial" pitchFamily="34" charset="0"/>
              </a:rPr>
              <a:t>The </a:t>
            </a:r>
            <a:r>
              <a:rPr lang="en-US" altLang="en-US" sz="1800" b="1">
                <a:solidFill>
                  <a:srgbClr val="000000"/>
                </a:solidFill>
                <a:latin typeface="Arial" pitchFamily="34" charset="0"/>
              </a:rPr>
              <a:t>NEXT OPEN TUBE SETUP </a:t>
            </a:r>
            <a:r>
              <a:rPr lang="en-US" altLang="en-US" sz="1800">
                <a:solidFill>
                  <a:srgbClr val="000000"/>
                </a:solidFill>
                <a:latin typeface="Arial" pitchFamily="34" charset="0"/>
              </a:rPr>
              <a:t>window is displayed and is used to set up processing conditions and enter demographic information for the specimen to be run. </a:t>
            </a:r>
          </a:p>
          <a:p>
            <a:pPr lvl="1" fontAlgn="base">
              <a:spcBef>
                <a:spcPct val="25000"/>
              </a:spcBef>
              <a:spcAft>
                <a:spcPct val="50000"/>
              </a:spcAft>
              <a:buFont typeface="Symbol" pitchFamily="18" charset="2"/>
              <a:buChar char="-"/>
            </a:pPr>
            <a:r>
              <a:rPr lang="en-US" altLang="en-US" sz="1400">
                <a:solidFill>
                  <a:srgbClr val="000000"/>
                </a:solidFill>
                <a:latin typeface="Arial" pitchFamily="34" charset="0"/>
              </a:rPr>
              <a:t>Identification information for tubes can be entered manually by typing, or electronically by using a Hand-held Bar Code Reader.</a:t>
            </a:r>
          </a:p>
          <a:p>
            <a:pPr fontAlgn="base">
              <a:spcBef>
                <a:spcPct val="25000"/>
              </a:spcBef>
              <a:spcAft>
                <a:spcPct val="50000"/>
              </a:spcAft>
              <a:buFont typeface="Wingdings" pitchFamily="2" charset="2"/>
              <a:buChar char="Ø"/>
            </a:pPr>
            <a:r>
              <a:rPr lang="en-US" altLang="en-US" sz="1800">
                <a:solidFill>
                  <a:srgbClr val="000000"/>
                </a:solidFill>
                <a:latin typeface="Arial" pitchFamily="34" charset="0"/>
              </a:rPr>
              <a:t>Input the Specimen ID Number and Press ENTER</a:t>
            </a:r>
          </a:p>
          <a:p>
            <a:pPr fontAlgn="base">
              <a:spcBef>
                <a:spcPct val="50000"/>
              </a:spcBef>
              <a:spcAft>
                <a:spcPct val="50000"/>
              </a:spcAft>
              <a:buFont typeface="Wingdings" pitchFamily="2" charset="2"/>
              <a:buChar char="Ø"/>
            </a:pPr>
            <a:endParaRPr lang="en-US" altLang="en-US" sz="2000">
              <a:solidFill>
                <a:srgbClr val="000000"/>
              </a:solidFill>
              <a:latin typeface="Arial" pitchFamily="34" charset="0"/>
            </a:endParaRPr>
          </a:p>
        </p:txBody>
      </p:sp>
      <p:grpSp>
        <p:nvGrpSpPr>
          <p:cNvPr id="4" name="Group 13"/>
          <p:cNvGrpSpPr>
            <a:grpSpLocks/>
          </p:cNvGrpSpPr>
          <p:nvPr/>
        </p:nvGrpSpPr>
        <p:grpSpPr bwMode="auto">
          <a:xfrm>
            <a:off x="228600" y="1752600"/>
            <a:ext cx="7381875" cy="4270375"/>
            <a:chOff x="144" y="1104"/>
            <a:chExt cx="4650" cy="2690"/>
          </a:xfrm>
        </p:grpSpPr>
        <p:graphicFrame>
          <p:nvGraphicFramePr>
            <p:cNvPr id="5" name="Object 6"/>
            <p:cNvGraphicFramePr>
              <a:graphicFrameLocks noChangeAspect="1"/>
            </p:cNvGraphicFramePr>
            <p:nvPr/>
          </p:nvGraphicFramePr>
          <p:xfrm>
            <a:off x="3792" y="2880"/>
            <a:ext cx="1002" cy="914"/>
          </p:xfrm>
          <a:graphic>
            <a:graphicData uri="http://schemas.openxmlformats.org/presentationml/2006/ole">
              <mc:AlternateContent xmlns:mc="http://schemas.openxmlformats.org/markup-compatibility/2006">
                <mc:Choice xmlns:v="urn:schemas-microsoft-com:vml" Requires="v">
                  <p:oleObj spid="_x0000_s6148" name="Visio" r:id="rId3" imgW="1590480" imgH="1527120" progId="Visio.Drawing.6">
                    <p:embed/>
                  </p:oleObj>
                </mc:Choice>
                <mc:Fallback>
                  <p:oleObj name="Visio" r:id="rId3" imgW="1590480" imgH="152712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2" y="2880"/>
                          <a:ext cx="1002" cy="914"/>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9"/>
            <p:cNvGraphicFramePr>
              <a:graphicFrameLocks noChangeAspect="1"/>
            </p:cNvGraphicFramePr>
            <p:nvPr/>
          </p:nvGraphicFramePr>
          <p:xfrm>
            <a:off x="192" y="1104"/>
            <a:ext cx="2688" cy="2350"/>
          </p:xfrm>
          <a:graphic>
            <a:graphicData uri="http://schemas.openxmlformats.org/presentationml/2006/ole">
              <mc:AlternateContent xmlns:mc="http://schemas.openxmlformats.org/markup-compatibility/2006">
                <mc:Choice xmlns:v="urn:schemas-microsoft-com:vml" Requires="v">
                  <p:oleObj spid="_x0000_s6149" name="Bitmap Image" r:id="rId5" imgW="12193702" imgH="9752381" progId="Paint.Picture">
                    <p:embed/>
                  </p:oleObj>
                </mc:Choice>
                <mc:Fallback>
                  <p:oleObj name="Bitmap Image" r:id="rId5" imgW="12193702" imgH="9752381"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 y="1104"/>
                          <a:ext cx="2688" cy="235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10"/>
            <p:cNvSpPr>
              <a:spLocks noChangeArrowheads="1"/>
            </p:cNvSpPr>
            <p:nvPr/>
          </p:nvSpPr>
          <p:spPr bwMode="auto">
            <a:xfrm>
              <a:off x="144" y="2544"/>
              <a:ext cx="384" cy="336"/>
            </a:xfrm>
            <a:prstGeom prst="rect">
              <a:avLst/>
            </a:prstGeom>
            <a:noFill/>
            <a:ln w="28575">
              <a:solidFill>
                <a:srgbClr val="FF6600"/>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en-US" sz="2200" b="0" i="0" u="none" strike="noStrike" kern="0" cap="none" spc="0" normalizeH="0" baseline="0" noProof="0">
                <a:ln>
                  <a:noFill/>
                </a:ln>
                <a:solidFill>
                  <a:srgbClr val="000000"/>
                </a:solidFill>
                <a:effectLst/>
                <a:uLnTx/>
                <a:uFillTx/>
                <a:latin typeface="Arial"/>
              </a:endParaRPr>
            </a:p>
          </p:txBody>
        </p:sp>
        <p:sp>
          <p:nvSpPr>
            <p:cNvPr id="8" name="Line 11"/>
            <p:cNvSpPr>
              <a:spLocks noChangeShapeType="1"/>
            </p:cNvSpPr>
            <p:nvPr/>
          </p:nvSpPr>
          <p:spPr bwMode="auto">
            <a:xfrm>
              <a:off x="528" y="2736"/>
              <a:ext cx="3264" cy="480"/>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en-US" sz="2200" b="0" i="0" u="none" strike="noStrike" kern="0" cap="none" spc="0" normalizeH="0" baseline="0" noProof="0">
                <a:ln>
                  <a:noFill/>
                </a:ln>
                <a:solidFill>
                  <a:srgbClr val="000000"/>
                </a:solidFill>
                <a:effectLst/>
                <a:uLnTx/>
                <a:uFillTx/>
                <a:latin typeface="Arial"/>
              </a:endParaRPr>
            </a:p>
          </p:txBody>
        </p:sp>
        <p:sp>
          <p:nvSpPr>
            <p:cNvPr id="9" name="Text Box 12"/>
            <p:cNvSpPr txBox="1">
              <a:spLocks noChangeArrowheads="1"/>
            </p:cNvSpPr>
            <p:nvPr/>
          </p:nvSpPr>
          <p:spPr bwMode="auto">
            <a:xfrm>
              <a:off x="4048" y="3648"/>
              <a:ext cx="420" cy="11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0" marR="0" lvl="0" indent="0" algn="ctr" defTabSz="914400" eaLnBrk="1" fontAlgn="base" latinLnBrk="0" hangingPunct="1">
                <a:lnSpc>
                  <a:spcPct val="100000"/>
                </a:lnSpc>
                <a:spcBef>
                  <a:spcPct val="50000"/>
                </a:spcBef>
                <a:spcAft>
                  <a:spcPct val="5000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Arial"/>
                </a:rPr>
                <a:t>(Optional)</a:t>
              </a:r>
            </a:p>
          </p:txBody>
        </p:sp>
      </p:grpSp>
    </p:spTree>
    <p:extLst>
      <p:ext uri="{BB962C8B-B14F-4D97-AF65-F5344CB8AC3E}">
        <p14:creationId xmlns:p14="http://schemas.microsoft.com/office/powerpoint/2010/main" val="464645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0" i="0" u="none" strike="noStrike" kern="0" cap="none" spc="0" normalizeH="0" baseline="0" noProof="0" smtClean="0">
                <a:ln>
                  <a:noFill/>
                </a:ln>
                <a:solidFill>
                  <a:srgbClr val="2A8DBA"/>
                </a:solidFill>
                <a:effectLst/>
                <a:uLnTx/>
                <a:uFillTx/>
                <a:latin typeface="Arial"/>
                <a:ea typeface="+mj-ea"/>
                <a:cs typeface="+mj-cs"/>
              </a:rPr>
              <a:t>Specimen Processing</a:t>
            </a:r>
            <a:endParaRPr kumimoji="0" lang="en-US" sz="32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2" y="1370013"/>
            <a:ext cx="838358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smtClean="0">
                <a:ln>
                  <a:noFill/>
                </a:ln>
                <a:solidFill>
                  <a:srgbClr val="000000"/>
                </a:solidFill>
                <a:effectLst/>
                <a:uLnTx/>
                <a:uFillTx/>
                <a:latin typeface="Arial"/>
                <a:ea typeface="+mn-ea"/>
                <a:cs typeface="+mn-cs"/>
              </a:rPr>
              <a:t>Autoloader Procedure Using </a:t>
            </a:r>
            <a:r>
              <a:rPr kumimoji="0" lang="en-US" sz="1800" b="1" i="1" u="sng" strike="noStrike" kern="0" cap="none" spc="0" normalizeH="0" baseline="0" noProof="0" smtClean="0">
                <a:ln>
                  <a:noFill/>
                </a:ln>
                <a:solidFill>
                  <a:srgbClr val="000000"/>
                </a:solidFill>
                <a:effectLst/>
                <a:uLnTx/>
                <a:uFillTx/>
                <a:latin typeface="Arial"/>
                <a:ea typeface="+mn-ea"/>
                <a:cs typeface="+mn-cs"/>
              </a:rPr>
              <a:t>Work List Entries </a:t>
            </a:r>
            <a:r>
              <a:rPr kumimoji="0" lang="en-US" sz="1800" b="1" i="0" u="none" strike="noStrike" kern="0" cap="none" spc="0" normalizeH="0" baseline="0" noProof="0" smtClean="0">
                <a:ln>
                  <a:noFill/>
                </a:ln>
                <a:solidFill>
                  <a:srgbClr val="000000"/>
                </a:solidFill>
                <a:effectLst/>
                <a:uLnTx/>
                <a:uFillTx/>
                <a:latin typeface="Arial"/>
                <a:ea typeface="+mn-ea"/>
                <a:cs typeface="+mn-cs"/>
              </a:rPr>
              <a:t>for Commercial and Patient Controls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The following procedure summarizes Work List entry creation.</a:t>
            </a:r>
            <a:endParaRPr kumimoji="0" lang="en-US" sz="1800" b="1" i="1"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a:ea typeface="+mn-ea"/>
                <a:cs typeface="+mn-cs"/>
              </a:rPr>
              <a:t>Create Manual WorkList Entries.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1. Select </a:t>
            </a:r>
            <a:r>
              <a:rPr kumimoji="0" lang="en-US" sz="1800" b="1" i="0" u="none" strike="noStrike" kern="0" cap="none" spc="0" normalizeH="0" baseline="0" noProof="0" smtClean="0">
                <a:ln>
                  <a:noFill/>
                </a:ln>
                <a:solidFill>
                  <a:srgbClr val="000000"/>
                </a:solidFill>
                <a:effectLst/>
                <a:uLnTx/>
                <a:uFillTx/>
                <a:latin typeface="Arial"/>
                <a:ea typeface="+mn-ea"/>
                <a:cs typeface="+mn-cs"/>
              </a:rPr>
              <a:t>Work List </a:t>
            </a:r>
            <a:r>
              <a:rPr kumimoji="0" lang="en-US" sz="1800" b="0" i="0" u="none" strike="noStrike" kern="0" cap="none" spc="0" normalizeH="0" baseline="0" noProof="0" smtClean="0">
                <a:ln>
                  <a:noFill/>
                </a:ln>
                <a:solidFill>
                  <a:srgbClr val="000000"/>
                </a:solidFill>
                <a:effectLst/>
                <a:uLnTx/>
                <a:uFillTx/>
                <a:latin typeface="Arial"/>
                <a:ea typeface="+mn-ea"/>
                <a:cs typeface="+mn-cs"/>
              </a:rPr>
              <a:t>from the Control Region.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2. Select </a:t>
            </a:r>
            <a:r>
              <a:rPr kumimoji="0" lang="en-US" sz="1800" b="1" i="0" u="none" strike="noStrike" kern="0" cap="none" spc="0" normalizeH="0" baseline="0" noProof="0" smtClean="0">
                <a:ln>
                  <a:noFill/>
                </a:ln>
                <a:solidFill>
                  <a:srgbClr val="000000"/>
                </a:solidFill>
                <a:effectLst/>
                <a:uLnTx/>
                <a:uFillTx/>
                <a:latin typeface="Arial"/>
                <a:ea typeface="+mn-ea"/>
                <a:cs typeface="+mn-cs"/>
              </a:rPr>
              <a:t>Create Entry...</a:t>
            </a:r>
            <a:r>
              <a:rPr kumimoji="0" lang="en-US" sz="1800" b="0" i="0" u="none" strike="noStrike" kern="0" cap="none" spc="0" normalizeH="0" baseline="0" noProof="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3. Select </a:t>
            </a:r>
            <a:r>
              <a:rPr kumimoji="0" lang="en-US" sz="1800" b="1" i="0" u="none" strike="noStrike" kern="0" cap="none" spc="0" normalizeH="0" baseline="0" noProof="0" smtClean="0">
                <a:ln>
                  <a:noFill/>
                </a:ln>
                <a:solidFill>
                  <a:srgbClr val="000000"/>
                </a:solidFill>
                <a:effectLst/>
                <a:uLnTx/>
                <a:uFillTx/>
                <a:latin typeface="Arial"/>
                <a:ea typeface="+mn-ea"/>
                <a:cs typeface="+mn-cs"/>
              </a:rPr>
              <a:t>Specimen Type&gt; </a:t>
            </a:r>
            <a:r>
              <a:rPr kumimoji="0" lang="en-US" sz="1800" b="0" i="0" u="none" strike="noStrike" kern="0" cap="none" spc="0" normalizeH="0" baseline="0" noProof="0" smtClean="0">
                <a:ln>
                  <a:noFill/>
                </a:ln>
                <a:solidFill>
                  <a:srgbClr val="000000"/>
                </a:solidFill>
                <a:effectLst/>
                <a:uLnTx/>
                <a:uFillTx/>
                <a:latin typeface="Arial"/>
                <a:ea typeface="+mn-ea"/>
                <a:cs typeface="+mn-cs"/>
              </a:rPr>
              <a:t>and select </a:t>
            </a:r>
            <a:r>
              <a:rPr kumimoji="0" lang="en-US" sz="1800" b="1" i="0" u="none" strike="noStrike" kern="0" cap="none" spc="0" normalizeH="0" baseline="0" noProof="0" smtClean="0">
                <a:ln>
                  <a:noFill/>
                </a:ln>
                <a:solidFill>
                  <a:srgbClr val="000000"/>
                </a:solidFill>
                <a:effectLst/>
                <a:uLnTx/>
                <a:uFillTx/>
                <a:latin typeface="Arial"/>
                <a:ea typeface="+mn-ea"/>
                <a:cs typeface="+mn-cs"/>
              </a:rPr>
              <a:t>QC</a:t>
            </a:r>
            <a:r>
              <a:rPr kumimoji="0" lang="en-US" sz="1800" b="0" i="0" u="none" strike="noStrike" kern="0" cap="none" spc="0" normalizeH="0" baseline="0" noProof="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4. Select </a:t>
            </a:r>
            <a:r>
              <a:rPr kumimoji="0" lang="en-US" sz="1800" b="1" i="0" u="none" strike="noStrike" kern="0" cap="none" spc="0" normalizeH="0" baseline="0" noProof="0" smtClean="0">
                <a:ln>
                  <a:noFill/>
                </a:ln>
                <a:solidFill>
                  <a:srgbClr val="000000"/>
                </a:solidFill>
                <a:effectLst/>
                <a:uLnTx/>
                <a:uFillTx/>
                <a:latin typeface="Arial"/>
                <a:ea typeface="+mn-ea"/>
                <a:cs typeface="+mn-cs"/>
              </a:rPr>
              <a:t>Sub type&gt; </a:t>
            </a:r>
            <a:r>
              <a:rPr kumimoji="0" lang="en-US" sz="1800" b="0" i="0" u="none" strike="noStrike" kern="0" cap="none" spc="0" normalizeH="0" baseline="0" noProof="0" smtClean="0">
                <a:ln>
                  <a:noFill/>
                </a:ln>
                <a:solidFill>
                  <a:srgbClr val="000000"/>
                </a:solidFill>
                <a:effectLst/>
                <a:uLnTx/>
                <a:uFillTx/>
                <a:latin typeface="Arial"/>
                <a:ea typeface="+mn-ea"/>
                <a:cs typeface="+mn-cs"/>
              </a:rPr>
              <a:t>and choose the target QC file for the first control</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sample.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1" u="none" strike="noStrike" kern="0" cap="none" spc="0" normalizeH="0" baseline="0" noProof="0" smtClean="0">
                <a:ln>
                  <a:noFill/>
                </a:ln>
                <a:solidFill>
                  <a:srgbClr val="000000"/>
                </a:solidFill>
                <a:effectLst/>
                <a:uLnTx/>
                <a:uFillTx/>
                <a:latin typeface="Century Gothic"/>
                <a:ea typeface="+mn-ea"/>
                <a:cs typeface="+mn-cs"/>
              </a:rPr>
              <a:t>	</a:t>
            </a:r>
            <a:r>
              <a:rPr kumimoji="0" lang="en-US" sz="2000" b="0" i="1" u="none" strike="noStrike" kern="0" cap="none" spc="0" normalizeH="0" baseline="0" noProof="0" smtClean="0">
                <a:ln>
                  <a:noFill/>
                </a:ln>
                <a:solidFill>
                  <a:srgbClr val="000000"/>
                </a:solidFill>
                <a:effectLst/>
                <a:uLnTx/>
                <a:uFillTx/>
                <a:latin typeface="Arial"/>
                <a:ea typeface="+mn-ea"/>
                <a:cs typeface="+mn-cs"/>
              </a:rPr>
              <a:t>It is not necessary to enter any other processing conditions since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1" u="none" strike="noStrike" kern="0" cap="none" spc="0" normalizeH="0" baseline="0" noProof="0" smtClean="0">
                <a:ln>
                  <a:noFill/>
                </a:ln>
                <a:solidFill>
                  <a:srgbClr val="000000"/>
                </a:solidFill>
                <a:effectLst/>
                <a:uLnTx/>
                <a:uFillTx/>
                <a:latin typeface="Arial"/>
                <a:ea typeface="+mn-ea"/>
                <a:cs typeface="+mn-cs"/>
              </a:rPr>
              <a:t>	processing will be based on the information in the target QC file.</a:t>
            </a:r>
            <a:endParaRPr kumimoji="0" lang="en-US" sz="20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64645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0" i="0" u="none" strike="noStrike" kern="0" cap="none" spc="0" normalizeH="0" baseline="0" noProof="0" smtClean="0">
                <a:ln>
                  <a:noFill/>
                </a:ln>
                <a:solidFill>
                  <a:srgbClr val="2A8DBA"/>
                </a:solidFill>
                <a:effectLst/>
                <a:uLnTx/>
                <a:uFillTx/>
                <a:latin typeface="Arial"/>
                <a:ea typeface="+mj-ea"/>
                <a:cs typeface="+mj-cs"/>
              </a:rPr>
              <a:t>Specimen Processing</a:t>
            </a:r>
            <a:endParaRPr kumimoji="0" lang="en-US" sz="32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219200"/>
            <a:ext cx="8234362"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1" u="none" strike="noStrike" kern="0" cap="none" spc="0" normalizeH="0" baseline="0" noProof="0" smtClean="0">
                <a:ln>
                  <a:noFill/>
                </a:ln>
                <a:solidFill>
                  <a:srgbClr val="000000"/>
                </a:solidFill>
                <a:effectLst/>
                <a:uLnTx/>
                <a:uFillTx/>
                <a:latin typeface="Arial"/>
                <a:ea typeface="+mn-ea"/>
                <a:cs typeface="+mn-cs"/>
              </a:rPr>
              <a:t>Create Manual Work List Entries continues…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5. Select the </a:t>
            </a:r>
            <a:r>
              <a:rPr kumimoji="0" lang="en-US" sz="1800" b="1" i="0" u="none" strike="noStrike" kern="0" cap="none" spc="0" normalizeH="0" baseline="0" noProof="0" smtClean="0">
                <a:ln>
                  <a:noFill/>
                </a:ln>
                <a:solidFill>
                  <a:srgbClr val="000000"/>
                </a:solidFill>
                <a:effectLst/>
                <a:uLnTx/>
                <a:uFillTx/>
                <a:latin typeface="Arial"/>
                <a:ea typeface="+mn-ea"/>
                <a:cs typeface="+mn-cs"/>
              </a:rPr>
              <a:t>match RRTT </a:t>
            </a:r>
            <a:r>
              <a:rPr kumimoji="0" lang="en-US" sz="1800" b="0" i="0" u="none" strike="noStrike" kern="0" cap="none" spc="0" normalizeH="0" baseline="0" noProof="0" smtClean="0">
                <a:ln>
                  <a:noFill/>
                </a:ln>
                <a:solidFill>
                  <a:srgbClr val="000000"/>
                </a:solidFill>
                <a:effectLst/>
                <a:uLnTx/>
                <a:uFillTx/>
                <a:latin typeface="Arial"/>
                <a:ea typeface="+mn-ea"/>
                <a:cs typeface="+mn-cs"/>
              </a:rPr>
              <a:t>radio 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6. Enter a rack/tube number.</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	 </a:t>
            </a:r>
            <a:r>
              <a:rPr kumimoji="0" lang="en-US" sz="1800" b="0" i="1" u="none" strike="noStrike" kern="0" cap="none" spc="0" normalizeH="0" baseline="0" noProof="0" smtClean="0">
                <a:ln>
                  <a:noFill/>
                </a:ln>
                <a:solidFill>
                  <a:srgbClr val="000000"/>
                </a:solidFill>
                <a:effectLst/>
                <a:uLnTx/>
                <a:uFillTx/>
                <a:latin typeface="Arial"/>
                <a:ea typeface="+mn-ea"/>
                <a:cs typeface="+mn-cs"/>
              </a:rPr>
              <a:t>Rack and Tube numbers must consist of four digits. The first two digits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1" u="none" strike="noStrike" kern="0" cap="none" spc="0" normalizeH="0" baseline="0" noProof="0" smtClean="0">
                <a:ln>
                  <a:noFill/>
                </a:ln>
                <a:solidFill>
                  <a:srgbClr val="000000"/>
                </a:solidFill>
                <a:effectLst/>
                <a:uLnTx/>
                <a:uFillTx/>
                <a:latin typeface="Arial"/>
                <a:ea typeface="+mn-ea"/>
                <a:cs typeface="+mn-cs"/>
              </a:rPr>
              <a:t>	represent the rack number. The last two digits represent the tube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1" u="none" strike="noStrike" kern="0" cap="none" spc="0" normalizeH="0" baseline="0" noProof="0" smtClean="0">
                <a:ln>
                  <a:noFill/>
                </a:ln>
                <a:solidFill>
                  <a:srgbClr val="000000"/>
                </a:solidFill>
                <a:effectLst/>
                <a:uLnTx/>
                <a:uFillTx/>
                <a:latin typeface="Arial"/>
                <a:ea typeface="+mn-ea"/>
                <a:cs typeface="+mn-cs"/>
              </a:rPr>
              <a:t>	position.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7. Select </a:t>
            </a:r>
            <a:r>
              <a:rPr kumimoji="0" lang="en-US" sz="1800" b="1" i="0" u="none" strike="noStrike" kern="0" cap="none" spc="0" normalizeH="0" baseline="0" noProof="0" smtClean="0">
                <a:ln>
                  <a:noFill/>
                </a:ln>
                <a:solidFill>
                  <a:srgbClr val="000000"/>
                </a:solidFill>
                <a:effectLst/>
                <a:uLnTx/>
                <a:uFillTx/>
                <a:latin typeface="Arial"/>
                <a:ea typeface="+mn-ea"/>
                <a:cs typeface="+mn-cs"/>
              </a:rPr>
              <a:t>Save Entry</a:t>
            </a:r>
            <a:r>
              <a:rPr kumimoji="0" lang="en-US" sz="1800" b="0" i="0" u="none" strike="noStrike" kern="0" cap="none" spc="0" normalizeH="0" baseline="0" noProof="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8. Repeat the steps above for each remaining QC sample.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9. Close the </a:t>
            </a:r>
            <a:r>
              <a:rPr kumimoji="0" lang="en-US" sz="1800" b="1" i="0" u="none" strike="noStrike" kern="0" cap="none" spc="0" normalizeH="0" baseline="0" noProof="0" smtClean="0">
                <a:ln>
                  <a:noFill/>
                </a:ln>
                <a:solidFill>
                  <a:srgbClr val="000000"/>
                </a:solidFill>
                <a:effectLst/>
                <a:uLnTx/>
                <a:uFillTx/>
                <a:latin typeface="Arial"/>
                <a:ea typeface="+mn-ea"/>
                <a:cs typeface="+mn-cs"/>
              </a:rPr>
              <a:t>Work List </a:t>
            </a:r>
            <a:r>
              <a:rPr kumimoji="0" lang="en-US" sz="1800" b="0" i="0" u="none" strike="noStrike" kern="0" cap="none" spc="0" normalizeH="0" baseline="0" noProof="0" smtClean="0">
                <a:ln>
                  <a:noFill/>
                </a:ln>
                <a:solidFill>
                  <a:srgbClr val="000000"/>
                </a:solidFill>
                <a:effectLst/>
                <a:uLnTx/>
                <a:uFillTx/>
                <a:latin typeface="Arial"/>
                <a:ea typeface="+mn-ea"/>
                <a:cs typeface="+mn-cs"/>
              </a:rPr>
              <a:t>window.</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10. Place the controls in the Autoloader in their appropriate rack and</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tube position as indicated in their respective Work List Entry.</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11. Select </a:t>
            </a:r>
            <a:r>
              <a:rPr kumimoji="0" lang="en-US" sz="1800" b="1" i="0" u="none" strike="noStrike" kern="0" cap="none" spc="0" normalizeH="0" baseline="0" noProof="0" smtClean="0">
                <a:ln>
                  <a:noFill/>
                </a:ln>
                <a:solidFill>
                  <a:srgbClr val="000000"/>
                </a:solidFill>
                <a:effectLst/>
                <a:uLnTx/>
                <a:uFillTx/>
                <a:latin typeface="Arial"/>
                <a:ea typeface="+mn-ea"/>
                <a:cs typeface="+mn-cs"/>
              </a:rPr>
              <a:t>Run Loader</a:t>
            </a:r>
            <a:r>
              <a:rPr kumimoji="0" lang="en-US" sz="1800" b="0" i="0" u="none" strike="noStrike" kern="0" cap="none" spc="0" normalizeH="0" baseline="0" noProof="0" smtClean="0">
                <a:ln>
                  <a:noFill/>
                </a:ln>
                <a:solidFill>
                  <a:srgbClr val="000000"/>
                </a:solidFill>
                <a:effectLst/>
                <a:uLnTx/>
                <a:uFillTx/>
                <a:latin typeface="Arial"/>
                <a:ea typeface="+mn-ea"/>
                <a:cs typeface="+mn-cs"/>
              </a:rPr>
              <a:t>.</a:t>
            </a:r>
            <a:endParaRPr kumimoji="0" lang="en-US" sz="1800" b="0" i="1"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64645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4000" b="0" i="0" u="none" strike="noStrike" kern="0" cap="none" spc="0" normalizeH="0" baseline="0" noProof="0" smtClean="0">
                <a:ln>
                  <a:noFill/>
                </a:ln>
                <a:solidFill>
                  <a:srgbClr val="2A8DBA"/>
                </a:solidFill>
                <a:effectLst/>
                <a:uLnTx/>
                <a:uFillTx/>
                <a:latin typeface="Arial"/>
                <a:ea typeface="+mj-ea"/>
                <a:cs typeface="+mj-cs"/>
              </a:rPr>
              <a:t>Data Review</a:t>
            </a:r>
            <a:endParaRPr kumimoji="0" lang="en-US" sz="40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219200"/>
            <a:ext cx="8234362"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1" u="none" strike="noStrike" kern="0" cap="none" spc="0" normalizeH="0" baseline="0" noProof="0" smtClean="0">
                <a:ln>
                  <a:noFill/>
                </a:ln>
                <a:solidFill>
                  <a:srgbClr val="000000"/>
                </a:solidFill>
                <a:effectLst/>
                <a:uLnTx/>
                <a:uFillTx/>
                <a:latin typeface="Arial"/>
                <a:ea typeface="+mn-ea"/>
                <a:cs typeface="+mn-cs"/>
              </a:rPr>
              <a:t>Find Data Log Records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1" u="none" strike="noStrike" kern="0" cap="none" spc="0" normalizeH="0" baseline="0" noProof="0" smtClean="0">
                <a:ln>
                  <a:noFill/>
                </a:ln>
                <a:solidFill>
                  <a:srgbClr val="000000"/>
                </a:solidFill>
                <a:effectLst/>
                <a:uLnTx/>
                <a:uFillTx/>
                <a:latin typeface="Arial"/>
                <a:ea typeface="+mn-ea"/>
                <a:cs typeface="+mn-cs"/>
              </a:rPr>
              <a:t>To manually find and display a record in the Data Log, select </a:t>
            </a:r>
            <a:r>
              <a:rPr kumimoji="0" lang="en-US" sz="1800" b="1" i="1" u="none" strike="noStrike" kern="0" cap="none" spc="0" normalizeH="0" baseline="0" noProof="0" smtClean="0">
                <a:ln>
                  <a:noFill/>
                </a:ln>
                <a:solidFill>
                  <a:srgbClr val="000000"/>
                </a:solidFill>
                <a:effectLst/>
                <a:uLnTx/>
                <a:uFillTx/>
                <a:latin typeface="Arial"/>
                <a:ea typeface="+mn-ea"/>
                <a:cs typeface="+mn-cs"/>
              </a:rPr>
              <a:t>Data Log</a:t>
            </a:r>
            <a:r>
              <a:rPr kumimoji="0" lang="en-US" sz="1800" b="0" i="1" u="none" strike="noStrike" kern="0" cap="none" spc="0" normalizeH="0" baseline="0" noProof="0" smtClean="0">
                <a:ln>
                  <a:noFill/>
                </a:ln>
                <a:solidFill>
                  <a:srgbClr val="000000"/>
                </a:solidFill>
                <a:effectLst/>
                <a:uLnTx/>
                <a:uFillTx/>
                <a:latin typeface="Arial"/>
                <a:ea typeface="+mn-ea"/>
                <a:cs typeface="+mn-cs"/>
              </a:rPr>
              <a:t>, scroll through the list, and select the desired record.</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1. Select </a:t>
            </a:r>
            <a:r>
              <a:rPr kumimoji="0" lang="en-US" sz="1600" b="1" i="0" u="none" strike="noStrike" kern="0" cap="none" spc="0" normalizeH="0" baseline="0" noProof="0" smtClean="0">
                <a:ln>
                  <a:noFill/>
                </a:ln>
                <a:solidFill>
                  <a:srgbClr val="000000"/>
                </a:solidFill>
                <a:effectLst/>
                <a:uLnTx/>
                <a:uFillTx/>
                <a:latin typeface="Arial"/>
                <a:ea typeface="+mn-ea"/>
                <a:cs typeface="+mn-cs"/>
              </a:rPr>
              <a:t>Data Log</a:t>
            </a:r>
            <a:r>
              <a:rPr kumimoji="0" lang="en-US" sz="1600" b="0" i="0" u="none" strike="noStrike" kern="0" cap="none" spc="0" normalizeH="0" baseline="0" noProof="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2. Select </a:t>
            </a:r>
            <a:r>
              <a:rPr kumimoji="0" lang="en-US" sz="1600" b="1" i="0" u="none" strike="noStrike" kern="0" cap="none" spc="0" normalizeH="0" baseline="0" noProof="0" smtClean="0">
                <a:ln>
                  <a:noFill/>
                </a:ln>
                <a:solidFill>
                  <a:srgbClr val="000000"/>
                </a:solidFill>
                <a:effectLst/>
                <a:uLnTx/>
                <a:uFillTx/>
                <a:latin typeface="Arial"/>
                <a:ea typeface="+mn-ea"/>
                <a:cs typeface="+mn-cs"/>
              </a:rPr>
              <a:t>Find Record...</a:t>
            </a:r>
            <a:r>
              <a:rPr kumimoji="0" lang="en-US" sz="1600" b="0" i="0" u="none" strike="noStrike" kern="0" cap="none" spc="0" normalizeH="0" baseline="0" noProof="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3. Select desired field and type information. Press Enter key. Repeat steps 1 and 2 for any additional fields.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4. Select either </a:t>
            </a:r>
            <a:r>
              <a:rPr kumimoji="0" lang="en-US" sz="1600" b="1" i="0" u="none" strike="noStrike" kern="0" cap="none" spc="0" normalizeH="0" baseline="0" noProof="0" smtClean="0">
                <a:ln>
                  <a:noFill/>
                </a:ln>
                <a:solidFill>
                  <a:srgbClr val="000000"/>
                </a:solidFill>
                <a:effectLst/>
                <a:uLnTx/>
                <a:uFillTx/>
                <a:latin typeface="Arial"/>
                <a:ea typeface="+mn-ea"/>
                <a:cs typeface="+mn-cs"/>
              </a:rPr>
              <a:t>Match Any </a:t>
            </a:r>
            <a:r>
              <a:rPr kumimoji="0" lang="en-US" sz="1600" b="0" i="0" u="none" strike="noStrike" kern="0" cap="none" spc="0" normalizeH="0" baseline="0" noProof="0" smtClean="0">
                <a:ln>
                  <a:noFill/>
                </a:ln>
                <a:solidFill>
                  <a:srgbClr val="000000"/>
                </a:solidFill>
                <a:effectLst/>
                <a:uLnTx/>
                <a:uFillTx/>
                <a:latin typeface="Arial"/>
                <a:ea typeface="+mn-ea"/>
                <a:cs typeface="+mn-cs"/>
              </a:rPr>
              <a:t>or </a:t>
            </a:r>
            <a:r>
              <a:rPr kumimoji="0" lang="en-US" sz="1600" b="1" i="0" u="none" strike="noStrike" kern="0" cap="none" spc="0" normalizeH="0" baseline="0" noProof="0" smtClean="0">
                <a:ln>
                  <a:noFill/>
                </a:ln>
                <a:solidFill>
                  <a:srgbClr val="000000"/>
                </a:solidFill>
                <a:effectLst/>
                <a:uLnTx/>
                <a:uFillTx/>
                <a:latin typeface="Arial"/>
                <a:ea typeface="+mn-ea"/>
                <a:cs typeface="+mn-cs"/>
              </a:rPr>
              <a:t>Match All </a:t>
            </a:r>
            <a:r>
              <a:rPr kumimoji="0" lang="en-US" sz="1600" b="0" i="0" u="none" strike="noStrike" kern="0" cap="none" spc="0" normalizeH="0" baseline="0" noProof="0" smtClean="0">
                <a:ln>
                  <a:noFill/>
                </a:ln>
                <a:solidFill>
                  <a:srgbClr val="000000"/>
                </a:solidFill>
                <a:effectLst/>
                <a:uLnTx/>
                <a:uFillTx/>
                <a:latin typeface="Arial"/>
                <a:ea typeface="+mn-ea"/>
                <a:cs typeface="+mn-cs"/>
              </a:rPr>
              <a:t>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5. Select </a:t>
            </a:r>
            <a:r>
              <a:rPr kumimoji="0" lang="en-US" sz="1600" b="1" i="0" u="none" strike="noStrike" kern="0" cap="none" spc="0" normalizeH="0" baseline="0" noProof="0" smtClean="0">
                <a:ln>
                  <a:noFill/>
                </a:ln>
                <a:solidFill>
                  <a:srgbClr val="000000"/>
                </a:solidFill>
                <a:effectLst/>
                <a:uLnTx/>
                <a:uFillTx/>
                <a:latin typeface="Arial"/>
                <a:ea typeface="+mn-ea"/>
                <a:cs typeface="+mn-cs"/>
              </a:rPr>
              <a:t>Find </a:t>
            </a:r>
            <a:r>
              <a:rPr kumimoji="0" lang="en-US" sz="1600" b="0" i="0" u="none" strike="noStrike" kern="0" cap="none" spc="0" normalizeH="0" baseline="0" noProof="0" smtClean="0">
                <a:ln>
                  <a:noFill/>
                </a:ln>
                <a:solidFill>
                  <a:srgbClr val="000000"/>
                </a:solidFill>
                <a:effectLst/>
                <a:uLnTx/>
                <a:uFillTx/>
                <a:latin typeface="Arial"/>
                <a:ea typeface="+mn-ea"/>
                <a:cs typeface="+mn-cs"/>
              </a:rPr>
              <a:t>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6. Select </a:t>
            </a:r>
            <a:r>
              <a:rPr kumimoji="0" lang="en-US" sz="1600" b="1" i="0" u="none" strike="noStrike" kern="0" cap="none" spc="0" normalizeH="0" baseline="0" noProof="0" smtClean="0">
                <a:ln>
                  <a:noFill/>
                </a:ln>
                <a:solidFill>
                  <a:srgbClr val="000000"/>
                </a:solidFill>
                <a:effectLst/>
                <a:uLnTx/>
                <a:uFillTx/>
                <a:latin typeface="Arial"/>
                <a:ea typeface="+mn-ea"/>
                <a:cs typeface="+mn-cs"/>
              </a:rPr>
              <a:t>Find Next </a:t>
            </a:r>
            <a:r>
              <a:rPr kumimoji="0" lang="en-US" sz="1600" b="0" i="0" u="none" strike="noStrike" kern="0" cap="none" spc="0" normalizeH="0" baseline="0" noProof="0" smtClean="0">
                <a:ln>
                  <a:noFill/>
                </a:ln>
                <a:solidFill>
                  <a:srgbClr val="000000"/>
                </a:solidFill>
                <a:effectLst/>
                <a:uLnTx/>
                <a:uFillTx/>
                <a:latin typeface="Arial"/>
                <a:ea typeface="+mn-ea"/>
                <a:cs typeface="+mn-cs"/>
              </a:rPr>
              <a:t>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7. Enter new data. If necessary, select new matching method.</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	Select </a:t>
            </a:r>
            <a:r>
              <a:rPr kumimoji="0" lang="en-US" sz="1600" b="1" i="0" u="none" strike="noStrike" kern="0" cap="none" spc="0" normalizeH="0" baseline="0" noProof="0" smtClean="0">
                <a:ln>
                  <a:noFill/>
                </a:ln>
                <a:solidFill>
                  <a:srgbClr val="000000"/>
                </a:solidFill>
                <a:effectLst/>
                <a:uLnTx/>
                <a:uFillTx/>
                <a:latin typeface="Arial"/>
                <a:ea typeface="+mn-ea"/>
                <a:cs typeface="+mn-cs"/>
              </a:rPr>
              <a:t>Find</a:t>
            </a:r>
            <a:r>
              <a:rPr kumimoji="0" lang="en-US" sz="1600" b="0" i="0" u="none" strike="noStrike" kern="0" cap="none" spc="0" normalizeH="0" baseline="0" noProof="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8. Select </a:t>
            </a:r>
            <a:r>
              <a:rPr kumimoji="0" lang="en-US" sz="1600" b="1" i="0" u="none" strike="noStrike" kern="0" cap="none" spc="0" normalizeH="0" baseline="0" noProof="0" smtClean="0">
                <a:ln>
                  <a:noFill/>
                </a:ln>
                <a:solidFill>
                  <a:srgbClr val="000000"/>
                </a:solidFill>
                <a:effectLst/>
                <a:uLnTx/>
                <a:uFillTx/>
                <a:latin typeface="Arial"/>
                <a:ea typeface="+mn-ea"/>
                <a:cs typeface="+mn-cs"/>
              </a:rPr>
              <a:t>Close</a:t>
            </a:r>
            <a:endParaRPr kumimoji="0" lang="en-US" sz="16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64645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4000" b="0" i="0" u="none" strike="noStrike" kern="0" cap="none" spc="0" normalizeH="0" baseline="0" noProof="0" smtClean="0">
                <a:ln>
                  <a:noFill/>
                </a:ln>
                <a:solidFill>
                  <a:srgbClr val="2A8DBA"/>
                </a:solidFill>
                <a:effectLst/>
                <a:uLnTx/>
                <a:uFillTx/>
                <a:latin typeface="Arial"/>
                <a:ea typeface="+mj-ea"/>
                <a:cs typeface="+mj-cs"/>
              </a:rPr>
              <a:t>Basic Tests</a:t>
            </a:r>
            <a:endParaRPr kumimoji="0" lang="en-US" sz="40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The most common tests to process in Cell-Dyn Sapphire are </a:t>
            </a:r>
            <a:r>
              <a:rPr kumimoji="0" lang="en-US" sz="1600" b="0" i="1" u="none" strike="noStrike" kern="0" cap="none" spc="0" normalizeH="0" baseline="0" noProof="0" smtClean="0">
                <a:ln>
                  <a:noFill/>
                </a:ln>
                <a:solidFill>
                  <a:srgbClr val="FFC000"/>
                </a:solidFill>
                <a:effectLst/>
                <a:uLnTx/>
                <a:uFillTx/>
                <a:latin typeface="Arial"/>
                <a:ea typeface="+mn-ea"/>
                <a:cs typeface="+mn-cs"/>
              </a:rPr>
              <a:t>CBC, Hemogram, CBCM, Platelet count and hemoglobin/hematocrit, etc.</a:t>
            </a:r>
            <a:r>
              <a:rPr kumimoji="0" lang="en-US" sz="1600" b="0" i="0" u="none" strike="noStrike" kern="0" cap="none" spc="0" normalizeH="0" baseline="0" noProof="0" smtClean="0">
                <a:ln>
                  <a:noFill/>
                </a:ln>
                <a:solidFill>
                  <a:srgbClr val="000000"/>
                </a:solidFill>
                <a:effectLst/>
                <a:uLnTx/>
                <a:uFillTx/>
                <a:latin typeface="Arial"/>
                <a:ea typeface="+mn-ea"/>
                <a:cs typeface="+mn-cs"/>
              </a:rPr>
              <a:t> CBC, </a:t>
            </a:r>
            <a:r>
              <a:rPr kumimoji="0" lang="en-US" sz="1600" b="0" i="1" u="none" strike="noStrike" kern="0" cap="none" spc="0" normalizeH="0" baseline="0" noProof="0" smtClean="0">
                <a:ln>
                  <a:noFill/>
                </a:ln>
                <a:solidFill>
                  <a:srgbClr val="FF0000"/>
                </a:solidFill>
                <a:effectLst/>
                <a:uLnTx/>
                <a:uFillTx/>
                <a:latin typeface="Arial"/>
                <a:ea typeface="+mn-ea"/>
                <a:cs typeface="+mn-cs"/>
              </a:rPr>
              <a:t>complete blood count, </a:t>
            </a:r>
            <a:r>
              <a:rPr kumimoji="0" lang="en-US" sz="1600" b="0" i="0" u="none" strike="noStrike" kern="0" cap="none" spc="0" normalizeH="0" baseline="0" noProof="0" smtClean="0">
                <a:ln>
                  <a:noFill/>
                </a:ln>
                <a:solidFill>
                  <a:srgbClr val="000000"/>
                </a:solidFill>
                <a:effectLst/>
                <a:uLnTx/>
                <a:uFillTx/>
                <a:latin typeface="Arial"/>
                <a:ea typeface="+mn-ea"/>
                <a:cs typeface="+mn-cs"/>
              </a:rPr>
              <a:t>is a blood test used to evaluate your overall health and detect a wide range of disorders, including anemia, infection and leukemia. </a:t>
            </a:r>
            <a:r>
              <a:rPr kumimoji="0" lang="en-US" sz="1600" b="1" i="0" u="none" strike="noStrike" kern="0" cap="none" spc="0" normalizeH="0" baseline="0" noProof="0" smtClean="0">
                <a:ln>
                  <a:noFill/>
                </a:ln>
                <a:solidFill>
                  <a:srgbClr val="FF0000"/>
                </a:solidFill>
                <a:effectLst/>
                <a:uLnTx/>
                <a:uFillTx/>
                <a:latin typeface="Arial"/>
                <a:ea typeface="+mn-ea"/>
                <a:cs typeface="+mn-cs"/>
              </a:rPr>
              <a:t>Hemogram is part of a CBC test</a:t>
            </a:r>
            <a:r>
              <a:rPr kumimoji="0" lang="en-US" sz="1600" b="0" i="0" u="none" strike="noStrike" kern="0" cap="none" spc="0" normalizeH="0" baseline="0" noProof="0" smtClean="0">
                <a:ln>
                  <a:noFill/>
                </a:ln>
                <a:solidFill>
                  <a:srgbClr val="000000"/>
                </a:solidFill>
                <a:effectLst/>
                <a:uLnTx/>
                <a:uFillTx/>
                <a:latin typeface="Arial"/>
                <a:ea typeface="+mn-ea"/>
                <a:cs typeface="+mn-cs"/>
              </a:rPr>
              <a:t>. The following table includes tests and their corresponding parameters that they measure:</a:t>
            </a:r>
            <a:endParaRPr kumimoji="0" lang="en-US" sz="1600" b="0" i="1" u="none" strike="noStrike" kern="0" cap="none" spc="0" normalizeH="0" baseline="0" noProof="0" smtClean="0">
              <a:ln>
                <a:noFill/>
              </a:ln>
              <a:solidFill>
                <a:srgbClr val="FF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1886141540"/>
              </p:ext>
            </p:extLst>
          </p:nvPr>
        </p:nvGraphicFramePr>
        <p:xfrm>
          <a:off x="1524000" y="3048000"/>
          <a:ext cx="6096000" cy="3103880"/>
        </p:xfrm>
        <a:graphic>
          <a:graphicData uri="http://schemas.openxmlformats.org/drawingml/2006/table">
            <a:tbl>
              <a:tblPr firstRow="1" bandRow="1"/>
              <a:tblGrid>
                <a:gridCol w="2362200"/>
                <a:gridCol w="3733800"/>
              </a:tblGrid>
              <a:tr h="370840">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r>
                        <a:rPr lang="en-US" sz="1400" dirty="0" smtClean="0"/>
                        <a:t>Test name</a:t>
                      </a:r>
                      <a:endParaRPr lang="en-US"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r>
                        <a:rPr lang="en-US" sz="1400" dirty="0" smtClean="0"/>
                        <a:t>Parameters</a:t>
                      </a:r>
                      <a:r>
                        <a:rPr lang="en-US" sz="1400" baseline="0" dirty="0" smtClean="0"/>
                        <a:t> included</a:t>
                      </a:r>
                      <a:endParaRPr lang="en-US"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CBC</a:t>
                      </a:r>
                      <a:endParaRPr lang="en-US"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WBC, RBC, Hemoglobin, Hematocrit,</a:t>
                      </a:r>
                      <a:r>
                        <a:rPr lang="en-US" sz="1400" baseline="0" dirty="0" smtClean="0"/>
                        <a:t> MCV, MCHC, Platelet count, RDW, MPV, and WBC differential</a:t>
                      </a:r>
                      <a:endParaRPr lang="en-US"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err="1" smtClean="0"/>
                        <a:t>Hemogram</a:t>
                      </a:r>
                      <a:endParaRPr lang="en-US"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WBC, RBC, Hemoglobin, Hematocrit,</a:t>
                      </a:r>
                      <a:r>
                        <a:rPr lang="en-US" sz="1400" baseline="0" dirty="0" smtClean="0"/>
                        <a:t> MCV,MCHC, Platelet count, RDW and MPV</a:t>
                      </a:r>
                      <a:endParaRPr lang="en-US"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CBCM</a:t>
                      </a:r>
                      <a:endParaRPr lang="en-US"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CBC with Manual WBC</a:t>
                      </a:r>
                      <a:r>
                        <a:rPr lang="en-US" sz="1400" baseline="0" dirty="0" smtClean="0"/>
                        <a:t> differential</a:t>
                      </a:r>
                      <a:endParaRPr lang="en-US"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Platelet</a:t>
                      </a:r>
                      <a:r>
                        <a:rPr lang="en-US" sz="1400" baseline="0" dirty="0" smtClean="0"/>
                        <a:t> count</a:t>
                      </a:r>
                      <a:endParaRPr lang="en-US"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Platelet</a:t>
                      </a:r>
                      <a:endParaRPr lang="en-US"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Hemoglobin/ Hematocrit</a:t>
                      </a:r>
                      <a:endParaRPr lang="en-US"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Hemoglobin</a:t>
                      </a:r>
                      <a:r>
                        <a:rPr lang="en-US" sz="1400" baseline="0" dirty="0" smtClean="0"/>
                        <a:t> and hematocrit</a:t>
                      </a:r>
                      <a:endParaRPr lang="en-US"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Retic count</a:t>
                      </a:r>
                      <a:endParaRPr lang="en-US"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smtClean="0"/>
                        <a:t>Retics</a:t>
                      </a:r>
                      <a:endParaRPr lang="en-US"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r>
            </a:tbl>
          </a:graphicData>
        </a:graphic>
      </p:graphicFrame>
    </p:spTree>
    <p:extLst>
      <p:ext uri="{BB962C8B-B14F-4D97-AF65-F5344CB8AC3E}">
        <p14:creationId xmlns:p14="http://schemas.microsoft.com/office/powerpoint/2010/main" val="464645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4000" b="0" i="0" u="none" strike="noStrike" kern="0" cap="none" spc="0" normalizeH="0" baseline="0" noProof="0" smtClean="0">
                <a:ln>
                  <a:noFill/>
                </a:ln>
                <a:solidFill>
                  <a:srgbClr val="2A8DBA"/>
                </a:solidFill>
                <a:effectLst/>
                <a:uLnTx/>
                <a:uFillTx/>
                <a:latin typeface="Arial"/>
                <a:ea typeface="+mj-ea"/>
                <a:cs typeface="+mj-cs"/>
              </a:rPr>
              <a:t>Data Review</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3200" b="1" i="1" u="none" strike="noStrike" kern="0" cap="none" spc="0" normalizeH="0" baseline="0" noProof="0" smtClean="0">
                <a:ln>
                  <a:noFill/>
                </a:ln>
                <a:solidFill>
                  <a:srgbClr val="000000"/>
                </a:solidFill>
                <a:effectLst/>
                <a:uLnTx/>
                <a:uFillTx/>
                <a:latin typeface="Arial"/>
                <a:ea typeface="+mn-ea"/>
                <a:cs typeface="+mn-cs"/>
              </a:rPr>
              <a:t>View Data Log Recards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0" u="none" strike="noStrike" kern="0" cap="none" spc="0" normalizeH="0" baseline="0" noProof="0" smtClean="0">
                <a:ln>
                  <a:noFill/>
                </a:ln>
                <a:solidFill>
                  <a:srgbClr val="000000"/>
                </a:solidFill>
                <a:effectLst/>
                <a:uLnTx/>
                <a:uFillTx/>
                <a:latin typeface="Arial"/>
                <a:ea typeface="+mn-ea"/>
                <a:cs typeface="+mn-cs"/>
              </a:rPr>
              <a:t>Log Format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1. Select </a:t>
            </a:r>
            <a:r>
              <a:rPr kumimoji="0" lang="en-US" sz="2000" b="1" i="0" u="none" strike="noStrike" kern="0" cap="none" spc="0" normalizeH="0" baseline="0" noProof="0" smtClean="0">
                <a:ln>
                  <a:noFill/>
                </a:ln>
                <a:solidFill>
                  <a:srgbClr val="000000"/>
                </a:solidFill>
                <a:effectLst/>
                <a:uLnTx/>
                <a:uFillTx/>
                <a:latin typeface="Arial"/>
                <a:ea typeface="+mn-ea"/>
                <a:cs typeface="+mn-cs"/>
              </a:rPr>
              <a:t>Data Log </a:t>
            </a:r>
            <a:r>
              <a:rPr kumimoji="0" lang="en-US" sz="2000" b="0" i="0" u="none" strike="noStrike" kern="0" cap="none" spc="0" normalizeH="0" baseline="0" noProof="0" smtClean="0">
                <a:ln>
                  <a:noFill/>
                </a:ln>
                <a:solidFill>
                  <a:srgbClr val="000000"/>
                </a:solidFill>
                <a:effectLst/>
                <a:uLnTx/>
                <a:uFillTx/>
                <a:latin typeface="Arial"/>
                <a:ea typeface="+mn-ea"/>
                <a:cs typeface="+mn-cs"/>
              </a:rPr>
              <a:t>from the Control Region.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2. Data Log records will display in a tabular list.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1" u="none" strike="noStrike" kern="0" cap="none" spc="0" normalizeH="0" baseline="0" noProof="0" smtClean="0">
                <a:ln>
                  <a:noFill/>
                </a:ln>
                <a:solidFill>
                  <a:srgbClr val="000000"/>
                </a:solidFill>
                <a:effectLst/>
                <a:uLnTx/>
                <a:uFillTx/>
                <a:latin typeface="Arial"/>
                <a:ea typeface="+mn-ea"/>
                <a:cs typeface="+mn-cs"/>
              </a:rPr>
              <a:t>The following table describes how to open the Single Record View, change the view, select a new page for viewing, chenge a graph for temporary viewing, print or transmit the record, select a new recard, and close the window.</a:t>
            </a:r>
            <a:endParaRPr kumimoji="0" lang="en-US" sz="2000" b="0" i="1"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64645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4000" b="0" i="0" u="none" strike="noStrike" kern="0" cap="none" spc="0" normalizeH="0" baseline="0" noProof="0" smtClean="0">
                <a:ln>
                  <a:noFill/>
                </a:ln>
                <a:solidFill>
                  <a:srgbClr val="2A8DBA"/>
                </a:solidFill>
                <a:effectLst/>
                <a:uLnTx/>
                <a:uFillTx/>
                <a:latin typeface="Arial"/>
                <a:ea typeface="+mj-ea"/>
                <a:cs typeface="+mj-cs"/>
              </a:rPr>
              <a:t>Data Review</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graphicFrame>
        <p:nvGraphicFramePr>
          <p:cNvPr id="3" name="Content Placeholder 3"/>
          <p:cNvGraphicFramePr>
            <a:graphicFrameLocks/>
          </p:cNvGraphicFramePr>
          <p:nvPr>
            <p:extLst>
              <p:ext uri="{D42A27DB-BD31-4B8C-83A1-F6EECF244321}">
                <p14:modId xmlns:p14="http://schemas.microsoft.com/office/powerpoint/2010/main" val="585564908"/>
              </p:ext>
            </p:extLst>
          </p:nvPr>
        </p:nvGraphicFramePr>
        <p:xfrm>
          <a:off x="533400" y="1066800"/>
          <a:ext cx="8459787" cy="4820920"/>
        </p:xfrm>
        <a:graphic>
          <a:graphicData uri="http://schemas.openxmlformats.org/drawingml/2006/table">
            <a:tbl>
              <a:tblPr firstRow="1" bandRow="1"/>
              <a:tblGrid>
                <a:gridCol w="3125787"/>
                <a:gridCol w="5334000"/>
              </a:tblGrid>
              <a:tr h="304800">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r>
                        <a:rPr lang="en-US" sz="1300" b="1" i="0" u="none" strike="noStrike" kern="1200" baseline="0" dirty="0" smtClean="0">
                          <a:solidFill>
                            <a:schemeClr val="dk1"/>
                          </a:solidFill>
                          <a:latin typeface="+mn-lt"/>
                          <a:ea typeface="+mn-ea"/>
                          <a:cs typeface="+mn-cs"/>
                        </a:rPr>
                        <a:t>Task</a:t>
                      </a:r>
                      <a:endParaRPr lang="en-US" sz="13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r>
                        <a:rPr lang="en-US" sz="1300" b="1" i="0" u="none" strike="noStrike" kern="1200" baseline="0" dirty="0" smtClean="0">
                          <a:solidFill>
                            <a:schemeClr val="dk1"/>
                          </a:solidFill>
                          <a:latin typeface="+mn-lt"/>
                          <a:ea typeface="+mn-ea"/>
                          <a:cs typeface="+mn-cs"/>
                        </a:rPr>
                        <a:t>Procedural Steps</a:t>
                      </a:r>
                      <a:endParaRPr lang="en-US" sz="13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1300" b="0" i="0" u="none" strike="noStrike" kern="1200" baseline="0" dirty="0" smtClean="0">
                          <a:solidFill>
                            <a:schemeClr val="dk1"/>
                          </a:solidFill>
                          <a:latin typeface="+mn-lt"/>
                          <a:ea typeface="+mn-ea"/>
                          <a:cs typeface="+mn-cs"/>
                        </a:rPr>
                        <a:t>Select Data Log record for viewing</a:t>
                      </a:r>
                      <a:endParaRPr lang="en-US" sz="13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1. If necessary, select </a:t>
                      </a:r>
                      <a:r>
                        <a:rPr lang="en-US" sz="1300" b="1" i="0" u="none" strike="noStrike" kern="1200" baseline="0" dirty="0" smtClean="0">
                          <a:solidFill>
                            <a:schemeClr val="dk1"/>
                          </a:solidFill>
                          <a:latin typeface="+mn-lt"/>
                          <a:ea typeface="+mn-ea"/>
                          <a:cs typeface="+mn-cs"/>
                        </a:rPr>
                        <a:t>Data Log </a:t>
                      </a:r>
                      <a:r>
                        <a:rPr lang="en-US" sz="1300" b="0" i="0" u="none" strike="noStrike" kern="1200" baseline="0" dirty="0" smtClean="0">
                          <a:solidFill>
                            <a:schemeClr val="dk1"/>
                          </a:solidFill>
                          <a:latin typeface="+mn-lt"/>
                          <a:ea typeface="+mn-ea"/>
                          <a:cs typeface="+mn-cs"/>
                        </a:rPr>
                        <a:t>button  to open DATA LOG window.</a:t>
                      </a:r>
                    </a:p>
                    <a:p>
                      <a:r>
                        <a:rPr lang="en-US" sz="1300" b="0" i="0" u="none" strike="noStrike" kern="1200" baseline="0" dirty="0" smtClean="0">
                          <a:solidFill>
                            <a:schemeClr val="dk1"/>
                          </a:solidFill>
                          <a:latin typeface="+mn-lt"/>
                          <a:ea typeface="+mn-ea"/>
                          <a:cs typeface="+mn-cs"/>
                        </a:rPr>
                        <a:t>2. Select record to be reviewed.</a:t>
                      </a:r>
                    </a:p>
                    <a:p>
                      <a:r>
                        <a:rPr lang="en-US" sz="1300" b="0" i="0" u="none" strike="noStrike" kern="1200" baseline="0" dirty="0" smtClean="0">
                          <a:solidFill>
                            <a:schemeClr val="dk1"/>
                          </a:solidFill>
                          <a:latin typeface="+mn-lt"/>
                          <a:ea typeface="+mn-ea"/>
                          <a:cs typeface="+mn-cs"/>
                        </a:rPr>
                        <a:t>3. Select </a:t>
                      </a:r>
                      <a:r>
                        <a:rPr lang="en-US" sz="1300" b="1" i="0" u="none" strike="noStrike" kern="1200" baseline="0" dirty="0" smtClean="0">
                          <a:solidFill>
                            <a:schemeClr val="dk1"/>
                          </a:solidFill>
                          <a:latin typeface="+mn-lt"/>
                          <a:ea typeface="+mn-ea"/>
                          <a:cs typeface="+mn-cs"/>
                        </a:rPr>
                        <a:t>View Record </a:t>
                      </a:r>
                      <a:r>
                        <a:rPr lang="en-US" sz="1300" b="0" i="0" u="none" strike="noStrike" kern="1200" baseline="0" dirty="0" smtClean="0">
                          <a:solidFill>
                            <a:schemeClr val="dk1"/>
                          </a:solidFill>
                          <a:latin typeface="+mn-lt"/>
                          <a:ea typeface="+mn-ea"/>
                          <a:cs typeface="+mn-cs"/>
                        </a:rPr>
                        <a:t>button.</a:t>
                      </a:r>
                      <a:endParaRPr lang="en-US" sz="13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Change record viewing page</a:t>
                      </a:r>
                      <a:endParaRPr lang="en-US" sz="13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Select button for new page (</a:t>
                      </a:r>
                      <a:r>
                        <a:rPr lang="en-US" sz="1300" b="1" i="0" u="none" strike="noStrike" kern="1200" baseline="0" dirty="0" smtClean="0">
                          <a:solidFill>
                            <a:schemeClr val="dk1"/>
                          </a:solidFill>
                          <a:latin typeface="+mn-lt"/>
                          <a:ea typeface="+mn-ea"/>
                          <a:cs typeface="+mn-cs"/>
                        </a:rPr>
                        <a:t>Chartable,</a:t>
                      </a:r>
                    </a:p>
                    <a:p>
                      <a:r>
                        <a:rPr lang="en-US" sz="1300" b="1" i="0" u="none" strike="noStrike" kern="1200" baseline="0" dirty="0" smtClean="0">
                          <a:solidFill>
                            <a:schemeClr val="dk1"/>
                          </a:solidFill>
                          <a:latin typeface="+mn-lt"/>
                          <a:ea typeface="+mn-ea"/>
                          <a:cs typeface="+mn-cs"/>
                        </a:rPr>
                        <a:t>Laboratory, or Graphs</a:t>
                      </a:r>
                      <a:r>
                        <a:rPr lang="en-US" sz="1300" b="0" i="0" u="none" strike="noStrike" kern="1200" baseline="0" dirty="0" smtClean="0">
                          <a:solidFill>
                            <a:schemeClr val="dk1"/>
                          </a:solidFill>
                          <a:latin typeface="+mn-lt"/>
                          <a:ea typeface="+mn-ea"/>
                          <a:cs typeface="+mn-cs"/>
                        </a:rPr>
                        <a:t>) from window’s View Control</a:t>
                      </a:r>
                    </a:p>
                    <a:p>
                      <a:r>
                        <a:rPr lang="en-US" sz="1300" b="0" i="0" u="none" strike="noStrike" kern="1200" baseline="0" dirty="0" smtClean="0">
                          <a:solidFill>
                            <a:schemeClr val="dk1"/>
                          </a:solidFill>
                          <a:latin typeface="+mn-lt"/>
                          <a:ea typeface="+mn-ea"/>
                          <a:cs typeface="+mn-cs"/>
                        </a:rPr>
                        <a:t>Panel Region.</a:t>
                      </a:r>
                      <a:endParaRPr lang="en-US" sz="13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View record demographics</a:t>
                      </a:r>
                      <a:endParaRPr lang="en-US" sz="13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Review displayed record demographics</a:t>
                      </a:r>
                      <a:endParaRPr lang="en-US" sz="13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Change graph for temporary viewing</a:t>
                      </a:r>
                      <a:endParaRPr lang="en-US" sz="13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1. Select graph icon next to heading of graph being changed.</a:t>
                      </a:r>
                    </a:p>
                    <a:p>
                      <a:r>
                        <a:rPr lang="en-US" sz="1300" b="0" i="0" u="none" strike="noStrike" kern="1200" baseline="0" dirty="0" smtClean="0">
                          <a:solidFill>
                            <a:schemeClr val="dk1"/>
                          </a:solidFill>
                          <a:latin typeface="+mn-lt"/>
                          <a:ea typeface="+mn-ea"/>
                          <a:cs typeface="+mn-cs"/>
                        </a:rPr>
                        <a:t>2. Review menu of graph selections.</a:t>
                      </a:r>
                    </a:p>
                    <a:p>
                      <a:r>
                        <a:rPr lang="en-US" sz="1300" b="0" i="0" u="none" strike="noStrike" kern="1200" baseline="0" dirty="0" smtClean="0">
                          <a:solidFill>
                            <a:schemeClr val="dk1"/>
                          </a:solidFill>
                          <a:latin typeface="+mn-lt"/>
                          <a:ea typeface="+mn-ea"/>
                          <a:cs typeface="+mn-cs"/>
                        </a:rPr>
                        <a:t>3. Select graph for temporary display.</a:t>
                      </a:r>
                      <a:endParaRPr lang="en-US" sz="13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Print report for record being viewed (only for Chartable or Laboratory Pages)</a:t>
                      </a:r>
                      <a:endParaRPr lang="en-US" sz="13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1. Select </a:t>
                      </a:r>
                      <a:r>
                        <a:rPr lang="en-US" sz="1300" b="1" i="0" u="none" strike="noStrike" kern="1200" baseline="0" dirty="0" smtClean="0">
                          <a:solidFill>
                            <a:schemeClr val="dk1"/>
                          </a:solidFill>
                          <a:latin typeface="+mn-lt"/>
                          <a:ea typeface="+mn-ea"/>
                          <a:cs typeface="+mn-cs"/>
                        </a:rPr>
                        <a:t>Print... </a:t>
                      </a:r>
                      <a:r>
                        <a:rPr lang="en-US" sz="1300" b="0" i="0" u="none" strike="noStrike" kern="1200" baseline="0" dirty="0" smtClean="0">
                          <a:solidFill>
                            <a:schemeClr val="dk1"/>
                          </a:solidFill>
                          <a:latin typeface="+mn-lt"/>
                          <a:ea typeface="+mn-ea"/>
                          <a:cs typeface="+mn-cs"/>
                        </a:rPr>
                        <a:t>button from Shared Region Panel.</a:t>
                      </a:r>
                    </a:p>
                    <a:p>
                      <a:r>
                        <a:rPr lang="en-US" sz="1300" b="0" i="0" u="none" strike="noStrike" kern="1200" baseline="0" dirty="0" smtClean="0">
                          <a:solidFill>
                            <a:schemeClr val="dk1"/>
                          </a:solidFill>
                          <a:latin typeface="+mn-lt"/>
                          <a:ea typeface="+mn-ea"/>
                          <a:cs typeface="+mn-cs"/>
                        </a:rPr>
                        <a:t>2. Select </a:t>
                      </a:r>
                      <a:r>
                        <a:rPr lang="en-US" sz="1300" b="1" i="0" u="none" strike="noStrike" kern="1200" baseline="0" dirty="0" smtClean="0">
                          <a:solidFill>
                            <a:schemeClr val="dk1"/>
                          </a:solidFill>
                          <a:latin typeface="+mn-lt"/>
                          <a:ea typeface="+mn-ea"/>
                          <a:cs typeface="+mn-cs"/>
                        </a:rPr>
                        <a:t>In Color </a:t>
                      </a:r>
                      <a:r>
                        <a:rPr lang="en-US" sz="1300" b="0" i="0" u="none" strike="noStrike" kern="1200" baseline="0" dirty="0" smtClean="0">
                          <a:solidFill>
                            <a:schemeClr val="dk1"/>
                          </a:solidFill>
                          <a:latin typeface="+mn-lt"/>
                          <a:ea typeface="+mn-ea"/>
                          <a:cs typeface="+mn-cs"/>
                        </a:rPr>
                        <a:t>or </a:t>
                      </a:r>
                      <a:r>
                        <a:rPr lang="en-US" sz="1300" b="1" i="0" u="none" strike="noStrike" kern="1200" baseline="0" dirty="0" smtClean="0">
                          <a:solidFill>
                            <a:schemeClr val="dk1"/>
                          </a:solidFill>
                          <a:latin typeface="+mn-lt"/>
                          <a:ea typeface="+mn-ea"/>
                          <a:cs typeface="+mn-cs"/>
                        </a:rPr>
                        <a:t>In B/W </a:t>
                      </a:r>
                      <a:r>
                        <a:rPr lang="en-US" sz="1300" b="0" i="0" u="none" strike="noStrike" kern="1200" baseline="0" dirty="0" smtClean="0">
                          <a:solidFill>
                            <a:schemeClr val="dk1"/>
                          </a:solidFill>
                          <a:latin typeface="+mn-lt"/>
                          <a:ea typeface="+mn-ea"/>
                          <a:cs typeface="+mn-cs"/>
                        </a:rPr>
                        <a:t>button.</a:t>
                      </a:r>
                      <a:endParaRPr lang="en-US" sz="13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Transmit record being viewed</a:t>
                      </a:r>
                      <a:endParaRPr lang="en-US" sz="13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Select </a:t>
                      </a:r>
                      <a:r>
                        <a:rPr lang="en-US" sz="1300" b="1" i="0" u="none" strike="noStrike" kern="1200" baseline="0" dirty="0" smtClean="0">
                          <a:solidFill>
                            <a:schemeClr val="dk1"/>
                          </a:solidFill>
                          <a:latin typeface="+mn-lt"/>
                          <a:ea typeface="+mn-ea"/>
                          <a:cs typeface="+mn-cs"/>
                        </a:rPr>
                        <a:t>Transmit </a:t>
                      </a:r>
                      <a:r>
                        <a:rPr lang="en-US" sz="1300" b="0" i="0" u="none" strike="noStrike" kern="1200" baseline="0" dirty="0" smtClean="0">
                          <a:solidFill>
                            <a:schemeClr val="dk1"/>
                          </a:solidFill>
                          <a:latin typeface="+mn-lt"/>
                          <a:ea typeface="+mn-ea"/>
                          <a:cs typeface="+mn-cs"/>
                        </a:rPr>
                        <a:t>button from Shared Region Panel.</a:t>
                      </a:r>
                      <a:endParaRPr lang="en-US" sz="13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Select new record for viewing</a:t>
                      </a:r>
                      <a:endParaRPr lang="en-US" sz="13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Select </a:t>
                      </a:r>
                      <a:r>
                        <a:rPr lang="en-US" sz="1300" b="1" i="0" u="none" strike="noStrike" kern="1200" baseline="0" dirty="0" err="1" smtClean="0">
                          <a:solidFill>
                            <a:schemeClr val="dk1"/>
                          </a:solidFill>
                          <a:latin typeface="+mn-lt"/>
                          <a:ea typeface="+mn-ea"/>
                          <a:cs typeface="+mn-cs"/>
                        </a:rPr>
                        <a:t>Prev</a:t>
                      </a:r>
                      <a:r>
                        <a:rPr lang="en-US" sz="1300" b="1" i="0" u="none" strike="noStrike" kern="1200" baseline="0" dirty="0" smtClean="0">
                          <a:solidFill>
                            <a:schemeClr val="dk1"/>
                          </a:solidFill>
                          <a:latin typeface="+mn-lt"/>
                          <a:ea typeface="+mn-ea"/>
                          <a:cs typeface="+mn-cs"/>
                        </a:rPr>
                        <a:t>, Next</a:t>
                      </a:r>
                      <a:r>
                        <a:rPr lang="en-US" sz="1300" b="0" i="0" u="none" strike="noStrike" kern="1200" baseline="0" dirty="0" smtClean="0">
                          <a:solidFill>
                            <a:schemeClr val="dk1"/>
                          </a:solidFill>
                          <a:latin typeface="+mn-lt"/>
                          <a:ea typeface="+mn-ea"/>
                          <a:cs typeface="+mn-cs"/>
                        </a:rPr>
                        <a:t>, or </a:t>
                      </a:r>
                      <a:r>
                        <a:rPr lang="en-US" sz="1300" b="1" i="0" u="none" strike="noStrike" kern="1200" baseline="0" dirty="0" smtClean="0">
                          <a:solidFill>
                            <a:schemeClr val="dk1"/>
                          </a:solidFill>
                          <a:latin typeface="+mn-lt"/>
                          <a:ea typeface="+mn-ea"/>
                          <a:cs typeface="+mn-cs"/>
                        </a:rPr>
                        <a:t>End Record </a:t>
                      </a:r>
                      <a:r>
                        <a:rPr lang="en-US" sz="1300" b="0" i="0" u="none" strike="noStrike" kern="1200" baseline="0" dirty="0" smtClean="0">
                          <a:solidFill>
                            <a:schemeClr val="dk1"/>
                          </a:solidFill>
                          <a:latin typeface="+mn-lt"/>
                          <a:ea typeface="+mn-ea"/>
                          <a:cs typeface="+mn-cs"/>
                        </a:rPr>
                        <a:t>button from the Single Record View Control Panel.</a:t>
                      </a:r>
                      <a:endParaRPr lang="en-US" sz="13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Change from Log View to Run View</a:t>
                      </a:r>
                      <a:endParaRPr lang="en-US" sz="13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Select </a:t>
                      </a:r>
                      <a:r>
                        <a:rPr lang="en-US" sz="1300" b="1" i="0" u="none" strike="noStrike" kern="1200" baseline="0" dirty="0" smtClean="0">
                          <a:solidFill>
                            <a:schemeClr val="dk1"/>
                          </a:solidFill>
                          <a:latin typeface="+mn-lt"/>
                          <a:ea typeface="+mn-ea"/>
                          <a:cs typeface="+mn-cs"/>
                        </a:rPr>
                        <a:t>Run View </a:t>
                      </a:r>
                      <a:r>
                        <a:rPr lang="en-US" sz="1300" b="0" i="0" u="none" strike="noStrike" kern="1200" baseline="0" dirty="0" smtClean="0">
                          <a:solidFill>
                            <a:schemeClr val="dk1"/>
                          </a:solidFill>
                          <a:latin typeface="+mn-lt"/>
                          <a:ea typeface="+mn-ea"/>
                          <a:cs typeface="+mn-cs"/>
                        </a:rPr>
                        <a:t>button from the Single Record View Control Panel.</a:t>
                      </a:r>
                      <a:endParaRPr lang="en-US" sz="13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Return to DATA LOG window</a:t>
                      </a:r>
                      <a:endParaRPr lang="en-US" sz="13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Select </a:t>
                      </a:r>
                      <a:r>
                        <a:rPr lang="en-US" sz="1300" b="1" i="0" u="none" strike="noStrike" kern="1200" baseline="0" dirty="0" smtClean="0">
                          <a:solidFill>
                            <a:schemeClr val="dk1"/>
                          </a:solidFill>
                          <a:latin typeface="+mn-lt"/>
                          <a:ea typeface="+mn-ea"/>
                          <a:cs typeface="+mn-cs"/>
                        </a:rPr>
                        <a:t>Data Log </a:t>
                      </a:r>
                      <a:r>
                        <a:rPr lang="en-US" sz="1300" b="0" i="0" u="none" strike="noStrike" kern="1200" baseline="0" dirty="0" smtClean="0">
                          <a:solidFill>
                            <a:schemeClr val="dk1"/>
                          </a:solidFill>
                          <a:latin typeface="+mn-lt"/>
                          <a:ea typeface="+mn-ea"/>
                          <a:cs typeface="+mn-cs"/>
                        </a:rPr>
                        <a:t>button from Shared Region Panel.</a:t>
                      </a:r>
                      <a:endParaRPr lang="en-US" sz="13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r>
            </a:tbl>
          </a:graphicData>
        </a:graphic>
      </p:graphicFrame>
    </p:spTree>
    <p:extLst>
      <p:ext uri="{BB962C8B-B14F-4D97-AF65-F5344CB8AC3E}">
        <p14:creationId xmlns:p14="http://schemas.microsoft.com/office/powerpoint/2010/main" val="464645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0" i="0" u="none" strike="noStrike" kern="0" cap="none" spc="0" normalizeH="0" baseline="0" noProof="0" smtClean="0">
                <a:ln>
                  <a:noFill/>
                </a:ln>
                <a:solidFill>
                  <a:srgbClr val="2A8DBA"/>
                </a:solidFill>
                <a:effectLst/>
                <a:uLnTx/>
                <a:uFillTx/>
                <a:latin typeface="Arial"/>
                <a:ea typeface="+mj-ea"/>
                <a:cs typeface="+mj-cs"/>
              </a:rPr>
              <a:t>Specimen Processing</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400" b="1" i="0" u="none" strike="noStrike" kern="0" cap="none" spc="0" normalizeH="0" baseline="0" noProof="0" smtClean="0">
                <a:ln>
                  <a:noFill/>
                </a:ln>
                <a:solidFill>
                  <a:srgbClr val="000000"/>
                </a:solidFill>
                <a:effectLst/>
                <a:uLnTx/>
                <a:uFillTx/>
                <a:latin typeface="Arial"/>
                <a:ea typeface="+mn-ea"/>
                <a:cs typeface="+mn-cs"/>
              </a:rPr>
              <a:t>Data Flagging</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1" u="none" strike="noStrike" kern="0" cap="none" spc="0" normalizeH="0" baseline="0" noProof="0" smtClean="0">
                <a:ln>
                  <a:noFill/>
                </a:ln>
                <a:solidFill>
                  <a:srgbClr val="000000"/>
                </a:solidFill>
                <a:effectLst/>
                <a:uLnTx/>
                <a:uFillTx/>
                <a:latin typeface="Arial"/>
                <a:ea typeface="+mn-ea"/>
                <a:cs typeface="+mn-cs"/>
              </a:rPr>
              <a:t>Suspect Parameter Flags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Suspect Parameter Flags are notifications of possible problems with numerical results and are generated as a result of System Faults or Data Faults. They are indicated by an </a:t>
            </a:r>
            <a:r>
              <a:rPr kumimoji="0" lang="en-US" sz="1800" b="1" i="0" u="none" strike="noStrike" kern="0" cap="none" spc="0" normalizeH="0" baseline="0" noProof="0" smtClean="0">
                <a:ln>
                  <a:noFill/>
                </a:ln>
                <a:solidFill>
                  <a:srgbClr val="000000"/>
                </a:solidFill>
                <a:effectLst/>
                <a:uLnTx/>
                <a:uFillTx/>
                <a:latin typeface="Arial"/>
                <a:ea typeface="+mn-ea"/>
                <a:cs typeface="+mn-cs"/>
              </a:rPr>
              <a:t>asterisk [*] or a blank [ ] </a:t>
            </a:r>
            <a:r>
              <a:rPr kumimoji="0" lang="en-US" sz="1800" b="0" i="0" u="none" strike="noStrike" kern="0" cap="none" spc="0" normalizeH="0" baseline="0" noProof="0" smtClean="0">
                <a:ln>
                  <a:noFill/>
                </a:ln>
                <a:solidFill>
                  <a:srgbClr val="000000"/>
                </a:solidFill>
                <a:effectLst/>
                <a:uLnTx/>
                <a:uFillTx/>
                <a:latin typeface="Arial"/>
                <a:ea typeface="+mn-ea"/>
                <a:cs typeface="+mn-cs"/>
              </a:rPr>
              <a:t>beside affected results.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1" u="none" strike="noStrike" kern="0" cap="none" spc="0" normalizeH="0" baseline="0" noProof="0" smtClean="0">
                <a:ln>
                  <a:noFill/>
                </a:ln>
                <a:solidFill>
                  <a:srgbClr val="000000"/>
                </a:solidFill>
                <a:effectLst/>
                <a:uLnTx/>
                <a:uFillTx/>
                <a:latin typeface="Arial"/>
                <a:ea typeface="+mn-ea"/>
                <a:cs typeface="+mn-cs"/>
              </a:rPr>
              <a:t>Suspect Parameter Flags require review and validation of results before affected results can be reported.</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smtClean="0">
                <a:ln>
                  <a:noFill/>
                </a:ln>
                <a:solidFill>
                  <a:srgbClr val="000000"/>
                </a:solidFill>
                <a:effectLst/>
                <a:uLnTx/>
                <a:uFillTx/>
                <a:latin typeface="Arial"/>
                <a:ea typeface="+mn-ea"/>
                <a:cs typeface="+mn-cs"/>
              </a:rPr>
              <a:t>Data faults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1" u="none" strike="noStrike" kern="0" cap="none" spc="0" normalizeH="0" baseline="0" noProof="0" smtClean="0">
                <a:ln>
                  <a:noFill/>
                </a:ln>
                <a:solidFill>
                  <a:srgbClr val="000000"/>
                </a:solidFill>
                <a:effectLst/>
                <a:uLnTx/>
                <a:uFillTx/>
                <a:latin typeface="Arial"/>
                <a:ea typeface="+mn-ea"/>
                <a:cs typeface="+mn-cs"/>
              </a:rPr>
              <a:t>Data Faults arise as a result of interfering substances or conditions within the specimen, problematic conditions detected by the algorithms, or, rarely, malfunctions of the System.</a:t>
            </a:r>
            <a:endParaRPr kumimoji="0" lang="en-US" sz="1800" b="0" i="1"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64645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0" i="0" u="none" strike="noStrike" kern="0" cap="none" spc="0" normalizeH="0" baseline="0" noProof="0" smtClean="0">
                <a:ln>
                  <a:noFill/>
                </a:ln>
                <a:solidFill>
                  <a:srgbClr val="2A8DBA"/>
                </a:solidFill>
                <a:effectLst/>
                <a:uLnTx/>
                <a:uFillTx/>
                <a:latin typeface="Arial"/>
                <a:ea typeface="+mj-ea"/>
                <a:cs typeface="+mj-cs"/>
              </a:rPr>
              <a:t>Specimen Processing</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5" name="Content Placeholder 2"/>
          <p:cNvSpPr txBox="1">
            <a:spLocks/>
          </p:cNvSpPr>
          <p:nvPr/>
        </p:nvSpPr>
        <p:spPr bwMode="auto">
          <a:xfrm>
            <a:off x="455613" y="1143000"/>
            <a:ext cx="8234362" cy="510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400" b="1" i="0" u="none" strike="noStrike" kern="0" cap="none" spc="0" normalizeH="0" baseline="0" noProof="0" smtClean="0">
                <a:ln>
                  <a:noFill/>
                </a:ln>
                <a:solidFill>
                  <a:srgbClr val="000000"/>
                </a:solidFill>
                <a:effectLst/>
                <a:uLnTx/>
                <a:uFillTx/>
                <a:latin typeface="Arial"/>
                <a:ea typeface="+mn-ea"/>
                <a:cs typeface="+mn-cs"/>
              </a:rPr>
              <a:t>Data faults continues…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The table below summarizes the Invalid Data Messages and the cause for the condition.</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0" cap="none" spc="0" normalizeH="0" baseline="0" noProof="0" dirty="0">
              <a:ln>
                <a:noFill/>
              </a:ln>
              <a:solidFill>
                <a:srgbClr val="000000"/>
              </a:solidFill>
              <a:effectLst/>
              <a:uLnTx/>
              <a:uFillTx/>
              <a:latin typeface="Arial"/>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3009610337"/>
              </p:ext>
            </p:extLst>
          </p:nvPr>
        </p:nvGraphicFramePr>
        <p:xfrm>
          <a:off x="457200" y="2286000"/>
          <a:ext cx="8305800" cy="3708400"/>
        </p:xfrm>
        <a:graphic>
          <a:graphicData uri="http://schemas.openxmlformats.org/drawingml/2006/table">
            <a:tbl>
              <a:tblPr firstRow="1" bandRow="1"/>
              <a:tblGrid>
                <a:gridCol w="2514600"/>
                <a:gridCol w="5791200"/>
              </a:tblGrid>
              <a:tr h="304800">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r>
                        <a:rPr lang="en-US" sz="1400" b="1" i="0" u="none" strike="noStrike" kern="1200" baseline="0" dirty="0" smtClean="0">
                          <a:solidFill>
                            <a:schemeClr val="dk1"/>
                          </a:solidFill>
                          <a:latin typeface="+mn-lt"/>
                          <a:ea typeface="+mn-ea"/>
                          <a:cs typeface="+mn-cs"/>
                        </a:rPr>
                        <a:t>Invalid Data Message</a:t>
                      </a:r>
                      <a:endParaRPr lang="en-US" sz="14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r>
                        <a:rPr lang="en-US" sz="1400" b="1" i="0" u="none" strike="noStrike" kern="1200" baseline="0" dirty="0" smtClean="0">
                          <a:solidFill>
                            <a:schemeClr val="dk1"/>
                          </a:solidFill>
                          <a:latin typeface="+mn-lt"/>
                          <a:ea typeface="+mn-ea"/>
                          <a:cs typeface="+mn-cs"/>
                        </a:rPr>
                        <a:t>Explanation of Fault Condition</a:t>
                      </a:r>
                      <a:endParaRPr lang="en-US"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[Known Interference with WBC Results, likely due to PLT Clumping]</a:t>
                      </a:r>
                      <a:endParaRPr lang="en-US" sz="13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Significant interference, likely due to PLT clamping, was detected. WBC results were corrected.</a:t>
                      </a:r>
                      <a:endParaRPr lang="en-US" sz="13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[Suspected Interference with WBC Results, likely due to PLT Clumping]</a:t>
                      </a:r>
                      <a:endParaRPr lang="en-US" sz="13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Significant interference, likely due to PLT clamping, might have affected WBC results. The algorithm was unable to correct the WBC results.</a:t>
                      </a:r>
                      <a:endParaRPr lang="en-US" sz="13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[Number of WBC Events]</a:t>
                      </a:r>
                      <a:endParaRPr lang="en-US" sz="13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A significant percentage of unknown events</a:t>
                      </a:r>
                      <a:endParaRPr lang="en-US" sz="13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[Out-of-Bounds Greater than</a:t>
                      </a:r>
                    </a:p>
                    <a:p>
                      <a:r>
                        <a:rPr lang="en-US" sz="1300" b="0" i="0" u="none" strike="noStrike" kern="1200" baseline="0" dirty="0" smtClean="0">
                          <a:solidFill>
                            <a:schemeClr val="dk1"/>
                          </a:solidFill>
                          <a:latin typeface="+mn-lt"/>
                          <a:ea typeface="+mn-ea"/>
                          <a:cs typeface="+mn-cs"/>
                        </a:rPr>
                        <a:t>Preset Limit]</a:t>
                      </a:r>
                      <a:endParaRPr lang="en-US" sz="13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(relative to WBC count) was outside the boundaries within which WBC data are expected to appear. WBC results were corrected.</a:t>
                      </a:r>
                      <a:endParaRPr lang="en-US" sz="13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[Unidentified Fluorescent</a:t>
                      </a:r>
                    </a:p>
                    <a:p>
                      <a:r>
                        <a:rPr lang="en-US" sz="1300" b="0" i="0" u="none" strike="noStrike" kern="1200" baseline="0" dirty="0" smtClean="0">
                          <a:solidFill>
                            <a:schemeClr val="dk1"/>
                          </a:solidFill>
                          <a:latin typeface="+mn-lt"/>
                          <a:ea typeface="+mn-ea"/>
                          <a:cs typeface="+mn-cs"/>
                        </a:rPr>
                        <a:t>Population Greater than Preset Limit]</a:t>
                      </a:r>
                      <a:endParaRPr lang="en-US" sz="13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A significant number of unknown small fluorescent cells was detected and classified as Lymphocytes.</a:t>
                      </a:r>
                      <a:endParaRPr lang="en-US" sz="13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[Unidentified Fluorescent</a:t>
                      </a:r>
                    </a:p>
                    <a:p>
                      <a:r>
                        <a:rPr lang="en-US" sz="1300" b="0" i="0" u="none" strike="noStrike" kern="1200" baseline="0" dirty="0" smtClean="0">
                          <a:solidFill>
                            <a:schemeClr val="dk1"/>
                          </a:solidFill>
                          <a:latin typeface="+mn-lt"/>
                          <a:ea typeface="+mn-ea"/>
                          <a:cs typeface="+mn-cs"/>
                        </a:rPr>
                        <a:t>Population Less than Preset Limit]</a:t>
                      </a:r>
                      <a:endParaRPr lang="en-US" sz="13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0" i="0" u="none" strike="noStrike" kern="1200" baseline="0" dirty="0" smtClean="0">
                          <a:solidFill>
                            <a:schemeClr val="dk1"/>
                          </a:solidFill>
                          <a:latin typeface="+mn-lt"/>
                          <a:ea typeface="+mn-ea"/>
                          <a:cs typeface="+mn-cs"/>
                        </a:rPr>
                        <a:t>Small numbers of unknown fluorescent cells were detected.</a:t>
                      </a:r>
                      <a:endParaRPr lang="en-US" sz="13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r>
            </a:tbl>
          </a:graphicData>
        </a:graphic>
      </p:graphicFrame>
    </p:spTree>
    <p:extLst>
      <p:ext uri="{BB962C8B-B14F-4D97-AF65-F5344CB8AC3E}">
        <p14:creationId xmlns:p14="http://schemas.microsoft.com/office/powerpoint/2010/main" val="464645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0" i="0" u="none" strike="noStrike" kern="0" cap="none" spc="0" normalizeH="0" baseline="0" noProof="0" smtClean="0">
                <a:ln>
                  <a:noFill/>
                </a:ln>
                <a:solidFill>
                  <a:srgbClr val="2A8DBA"/>
                </a:solidFill>
                <a:effectLst/>
                <a:uLnTx/>
                <a:uFillTx/>
                <a:latin typeface="Arial"/>
                <a:ea typeface="+mj-ea"/>
                <a:cs typeface="+mj-cs"/>
              </a:rPr>
              <a:t>Specimen Processing</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143000"/>
            <a:ext cx="8234362" cy="510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400" b="1" i="0" u="none" strike="noStrike" kern="0" cap="none" spc="0" normalizeH="0" baseline="0" noProof="0" smtClean="0">
                <a:ln>
                  <a:noFill/>
                </a:ln>
                <a:solidFill>
                  <a:srgbClr val="000000"/>
                </a:solidFill>
                <a:effectLst/>
                <a:uLnTx/>
                <a:uFillTx/>
                <a:latin typeface="Arial"/>
                <a:ea typeface="+mn-ea"/>
                <a:cs typeface="+mn-cs"/>
              </a:rPr>
              <a:t>Data faults continues…</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Arial"/>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866488962"/>
              </p:ext>
            </p:extLst>
          </p:nvPr>
        </p:nvGraphicFramePr>
        <p:xfrm>
          <a:off x="609600" y="1905000"/>
          <a:ext cx="8077200" cy="2687320"/>
        </p:xfrm>
        <a:graphic>
          <a:graphicData uri="http://schemas.openxmlformats.org/drawingml/2006/table">
            <a:tbl>
              <a:tblPr firstRow="1" bandRow="1"/>
              <a:tblGrid>
                <a:gridCol w="3048000"/>
                <a:gridCol w="5029200"/>
              </a:tblGrid>
              <a:tr h="370840">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r>
                        <a:rPr lang="en-US" sz="1800" b="1" i="0" u="none" strike="noStrike" kern="1200" baseline="0" dirty="0" smtClean="0">
                          <a:solidFill>
                            <a:schemeClr val="dk1"/>
                          </a:solidFill>
                          <a:latin typeface="+mn-lt"/>
                          <a:ea typeface="+mn-ea"/>
                          <a:cs typeface="+mn-cs"/>
                        </a:rPr>
                        <a:t>Invalid Data Message</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r>
                        <a:rPr lang="en-US" sz="1800" b="1" i="0" u="none" strike="noStrike" kern="1200" baseline="0" dirty="0" smtClean="0">
                          <a:solidFill>
                            <a:schemeClr val="dk1"/>
                          </a:solidFill>
                          <a:latin typeface="+mn-lt"/>
                          <a:ea typeface="+mn-ea"/>
                          <a:cs typeface="+mn-cs"/>
                        </a:rPr>
                        <a:t>Explanation of Fault Condition</a:t>
                      </a:r>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b="0" i="0" u="none" strike="noStrike" kern="1200" baseline="0" dirty="0" smtClean="0">
                          <a:solidFill>
                            <a:schemeClr val="dk1"/>
                          </a:solidFill>
                          <a:latin typeface="+mn-lt"/>
                          <a:ea typeface="+mn-ea"/>
                          <a:cs typeface="+mn-cs"/>
                        </a:rPr>
                        <a:t>[Resistant RBC Interference with WBC Results]</a:t>
                      </a:r>
                      <a:endParaRPr lang="en-US" sz="16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b="0" i="0" u="none" strike="noStrike" kern="1200" baseline="0" dirty="0" smtClean="0">
                          <a:solidFill>
                            <a:schemeClr val="dk1"/>
                          </a:solidFill>
                          <a:latin typeface="+mn-lt"/>
                          <a:ea typeface="+mn-ea"/>
                          <a:cs typeface="+mn-cs"/>
                        </a:rPr>
                        <a:t>A significant number of lyse-resistant RBCs (relative to WBC count) was detected.</a:t>
                      </a:r>
                      <a:endParaRPr lang="en-US" sz="16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b="0" i="0" u="none" strike="noStrike" kern="1200" baseline="0" dirty="0" smtClean="0">
                          <a:solidFill>
                            <a:schemeClr val="dk1"/>
                          </a:solidFill>
                          <a:latin typeface="+mn-lt"/>
                          <a:ea typeface="+mn-ea"/>
                          <a:cs typeface="+mn-cs"/>
                        </a:rPr>
                        <a:t>[Unable to Find Clear Separation Between WBC Subpopulations]</a:t>
                      </a:r>
                      <a:endParaRPr lang="en-US" sz="16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b="0" i="0" u="none" strike="noStrike" kern="1200" baseline="0" dirty="0" smtClean="0">
                          <a:solidFill>
                            <a:schemeClr val="dk1"/>
                          </a:solidFill>
                          <a:latin typeface="+mn-lt"/>
                          <a:ea typeface="+mn-ea"/>
                          <a:cs typeface="+mn-cs"/>
                        </a:rPr>
                        <a:t>The algorithm was unable to find clear separation between two or more WBC subpopulations.</a:t>
                      </a:r>
                      <a:endParaRPr lang="en-US" sz="16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b="0" i="0" u="none" strike="noStrike" kern="1200" baseline="0" dirty="0" smtClean="0">
                          <a:solidFill>
                            <a:schemeClr val="dk1"/>
                          </a:solidFill>
                          <a:latin typeface="+mn-lt"/>
                          <a:ea typeface="+mn-ea"/>
                          <a:cs typeface="+mn-cs"/>
                        </a:rPr>
                        <a:t>[Interference with PLT Results Due to PLT Clumping]</a:t>
                      </a:r>
                      <a:endParaRPr lang="en-US" sz="16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b="0" i="0" u="none" strike="noStrike" kern="1200" baseline="0" dirty="0" smtClean="0">
                          <a:solidFill>
                            <a:schemeClr val="dk1"/>
                          </a:solidFill>
                          <a:latin typeface="+mn-lt"/>
                          <a:ea typeface="+mn-ea"/>
                          <a:cs typeface="+mn-cs"/>
                        </a:rPr>
                        <a:t>A significant amount of PLT clamping was detected and PLT results were underestimated.</a:t>
                      </a:r>
                      <a:endParaRPr lang="en-US" sz="16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b="0" i="0" u="none" strike="noStrike" kern="1200" baseline="0" dirty="0" smtClean="0">
                          <a:solidFill>
                            <a:schemeClr val="dk1"/>
                          </a:solidFill>
                          <a:latin typeface="+mn-lt"/>
                          <a:ea typeface="+mn-ea"/>
                          <a:cs typeface="+mn-cs"/>
                        </a:rPr>
                        <a:t>[PIC/POC Delta]</a:t>
                      </a:r>
                      <a:endParaRPr lang="en-US" sz="16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b="0" i="0" u="none" strike="noStrike" kern="1200" baseline="0" dirty="0" smtClean="0">
                          <a:solidFill>
                            <a:schemeClr val="dk1"/>
                          </a:solidFill>
                          <a:latin typeface="+mn-lt"/>
                          <a:ea typeface="+mn-ea"/>
                          <a:cs typeface="+mn-cs"/>
                        </a:rPr>
                        <a:t>The difference between </a:t>
                      </a:r>
                      <a:r>
                        <a:rPr lang="en-US" sz="1600" b="0" i="0" u="none" strike="noStrike" kern="1200" baseline="0" dirty="0" err="1" smtClean="0">
                          <a:solidFill>
                            <a:schemeClr val="dk1"/>
                          </a:solidFill>
                          <a:latin typeface="+mn-lt"/>
                          <a:ea typeface="+mn-ea"/>
                          <a:cs typeface="+mn-cs"/>
                        </a:rPr>
                        <a:t>PLTo</a:t>
                      </a:r>
                      <a:r>
                        <a:rPr lang="en-US" sz="1600" b="0" i="0" u="none" strike="noStrike" kern="1200" baseline="0" dirty="0" smtClean="0">
                          <a:solidFill>
                            <a:schemeClr val="dk1"/>
                          </a:solidFill>
                          <a:latin typeface="+mn-lt"/>
                          <a:ea typeface="+mn-ea"/>
                          <a:cs typeface="+mn-cs"/>
                        </a:rPr>
                        <a:t> (optical) and </a:t>
                      </a:r>
                      <a:r>
                        <a:rPr lang="en-US" sz="1600" b="0" i="0" u="none" strike="noStrike" kern="1200" baseline="0" dirty="0" err="1" smtClean="0">
                          <a:solidFill>
                            <a:schemeClr val="dk1"/>
                          </a:solidFill>
                          <a:latin typeface="+mn-lt"/>
                          <a:ea typeface="+mn-ea"/>
                          <a:cs typeface="+mn-cs"/>
                        </a:rPr>
                        <a:t>PLTi</a:t>
                      </a:r>
                      <a:r>
                        <a:rPr lang="en-US" sz="1600" b="0" i="0" u="none" strike="noStrike" kern="1200" baseline="0" dirty="0" smtClean="0">
                          <a:solidFill>
                            <a:schemeClr val="dk1"/>
                          </a:solidFill>
                          <a:latin typeface="+mn-lt"/>
                          <a:ea typeface="+mn-ea"/>
                          <a:cs typeface="+mn-cs"/>
                        </a:rPr>
                        <a:t> (impedance) exceeded the preset limit.</a:t>
                      </a:r>
                      <a:endParaRPr lang="en-US" sz="16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r>
            </a:tbl>
          </a:graphicData>
        </a:graphic>
      </p:graphicFrame>
    </p:spTree>
    <p:extLst>
      <p:ext uri="{BB962C8B-B14F-4D97-AF65-F5344CB8AC3E}">
        <p14:creationId xmlns:p14="http://schemas.microsoft.com/office/powerpoint/2010/main" val="464645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0" i="0" u="none" strike="noStrike" kern="0" cap="none" spc="0" normalizeH="0" baseline="0" noProof="0" smtClean="0">
                <a:ln>
                  <a:noFill/>
                </a:ln>
                <a:solidFill>
                  <a:srgbClr val="2A8DBA"/>
                </a:solidFill>
                <a:effectLst/>
                <a:uLnTx/>
                <a:uFillTx/>
                <a:latin typeface="Arial"/>
                <a:ea typeface="+mj-ea"/>
                <a:cs typeface="+mj-cs"/>
              </a:rPr>
              <a:t>Specimen Processing</a:t>
            </a:r>
            <a:endParaRPr kumimoji="0" lang="en-US" sz="32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219200"/>
            <a:ext cx="8234362"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800" b="1" i="1" u="none" strike="noStrike" kern="0" cap="none" spc="0" normalizeH="0" baseline="0" noProof="0" smtClean="0">
                <a:ln>
                  <a:noFill/>
                </a:ln>
                <a:solidFill>
                  <a:srgbClr val="000000"/>
                </a:solidFill>
                <a:effectLst/>
                <a:uLnTx/>
                <a:uFillTx/>
                <a:latin typeface="Arial"/>
                <a:ea typeface="+mn-ea"/>
                <a:cs typeface="+mn-cs"/>
              </a:rPr>
              <a:t>Reflex Testing Using Lytic Potential Test Selection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1" u="none" strike="noStrike" kern="0" cap="none" spc="0" normalizeH="0" baseline="0" noProof="0" smtClean="0">
                <a:ln>
                  <a:noFill/>
                </a:ln>
                <a:solidFill>
                  <a:srgbClr val="000000"/>
                </a:solidFill>
                <a:effectLst/>
                <a:uLnTx/>
                <a:uFillTx/>
                <a:latin typeface="Arial"/>
                <a:ea typeface="+mn-ea"/>
                <a:cs typeface="+mn-cs"/>
              </a:rPr>
              <a:t>Lytic potential is the product of both lysing duration and lytic strength and is annotated as </a:t>
            </a:r>
            <a:r>
              <a:rPr kumimoji="0" lang="en-US" sz="2000" b="1" i="1" u="none" strike="noStrike" kern="0" cap="none" spc="0" normalizeH="0" baseline="0" noProof="0" smtClean="0">
                <a:ln>
                  <a:noFill/>
                </a:ln>
                <a:solidFill>
                  <a:srgbClr val="000000"/>
                </a:solidFill>
                <a:effectLst/>
                <a:uLnTx/>
                <a:uFillTx/>
                <a:latin typeface="Arial"/>
                <a:ea typeface="+mn-ea"/>
                <a:cs typeface="+mn-cs"/>
              </a:rPr>
              <a:t>[L], [L+], [L++] </a:t>
            </a:r>
            <a:r>
              <a:rPr kumimoji="0" lang="en-US" sz="2000" b="0" i="1" u="none" strike="noStrike" kern="0" cap="none" spc="0" normalizeH="0" baseline="0" noProof="0" smtClean="0">
                <a:ln>
                  <a:noFill/>
                </a:ln>
                <a:solidFill>
                  <a:srgbClr val="000000"/>
                </a:solidFill>
                <a:effectLst/>
                <a:uLnTx/>
                <a:uFillTx/>
                <a:latin typeface="Arial"/>
                <a:ea typeface="+mn-ea"/>
                <a:cs typeface="+mn-cs"/>
              </a:rPr>
              <a:t>in the </a:t>
            </a:r>
            <a:r>
              <a:rPr kumimoji="0" lang="en-US" sz="2000" b="1" i="1" u="none" strike="noStrike" kern="0" cap="none" spc="0" normalizeH="0" baseline="0" noProof="0" smtClean="0">
                <a:ln>
                  <a:noFill/>
                </a:ln>
                <a:solidFill>
                  <a:srgbClr val="000000"/>
                </a:solidFill>
                <a:effectLst/>
                <a:uLnTx/>
                <a:uFillTx/>
                <a:latin typeface="Arial"/>
                <a:ea typeface="+mn-ea"/>
                <a:cs typeface="+mn-cs"/>
              </a:rPr>
              <a:t>Test Selection&gt; </a:t>
            </a:r>
            <a:r>
              <a:rPr kumimoji="0" lang="en-US" sz="2000" b="0" i="1" u="none" strike="noStrike" kern="0" cap="none" spc="0" normalizeH="0" baseline="0" noProof="0" smtClean="0">
                <a:ln>
                  <a:noFill/>
                </a:ln>
                <a:solidFill>
                  <a:srgbClr val="000000"/>
                </a:solidFill>
                <a:effectLst/>
                <a:uLnTx/>
                <a:uFillTx/>
                <a:latin typeface="Arial"/>
                <a:ea typeface="+mn-ea"/>
                <a:cs typeface="+mn-cs"/>
              </a:rPr>
              <a:t>menu. Test selections have increasing levels of lytic potential, as follows: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 </a:t>
            </a:r>
            <a:r>
              <a:rPr kumimoji="0" lang="en-US" sz="2000" b="1" i="0" u="none" strike="noStrike" kern="0" cap="none" spc="0" normalizeH="0" baseline="0" noProof="0" smtClean="0">
                <a:ln>
                  <a:noFill/>
                </a:ln>
                <a:solidFill>
                  <a:srgbClr val="000000"/>
                </a:solidFill>
                <a:effectLst/>
                <a:uLnTx/>
                <a:uFillTx/>
                <a:latin typeface="Arial"/>
                <a:ea typeface="+mn-ea"/>
                <a:cs typeface="+mn-cs"/>
              </a:rPr>
              <a:t>CBC [L] or CBC+RETC [L]</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0" u="none" strike="noStrike" kern="0" cap="none" spc="0" normalizeH="0" baseline="0" noProof="0" smtClean="0">
                <a:ln>
                  <a:noFill/>
                </a:ln>
                <a:solidFill>
                  <a:srgbClr val="000000"/>
                </a:solidFill>
                <a:effectLst/>
                <a:uLnTx/>
                <a:uFillTx/>
                <a:latin typeface="Arial"/>
                <a:ea typeface="+mn-ea"/>
                <a:cs typeface="+mn-cs"/>
              </a:rPr>
              <a:t>• CBC+RETC, Resistant RBC [L+]</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0" u="none" strike="noStrike" kern="0" cap="none" spc="0" normalizeH="0" baseline="0" noProof="0" smtClean="0">
                <a:ln>
                  <a:noFill/>
                </a:ln>
                <a:solidFill>
                  <a:srgbClr val="000000"/>
                </a:solidFill>
                <a:effectLst/>
                <a:uLnTx/>
                <a:uFillTx/>
                <a:latin typeface="Arial"/>
                <a:ea typeface="+mn-ea"/>
                <a:cs typeface="+mn-cs"/>
              </a:rPr>
              <a:t>• CBC, Resistant RBC [L++]</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The following table summarizes the test selection Lytic Potential, and</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suggested guidelines for the use of the test selection.</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64645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0" i="0" u="none" strike="noStrike" kern="0" cap="none" spc="0" normalizeH="0" baseline="0" noProof="0" smtClean="0">
                <a:ln>
                  <a:noFill/>
                </a:ln>
                <a:solidFill>
                  <a:srgbClr val="2A8DBA"/>
                </a:solidFill>
                <a:effectLst/>
                <a:uLnTx/>
                <a:uFillTx/>
                <a:latin typeface="Arial"/>
                <a:ea typeface="+mj-ea"/>
                <a:cs typeface="+mj-cs"/>
              </a:rPr>
              <a:t>Specimen Processing</a:t>
            </a:r>
            <a:endParaRPr kumimoji="0" lang="en-US" sz="32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219200"/>
            <a:ext cx="8234362"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800" b="1" i="1" u="none" strike="noStrike" kern="0" cap="none" spc="0" normalizeH="0" baseline="0" noProof="0" smtClean="0">
                <a:ln>
                  <a:noFill/>
                </a:ln>
                <a:solidFill>
                  <a:srgbClr val="000000"/>
                </a:solidFill>
                <a:effectLst/>
                <a:uLnTx/>
                <a:uFillTx/>
                <a:latin typeface="Arial"/>
                <a:ea typeface="+mn-ea"/>
                <a:cs typeface="+mn-cs"/>
              </a:rPr>
              <a:t>Reflex Testing Using Lytic Potential Test Selection</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800" b="1" i="1" u="none" strike="noStrike" kern="0" cap="none" spc="0" normalizeH="0" baseline="0" noProof="0" dirty="0">
              <a:ln>
                <a:noFill/>
              </a:ln>
              <a:solidFill>
                <a:srgbClr val="000000"/>
              </a:solidFill>
              <a:effectLst/>
              <a:uLnTx/>
              <a:uFillTx/>
              <a:latin typeface="Arial"/>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3731753629"/>
              </p:ext>
            </p:extLst>
          </p:nvPr>
        </p:nvGraphicFramePr>
        <p:xfrm>
          <a:off x="381000" y="2133600"/>
          <a:ext cx="8305800" cy="3241040"/>
        </p:xfrm>
        <a:graphic>
          <a:graphicData uri="http://schemas.openxmlformats.org/drawingml/2006/table">
            <a:tbl>
              <a:tblPr firstRow="1" bandRow="1"/>
              <a:tblGrid>
                <a:gridCol w="2514600"/>
                <a:gridCol w="1219200"/>
                <a:gridCol w="4572000"/>
              </a:tblGrid>
              <a:tr h="370840">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r>
                        <a:rPr lang="en-US" sz="1400" b="1" i="0" u="none" strike="noStrike" kern="1200" baseline="0" dirty="0" smtClean="0">
                          <a:solidFill>
                            <a:schemeClr val="dk1"/>
                          </a:solidFill>
                          <a:latin typeface="+mn-lt"/>
                          <a:ea typeface="+mn-ea"/>
                          <a:cs typeface="+mn-cs"/>
                        </a:rPr>
                        <a:t>Test Selection</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A8BF">
                        <a:tint val="20000"/>
                      </a:srgbClr>
                    </a:solidFill>
                  </a:tcPr>
                </a:tc>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r>
                        <a:rPr lang="en-US" sz="1400" b="1" i="0" u="none" strike="noStrike" kern="1200" baseline="0" dirty="0" smtClean="0">
                          <a:solidFill>
                            <a:schemeClr val="dk1"/>
                          </a:solidFill>
                          <a:latin typeface="+mn-lt"/>
                          <a:ea typeface="+mn-ea"/>
                          <a:cs typeface="+mn-cs"/>
                        </a:rPr>
                        <a:t>Lytic</a:t>
                      </a:r>
                    </a:p>
                    <a:p>
                      <a:r>
                        <a:rPr lang="en-US" sz="1400" b="1" i="0" u="none" strike="noStrike" kern="1200" baseline="0" dirty="0" smtClean="0">
                          <a:solidFill>
                            <a:schemeClr val="dk1"/>
                          </a:solidFill>
                          <a:latin typeface="+mn-lt"/>
                          <a:ea typeface="+mn-ea"/>
                          <a:cs typeface="+mn-cs"/>
                        </a:rPr>
                        <a:t>Potential</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A8BF">
                        <a:tint val="20000"/>
                      </a:srgbClr>
                    </a:solidFill>
                  </a:tcPr>
                </a:tc>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r>
                        <a:rPr lang="en-US" sz="1400" b="1" i="0" u="none" strike="noStrike" kern="1200" baseline="0" dirty="0" smtClean="0">
                          <a:solidFill>
                            <a:schemeClr val="dk1"/>
                          </a:solidFill>
                          <a:latin typeface="+mn-lt"/>
                          <a:ea typeface="+mn-ea"/>
                          <a:cs typeface="+mn-cs"/>
                        </a:rPr>
                        <a:t>Guidelines</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A8BF">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1" i="0" u="none" strike="noStrike" kern="1200" baseline="0" dirty="0" smtClean="0">
                          <a:solidFill>
                            <a:schemeClr val="dk1"/>
                          </a:solidFill>
                          <a:latin typeface="+mn-lt"/>
                          <a:ea typeface="+mn-ea"/>
                          <a:cs typeface="+mn-cs"/>
                        </a:rPr>
                        <a:t>CBC [L]</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A8B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dirty="0" smtClean="0">
                          <a:latin typeface="+mn-lt"/>
                        </a:rPr>
                        <a:t>Normal</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A8B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0" i="0" u="none" strike="noStrike" kern="1200" baseline="0" dirty="0" smtClean="0">
                          <a:solidFill>
                            <a:schemeClr val="dk1"/>
                          </a:solidFill>
                          <a:latin typeface="+mn-lt"/>
                          <a:ea typeface="+mn-ea"/>
                          <a:cs typeface="+mn-cs"/>
                        </a:rPr>
                        <a:t>Normal specimens, including pediatric specimens</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A8BF">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1" i="0" u="none" strike="noStrike" kern="1200" baseline="0" dirty="0" smtClean="0">
                          <a:solidFill>
                            <a:schemeClr val="dk1"/>
                          </a:solidFill>
                          <a:latin typeface="+mn-lt"/>
                          <a:ea typeface="+mn-ea"/>
                          <a:cs typeface="+mn-cs"/>
                        </a:rPr>
                        <a:t>CBC+RETC [L]</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A8B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dirty="0" smtClean="0">
                          <a:latin typeface="+mn-lt"/>
                        </a:rPr>
                        <a:t>Normal</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A8B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0" i="0" u="none" strike="noStrike" kern="1200" baseline="0" dirty="0" smtClean="0">
                          <a:solidFill>
                            <a:schemeClr val="dk1"/>
                          </a:solidFill>
                          <a:latin typeface="+mn-lt"/>
                          <a:ea typeface="+mn-ea"/>
                          <a:cs typeface="+mn-cs"/>
                        </a:rPr>
                        <a:t>Normal specimens, including pediatric specimens</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A8BF">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1" i="0" u="none" strike="noStrike" kern="1200" baseline="0" dirty="0" smtClean="0">
                          <a:solidFill>
                            <a:schemeClr val="dk1"/>
                          </a:solidFill>
                          <a:latin typeface="+mn-lt"/>
                          <a:ea typeface="+mn-ea"/>
                          <a:cs typeface="+mn-cs"/>
                        </a:rPr>
                        <a:t>CBC, WBC</a:t>
                      </a:r>
                    </a:p>
                    <a:p>
                      <a:r>
                        <a:rPr lang="en-US" sz="1400" b="1" i="0" u="none" strike="noStrike" kern="1200" baseline="0" dirty="0" smtClean="0">
                          <a:solidFill>
                            <a:schemeClr val="dk1"/>
                          </a:solidFill>
                          <a:latin typeface="+mn-lt"/>
                          <a:ea typeface="+mn-ea"/>
                          <a:cs typeface="+mn-cs"/>
                        </a:rPr>
                        <a:t>Extended Count [L]</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A8B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dirty="0" smtClean="0">
                          <a:latin typeface="+mn-lt"/>
                        </a:rPr>
                        <a:t>Normal</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A8B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0" i="0" u="none" strike="noStrike" kern="1200" baseline="0" dirty="0" smtClean="0">
                          <a:solidFill>
                            <a:schemeClr val="dk1"/>
                          </a:solidFill>
                          <a:latin typeface="+mn-lt"/>
                          <a:ea typeface="+mn-ea"/>
                          <a:cs typeface="+mn-cs"/>
                        </a:rPr>
                        <a:t>• </a:t>
                      </a:r>
                      <a:r>
                        <a:rPr lang="en-US" sz="1400" b="0" i="0" u="none" strike="noStrike" kern="1200" baseline="0" dirty="0" err="1" smtClean="0">
                          <a:solidFill>
                            <a:schemeClr val="dk1"/>
                          </a:solidFill>
                          <a:latin typeface="+mn-lt"/>
                          <a:ea typeface="+mn-ea"/>
                          <a:cs typeface="+mn-cs"/>
                        </a:rPr>
                        <a:t>Leukopenic</a:t>
                      </a:r>
                      <a:r>
                        <a:rPr lang="en-US" sz="1400" b="0" i="0" u="none" strike="noStrike" kern="1200" baseline="0" dirty="0" smtClean="0">
                          <a:solidFill>
                            <a:schemeClr val="dk1"/>
                          </a:solidFill>
                          <a:latin typeface="+mn-lt"/>
                          <a:ea typeface="+mn-ea"/>
                          <a:cs typeface="+mn-cs"/>
                        </a:rPr>
                        <a:t> specimens</a:t>
                      </a:r>
                    </a:p>
                    <a:p>
                      <a:r>
                        <a:rPr lang="en-US" sz="1400" b="0" i="0" u="none" strike="noStrike" kern="1200" baseline="0" dirty="0" smtClean="0">
                          <a:solidFill>
                            <a:schemeClr val="dk1"/>
                          </a:solidFill>
                          <a:latin typeface="+mn-lt"/>
                          <a:ea typeface="+mn-ea"/>
                          <a:cs typeface="+mn-cs"/>
                        </a:rPr>
                        <a:t>• Reflex response to </a:t>
                      </a:r>
                      <a:r>
                        <a:rPr lang="en-US" sz="1400" b="1" i="0" u="none" strike="noStrike" kern="1200" baseline="0" dirty="0" smtClean="0">
                          <a:solidFill>
                            <a:schemeClr val="dk1"/>
                          </a:solidFill>
                          <a:latin typeface="+mn-lt"/>
                          <a:ea typeface="+mn-ea"/>
                          <a:cs typeface="+mn-cs"/>
                        </a:rPr>
                        <a:t>FP? </a:t>
                      </a:r>
                      <a:r>
                        <a:rPr lang="en-US" sz="1400" b="0" i="0" u="none" strike="noStrike" kern="1200" baseline="0" dirty="0" smtClean="0">
                          <a:solidFill>
                            <a:schemeClr val="dk1"/>
                          </a:solidFill>
                          <a:latin typeface="+mn-lt"/>
                          <a:ea typeface="+mn-ea"/>
                          <a:cs typeface="+mn-cs"/>
                        </a:rPr>
                        <a:t>Suspect Population Flag</a:t>
                      </a:r>
                    </a:p>
                    <a:p>
                      <a:r>
                        <a:rPr lang="en-US" sz="1400" b="0" i="0" u="none" strike="noStrike" kern="1200" baseline="0" dirty="0" smtClean="0">
                          <a:solidFill>
                            <a:schemeClr val="dk1"/>
                          </a:solidFill>
                          <a:latin typeface="+mn-lt"/>
                          <a:ea typeface="+mn-ea"/>
                          <a:cs typeface="+mn-cs"/>
                        </a:rPr>
                        <a:t>• Possible reflex response to WBC suspect parameter flags</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A8BF">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1" i="0" u="none" strike="noStrike" kern="1200" baseline="0" dirty="0" smtClean="0">
                          <a:solidFill>
                            <a:schemeClr val="dk1"/>
                          </a:solidFill>
                          <a:latin typeface="+mn-lt"/>
                          <a:ea typeface="+mn-ea"/>
                          <a:cs typeface="+mn-cs"/>
                        </a:rPr>
                        <a:t>CBC+RETC,</a:t>
                      </a:r>
                    </a:p>
                    <a:p>
                      <a:r>
                        <a:rPr lang="en-US" sz="1400" b="1" i="0" u="none" strike="noStrike" kern="1200" baseline="0" dirty="0" smtClean="0">
                          <a:solidFill>
                            <a:schemeClr val="dk1"/>
                          </a:solidFill>
                          <a:latin typeface="+mn-lt"/>
                          <a:ea typeface="+mn-ea"/>
                          <a:cs typeface="+mn-cs"/>
                        </a:rPr>
                        <a:t>Resistant RBC [L+]</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A8B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dirty="0" smtClean="0">
                          <a:latin typeface="+mn-lt"/>
                        </a:rPr>
                        <a:t>Mid</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A8BF">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0" i="0" u="none" strike="noStrike" kern="1200" baseline="0" dirty="0" smtClean="0">
                          <a:solidFill>
                            <a:schemeClr val="dk1"/>
                          </a:solidFill>
                          <a:latin typeface="+mn-lt"/>
                          <a:ea typeface="+mn-ea"/>
                          <a:cs typeface="+mn-cs"/>
                        </a:rPr>
                        <a:t>• Pediatric specimens with low volume</a:t>
                      </a:r>
                    </a:p>
                    <a:p>
                      <a:r>
                        <a:rPr lang="en-US" sz="1400" b="0" i="0" u="none" strike="noStrike" kern="1200" baseline="0" dirty="0" smtClean="0">
                          <a:solidFill>
                            <a:schemeClr val="dk1"/>
                          </a:solidFill>
                          <a:latin typeface="+mn-lt"/>
                          <a:ea typeface="+mn-ea"/>
                          <a:cs typeface="+mn-cs"/>
                        </a:rPr>
                        <a:t>• Possible </a:t>
                      </a:r>
                      <a:r>
                        <a:rPr lang="en-US" sz="1400" b="0" i="0" u="none" strike="noStrike" kern="1200" baseline="0" dirty="0" err="1" smtClean="0">
                          <a:solidFill>
                            <a:schemeClr val="dk1"/>
                          </a:solidFill>
                          <a:latin typeface="+mn-lt"/>
                          <a:ea typeface="+mn-ea"/>
                          <a:cs typeface="+mn-cs"/>
                        </a:rPr>
                        <a:t>reflax</a:t>
                      </a:r>
                      <a:r>
                        <a:rPr lang="en-US" sz="1400" b="0" i="0" u="none" strike="noStrike" kern="1200" baseline="0" dirty="0" smtClean="0">
                          <a:solidFill>
                            <a:schemeClr val="dk1"/>
                          </a:solidFill>
                          <a:latin typeface="+mn-lt"/>
                          <a:ea typeface="+mn-ea"/>
                          <a:cs typeface="+mn-cs"/>
                        </a:rPr>
                        <a:t> response to the Resistant RBC Suspect Parameter flag</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A8BF">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1" i="0" u="none" strike="noStrike" kern="1200" baseline="0" dirty="0" smtClean="0">
                          <a:solidFill>
                            <a:schemeClr val="dk1"/>
                          </a:solidFill>
                          <a:latin typeface="+mn-lt"/>
                          <a:ea typeface="+mn-ea"/>
                          <a:cs typeface="+mn-cs"/>
                        </a:rPr>
                        <a:t>CBC, Resistant RBC</a:t>
                      </a:r>
                    </a:p>
                    <a:p>
                      <a:r>
                        <a:rPr lang="en-US" sz="1400" b="1" i="0" u="none" strike="noStrike" kern="1200" baseline="0" dirty="0" smtClean="0">
                          <a:solidFill>
                            <a:schemeClr val="dk1"/>
                          </a:solidFill>
                          <a:latin typeface="+mn-lt"/>
                          <a:ea typeface="+mn-ea"/>
                          <a:cs typeface="+mn-cs"/>
                        </a:rPr>
                        <a:t>[L++]</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A8B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dirty="0" smtClean="0">
                          <a:latin typeface="+mn-lt"/>
                        </a:rPr>
                        <a:t>High</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A8BF">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0" i="0" u="none" strike="noStrike" kern="1200" baseline="0" dirty="0" smtClean="0">
                          <a:solidFill>
                            <a:schemeClr val="dk1"/>
                          </a:solidFill>
                          <a:latin typeface="+mn-lt"/>
                          <a:ea typeface="+mn-ea"/>
                          <a:cs typeface="+mn-cs"/>
                        </a:rPr>
                        <a:t>Possible reflex response to the Resistant RBC Suspect Parameter flag.</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A8BF">
                        <a:tint val="40000"/>
                      </a:srgbClr>
                    </a:solidFill>
                  </a:tcPr>
                </a:tc>
              </a:tr>
            </a:tbl>
          </a:graphicData>
        </a:graphic>
      </p:graphicFrame>
    </p:spTree>
    <p:extLst>
      <p:ext uri="{BB962C8B-B14F-4D97-AF65-F5344CB8AC3E}">
        <p14:creationId xmlns:p14="http://schemas.microsoft.com/office/powerpoint/2010/main" val="464645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0" i="0" u="none" strike="noStrike" kern="0" cap="none" spc="0" normalizeH="0" baseline="0" noProof="0" smtClean="0">
                <a:ln>
                  <a:noFill/>
                </a:ln>
                <a:solidFill>
                  <a:srgbClr val="2A8DBA"/>
                </a:solidFill>
                <a:effectLst/>
                <a:uLnTx/>
                <a:uFillTx/>
                <a:latin typeface="Arial"/>
                <a:ea typeface="+mj-ea"/>
                <a:cs typeface="+mj-cs"/>
              </a:rPr>
              <a:t>Specimen Processing</a:t>
            </a:r>
            <a:endParaRPr kumimoji="0" lang="en-US" sz="32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219200"/>
            <a:ext cx="8234362"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3200" b="1" i="0" u="none" strike="noStrike" kern="0" cap="none" spc="0" normalizeH="0" baseline="0" noProof="0" smtClean="0">
                <a:ln>
                  <a:noFill/>
                </a:ln>
                <a:solidFill>
                  <a:srgbClr val="000000"/>
                </a:solidFill>
                <a:effectLst/>
                <a:uLnTx/>
                <a:uFillTx/>
                <a:latin typeface="Arial"/>
                <a:ea typeface="+mn-ea"/>
                <a:cs typeface="+mn-cs"/>
              </a:rPr>
              <a:t>Interfering Substances and Conditions</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400" b="0" i="1"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400" b="0" i="1" u="none" strike="noStrike" kern="0" cap="none" spc="0" normalizeH="0" baseline="0" noProof="0" smtClean="0">
                <a:ln>
                  <a:noFill/>
                </a:ln>
                <a:solidFill>
                  <a:srgbClr val="000000"/>
                </a:solidFill>
                <a:effectLst/>
                <a:uLnTx/>
                <a:uFillTx/>
                <a:latin typeface="Arial"/>
                <a:ea typeface="+mn-ea"/>
                <a:cs typeface="+mn-cs"/>
              </a:rPr>
              <a:t>The following interfering substances and conditions can affect the listed parameters. Although the CELL-DYN Sapphire has been designed to flag samples with interfering substances, it may not always be possible to do so.</a:t>
            </a:r>
            <a:endParaRPr kumimoji="0" lang="en-US" sz="2400" b="1" i="1"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64645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0" i="0" u="none" strike="noStrike" kern="0" cap="none" spc="0" normalizeH="0" baseline="0" noProof="0" smtClean="0">
                <a:ln>
                  <a:noFill/>
                </a:ln>
                <a:solidFill>
                  <a:srgbClr val="2A8DBA"/>
                </a:solidFill>
                <a:effectLst/>
                <a:uLnTx/>
                <a:uFillTx/>
                <a:latin typeface="Arial"/>
                <a:ea typeface="+mj-ea"/>
                <a:cs typeface="+mj-cs"/>
              </a:rPr>
              <a:t>Interfering Substances and Conditions</a:t>
            </a:r>
            <a:endParaRPr kumimoji="0" lang="en-US" sz="3200" b="0" i="0" u="none" strike="noStrike" kern="0" cap="none" spc="0" normalizeH="0" baseline="0" noProof="0" dirty="0">
              <a:ln>
                <a:noFill/>
              </a:ln>
              <a:solidFill>
                <a:srgbClr val="2A8DBA"/>
              </a:solidFill>
              <a:effectLst/>
              <a:uLnTx/>
              <a:uFillTx/>
              <a:latin typeface="Arial"/>
              <a:ea typeface="+mj-ea"/>
              <a:cs typeface="+mj-cs"/>
            </a:endParaRPr>
          </a:p>
        </p:txBody>
      </p:sp>
      <p:graphicFrame>
        <p:nvGraphicFramePr>
          <p:cNvPr id="3" name="Table 2"/>
          <p:cNvGraphicFramePr>
            <a:graphicFrameLocks noGrp="1"/>
          </p:cNvGraphicFramePr>
          <p:nvPr>
            <p:extLst>
              <p:ext uri="{D42A27DB-BD31-4B8C-83A1-F6EECF244321}">
                <p14:modId xmlns:p14="http://schemas.microsoft.com/office/powerpoint/2010/main" val="633489771"/>
              </p:ext>
            </p:extLst>
          </p:nvPr>
        </p:nvGraphicFramePr>
        <p:xfrm>
          <a:off x="381000" y="1219200"/>
          <a:ext cx="8305800" cy="5029201"/>
        </p:xfrm>
        <a:graphic>
          <a:graphicData uri="http://schemas.openxmlformats.org/drawingml/2006/table">
            <a:tbl>
              <a:tblPr firstRow="1" bandRow="1"/>
              <a:tblGrid>
                <a:gridCol w="2895600"/>
                <a:gridCol w="5410200"/>
              </a:tblGrid>
              <a:tr h="35603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100" b="1" i="0" u="none" strike="noStrike" kern="1200" baseline="0" dirty="0" smtClean="0">
                          <a:solidFill>
                            <a:schemeClr val="lt1"/>
                          </a:solidFill>
                          <a:latin typeface="+mn-lt"/>
                          <a:ea typeface="+mn-ea"/>
                          <a:cs typeface="+mn-cs"/>
                        </a:rPr>
                        <a:t>Parameter Affected</a:t>
                      </a:r>
                      <a:endParaRPr lang="en-US" sz="11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A8DBA"/>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100" b="1" i="0" u="none" strike="noStrike" kern="1200" baseline="0" dirty="0" smtClean="0">
                          <a:solidFill>
                            <a:schemeClr val="lt1"/>
                          </a:solidFill>
                          <a:latin typeface="+mn-lt"/>
                          <a:ea typeface="+mn-ea"/>
                          <a:cs typeface="+mn-cs"/>
                        </a:rPr>
                        <a:t>Interfering Substance and Conditions</a:t>
                      </a:r>
                      <a:endParaRPr lang="en-US" sz="11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A8DBA"/>
                    </a:solidFill>
                  </a:tcPr>
                </a:tc>
              </a:tr>
              <a:tr h="116795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b="1" i="0" u="none" strike="noStrike" kern="1200" baseline="0" dirty="0" smtClean="0">
                          <a:solidFill>
                            <a:schemeClr val="dk1"/>
                          </a:solidFill>
                          <a:latin typeface="+mn-lt"/>
                          <a:ea typeface="+mn-ea"/>
                          <a:cs typeface="+mn-cs"/>
                        </a:rPr>
                        <a:t>WBC and WBC Differential</a:t>
                      </a:r>
                      <a:endParaRPr lang="en-US" sz="11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A8DB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1100" b="0" i="0" u="none" strike="noStrike" baseline="0" dirty="0" smtClean="0">
                          <a:latin typeface="+mn-lt"/>
                        </a:rPr>
                        <a:t>• </a:t>
                      </a:r>
                      <a:r>
                        <a:rPr lang="en-US" sz="1100" b="0" i="0" u="none" strike="noStrike" baseline="0" dirty="0" err="1" smtClean="0">
                          <a:latin typeface="+mn-lt"/>
                        </a:rPr>
                        <a:t>Cryoglobulin</a:t>
                      </a:r>
                      <a:r>
                        <a:rPr lang="en-US" sz="1100" b="0" i="0" u="none" strike="noStrike" baseline="0" dirty="0" smtClean="0">
                          <a:latin typeface="+mn-lt"/>
                        </a:rPr>
                        <a:t> and </a:t>
                      </a:r>
                      <a:r>
                        <a:rPr lang="en-US" sz="1100" b="0" i="0" u="none" strike="noStrike" baseline="0" dirty="0" err="1" smtClean="0">
                          <a:latin typeface="+mn-lt"/>
                        </a:rPr>
                        <a:t>Cryofibrinogen</a:t>
                      </a:r>
                      <a:endParaRPr lang="en-US" sz="1100" b="0" i="0" u="none" strike="noStrike" baseline="0" dirty="0" smtClean="0">
                        <a:latin typeface="+mn-lt"/>
                      </a:endParaRPr>
                    </a:p>
                    <a:p>
                      <a:pPr algn="l"/>
                      <a:r>
                        <a:rPr lang="en-US" sz="1100" b="0" i="0" u="none" strike="noStrike" baseline="0" dirty="0" smtClean="0">
                          <a:latin typeface="+mn-lt"/>
                        </a:rPr>
                        <a:t>• Fragile WBCs Hemoglobin C Crystals   (Intra-</a:t>
                      </a:r>
                      <a:r>
                        <a:rPr lang="en-US" sz="1100" b="0" i="0" u="none" strike="noStrike" baseline="0" dirty="0" err="1" smtClean="0">
                          <a:latin typeface="+mn-lt"/>
                        </a:rPr>
                        <a:t>erythrocytic</a:t>
                      </a:r>
                      <a:r>
                        <a:rPr lang="en-US" sz="1100" b="0" i="0" u="none" strike="noStrike" baseline="0" dirty="0" smtClean="0">
                          <a:latin typeface="+mn-lt"/>
                        </a:rPr>
                        <a:t> hemoglobin masses)</a:t>
                      </a:r>
                    </a:p>
                    <a:p>
                      <a:pPr algn="l"/>
                      <a:r>
                        <a:rPr lang="en-US" sz="1100" b="0" i="0" u="none" strike="noStrike" baseline="0" dirty="0" smtClean="0">
                          <a:latin typeface="+mn-lt"/>
                        </a:rPr>
                        <a:t>• Lyse-resistant RBCs</a:t>
                      </a:r>
                    </a:p>
                    <a:p>
                      <a:pPr algn="l"/>
                      <a:r>
                        <a:rPr lang="en-US" sz="1100" b="0" i="0" u="none" strike="noStrike" baseline="0" dirty="0" smtClean="0">
                          <a:latin typeface="+mn-lt"/>
                        </a:rPr>
                        <a:t>• Neutrophil aggregates</a:t>
                      </a:r>
                    </a:p>
                    <a:p>
                      <a:pPr algn="l"/>
                      <a:r>
                        <a:rPr lang="en-US" sz="1100" b="0" i="0" u="none" strike="noStrike" baseline="0" dirty="0" smtClean="0">
                          <a:latin typeface="+mn-lt"/>
                        </a:rPr>
                        <a:t>• NRBCs</a:t>
                      </a:r>
                    </a:p>
                    <a:p>
                      <a:pPr algn="l"/>
                      <a:r>
                        <a:rPr lang="en-US" sz="1100" b="0" i="0" u="none" strike="noStrike" baseline="0" dirty="0" smtClean="0">
                          <a:latin typeface="+mn-lt"/>
                        </a:rPr>
                        <a:t>• PLT clumps</a:t>
                      </a:r>
                      <a:endParaRPr lang="en-US" sz="11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A8DBA">
                        <a:tint val="40000"/>
                      </a:srgbClr>
                    </a:solidFill>
                  </a:tcPr>
                </a:tc>
              </a:tr>
              <a:tr h="134638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b="1" i="0" u="none" strike="noStrike" kern="1200" baseline="0" dirty="0" smtClean="0">
                          <a:solidFill>
                            <a:schemeClr val="dk1"/>
                          </a:solidFill>
                          <a:latin typeface="+mn-lt"/>
                          <a:ea typeface="+mn-ea"/>
                          <a:cs typeface="+mn-cs"/>
                        </a:rPr>
                        <a:t>RBC</a:t>
                      </a:r>
                      <a:endParaRPr lang="en-US" sz="11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A8DB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1100" b="0" i="0" u="none" strike="noStrike" baseline="0" dirty="0" smtClean="0">
                          <a:latin typeface="+mn-lt"/>
                        </a:rPr>
                        <a:t>• Auto agglutinins</a:t>
                      </a:r>
                    </a:p>
                    <a:p>
                      <a:pPr algn="l"/>
                      <a:r>
                        <a:rPr lang="en-US" sz="1100" b="0" i="0" u="none" strike="noStrike" baseline="0" dirty="0" smtClean="0">
                          <a:latin typeface="+mn-lt"/>
                        </a:rPr>
                        <a:t>• Cold agglutinins</a:t>
                      </a:r>
                    </a:p>
                    <a:p>
                      <a:pPr algn="l"/>
                      <a:r>
                        <a:rPr lang="en-US" sz="1100" b="0" i="0" u="none" strike="noStrike" baseline="0" dirty="0" smtClean="0">
                          <a:latin typeface="+mn-lt"/>
                        </a:rPr>
                        <a:t>• Elevated WBK concentration</a:t>
                      </a:r>
                    </a:p>
                    <a:p>
                      <a:pPr algn="l"/>
                      <a:r>
                        <a:rPr lang="en-US" sz="1100" b="0" i="0" u="none" strike="noStrike" baseline="0" dirty="0" smtClean="0">
                          <a:latin typeface="+mn-lt"/>
                        </a:rPr>
                        <a:t>• Giant PLTS</a:t>
                      </a:r>
                    </a:p>
                    <a:p>
                      <a:pPr algn="l"/>
                      <a:r>
                        <a:rPr lang="en-US" sz="1100" b="0" i="0" u="none" strike="noStrike" baseline="0" dirty="0" smtClean="0">
                          <a:latin typeface="+mn-lt"/>
                        </a:rPr>
                        <a:t>• Hemolysis (in vitro)</a:t>
                      </a:r>
                    </a:p>
                    <a:p>
                      <a:pPr algn="l"/>
                      <a:r>
                        <a:rPr lang="en-US" sz="1100" b="0" i="0" u="none" strike="noStrike" baseline="0" dirty="0" smtClean="0">
                          <a:latin typeface="+mn-lt"/>
                        </a:rPr>
                        <a:t>• Small leukocytes [in cases where the leukocyte concentration is high (&gt;100 x 109/L) and MCV is high]</a:t>
                      </a:r>
                      <a:endParaRPr lang="en-US" sz="11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A8DBA">
                        <a:tint val="20000"/>
                      </a:srgbClr>
                    </a:solidFill>
                  </a:tcPr>
                </a:tc>
              </a:tr>
              <a:tr h="81107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b="1" i="0" u="none" strike="noStrike" baseline="0" dirty="0" smtClean="0">
                          <a:latin typeface="+mn-lt"/>
                        </a:rPr>
                        <a:t>HGB</a:t>
                      </a:r>
                      <a:endParaRPr lang="en-US" sz="11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A8DB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1100" b="0" i="0" u="none" strike="noStrike" baseline="0" dirty="0" smtClean="0">
                          <a:latin typeface="+mn-lt"/>
                        </a:rPr>
                        <a:t>• High lipids (&gt;700mg/</a:t>
                      </a:r>
                      <a:r>
                        <a:rPr lang="en-US" sz="1100" b="0" i="0" u="none" strike="noStrike" baseline="0" dirty="0" err="1" smtClean="0">
                          <a:latin typeface="+mn-lt"/>
                        </a:rPr>
                        <a:t>dL</a:t>
                      </a:r>
                      <a:r>
                        <a:rPr lang="en-US" sz="1100" b="0" i="0" u="none" strike="noStrike" baseline="0" dirty="0" smtClean="0">
                          <a:latin typeface="+mn-lt"/>
                        </a:rPr>
                        <a:t>)</a:t>
                      </a:r>
                    </a:p>
                    <a:p>
                      <a:pPr algn="l"/>
                      <a:r>
                        <a:rPr lang="en-US" sz="1100" b="0" i="0" u="none" strike="noStrike" baseline="0" dirty="0" smtClean="0">
                          <a:latin typeface="+mn-lt"/>
                        </a:rPr>
                        <a:t>• High WBCs (&gt;250 x 109/L, based on concentrated, normal† WBCs)</a:t>
                      </a:r>
                    </a:p>
                    <a:p>
                      <a:pPr algn="l"/>
                      <a:r>
                        <a:rPr lang="en-US" sz="1100" b="0" i="0" u="none" strike="noStrike" baseline="0" dirty="0" smtClean="0">
                          <a:latin typeface="+mn-lt"/>
                        </a:rPr>
                        <a:t>• High bilirubin (&gt;33mg/</a:t>
                      </a:r>
                      <a:r>
                        <a:rPr lang="en-US" sz="1100" b="0" i="0" u="none" strike="noStrike" baseline="0" dirty="0" err="1" smtClean="0">
                          <a:latin typeface="+mn-lt"/>
                        </a:rPr>
                        <a:t>dL</a:t>
                      </a:r>
                      <a:r>
                        <a:rPr lang="en-US" sz="1100" b="0" i="0" u="none" strike="noStrike" baseline="0" dirty="0" smtClean="0">
                          <a:latin typeface="+mn-lt"/>
                        </a:rPr>
                        <a:t>)</a:t>
                      </a:r>
                    </a:p>
                    <a:p>
                      <a:pPr algn="l"/>
                      <a:r>
                        <a:rPr lang="en-US" sz="1100" b="0" i="0" u="none" strike="noStrike" baseline="0" dirty="0" smtClean="0">
                          <a:latin typeface="+mn-lt"/>
                        </a:rPr>
                        <a:t>• Hemoglobin C Crystals (Intra-</a:t>
                      </a:r>
                      <a:r>
                        <a:rPr lang="en-US" sz="1100" b="0" i="0" u="none" strike="noStrike" baseline="0" dirty="0" err="1" smtClean="0">
                          <a:latin typeface="+mn-lt"/>
                        </a:rPr>
                        <a:t>erythrocytic</a:t>
                      </a:r>
                      <a:r>
                        <a:rPr lang="en-US" sz="1100" b="0" i="0" u="none" strike="noStrike" baseline="0" dirty="0" smtClean="0">
                          <a:latin typeface="+mn-lt"/>
                        </a:rPr>
                        <a:t> hemoglobin masses)</a:t>
                      </a:r>
                      <a:endParaRPr lang="en-US" sz="11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A8DBA">
                        <a:tint val="40000"/>
                      </a:srgbClr>
                    </a:solidFill>
                  </a:tcPr>
                </a:tc>
              </a:tr>
              <a:tr h="134775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b="1" i="0" u="none" strike="noStrike" kern="1200" baseline="0" dirty="0" smtClean="0">
                          <a:solidFill>
                            <a:schemeClr val="dk1"/>
                          </a:solidFill>
                          <a:latin typeface="+mn-lt"/>
                          <a:ea typeface="+mn-ea"/>
                          <a:cs typeface="+mn-cs"/>
                        </a:rPr>
                        <a:t>MCV</a:t>
                      </a:r>
                      <a:endParaRPr lang="en-US" sz="11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A8DB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1100" b="0" i="0" u="none" strike="noStrike" baseline="0" dirty="0" smtClean="0">
                          <a:latin typeface="+mn-lt"/>
                        </a:rPr>
                        <a:t>• Auto agglutinins</a:t>
                      </a:r>
                    </a:p>
                    <a:p>
                      <a:pPr algn="l"/>
                      <a:r>
                        <a:rPr lang="en-US" sz="1100" b="0" i="0" u="none" strike="noStrike" baseline="0" dirty="0" smtClean="0">
                          <a:latin typeface="+mn-lt"/>
                        </a:rPr>
                        <a:t>• Cold agglutinins</a:t>
                      </a:r>
                    </a:p>
                    <a:p>
                      <a:pPr algn="l"/>
                      <a:r>
                        <a:rPr lang="en-US" sz="1100" b="0" i="0" u="none" strike="noStrike" baseline="0" dirty="0" smtClean="0">
                          <a:latin typeface="+mn-lt"/>
                        </a:rPr>
                        <a:t>• Elevated WBC concentration</a:t>
                      </a:r>
                    </a:p>
                    <a:p>
                      <a:pPr algn="l"/>
                      <a:r>
                        <a:rPr lang="en-US" sz="1100" b="0" i="0" u="none" strike="noStrike" baseline="0" dirty="0" smtClean="0">
                          <a:latin typeface="+mn-lt"/>
                        </a:rPr>
                        <a:t>• Giant PLTS</a:t>
                      </a:r>
                    </a:p>
                    <a:p>
                      <a:pPr algn="l"/>
                      <a:r>
                        <a:rPr lang="en-US" sz="1100" b="0" i="0" u="none" strike="noStrike" baseline="0" dirty="0" smtClean="0">
                          <a:latin typeface="+mn-lt"/>
                        </a:rPr>
                        <a:t>• Hemolysis</a:t>
                      </a:r>
                    </a:p>
                    <a:p>
                      <a:pPr algn="l"/>
                      <a:r>
                        <a:rPr lang="en-US" sz="1100" b="0" i="0" u="none" strike="noStrike" baseline="0" dirty="0" smtClean="0">
                          <a:latin typeface="+mn-lt"/>
                        </a:rPr>
                        <a:t>• Hyperglycemia</a:t>
                      </a:r>
                    </a:p>
                    <a:p>
                      <a:pPr algn="l"/>
                      <a:r>
                        <a:rPr lang="en-US" sz="1100" b="0" i="0" u="none" strike="noStrike" baseline="0" dirty="0" smtClean="0">
                          <a:latin typeface="+mn-lt"/>
                        </a:rPr>
                        <a:t>• Leukocytosis with macrocytic anemia</a:t>
                      </a:r>
                      <a:endParaRPr lang="en-US" sz="11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A8DBA">
                        <a:tint val="20000"/>
                      </a:srgbClr>
                    </a:solidFill>
                  </a:tcPr>
                </a:tc>
              </a:tr>
            </a:tbl>
          </a:graphicData>
        </a:graphic>
      </p:graphicFrame>
    </p:spTree>
    <p:extLst>
      <p:ext uri="{BB962C8B-B14F-4D97-AF65-F5344CB8AC3E}">
        <p14:creationId xmlns:p14="http://schemas.microsoft.com/office/powerpoint/2010/main" val="464645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0" i="0" u="none" strike="noStrike" kern="0" cap="none" spc="0" normalizeH="0" baseline="0" noProof="0" smtClean="0">
                <a:ln>
                  <a:noFill/>
                </a:ln>
                <a:solidFill>
                  <a:srgbClr val="2A8DBA"/>
                </a:solidFill>
                <a:effectLst/>
                <a:uLnTx/>
                <a:uFillTx/>
                <a:latin typeface="Arial"/>
                <a:ea typeface="+mj-ea"/>
                <a:cs typeface="+mj-cs"/>
              </a:rPr>
              <a:t>Interfering Substances and Conditions</a:t>
            </a:r>
            <a:endParaRPr kumimoji="0" lang="en-US" sz="3200" b="0" i="0" u="none" strike="noStrike" kern="0" cap="none" spc="0" normalizeH="0" baseline="0" noProof="0" dirty="0">
              <a:ln>
                <a:noFill/>
              </a:ln>
              <a:solidFill>
                <a:srgbClr val="2A8DBA"/>
              </a:solidFill>
              <a:effectLst/>
              <a:uLnTx/>
              <a:uFillTx/>
              <a:latin typeface="Arial"/>
              <a:ea typeface="+mj-ea"/>
              <a:cs typeface="+mj-cs"/>
            </a:endParaRPr>
          </a:p>
        </p:txBody>
      </p:sp>
      <p:graphicFrame>
        <p:nvGraphicFramePr>
          <p:cNvPr id="3" name="Table 2"/>
          <p:cNvGraphicFramePr>
            <a:graphicFrameLocks noGrp="1"/>
          </p:cNvGraphicFramePr>
          <p:nvPr>
            <p:extLst>
              <p:ext uri="{D42A27DB-BD31-4B8C-83A1-F6EECF244321}">
                <p14:modId xmlns:p14="http://schemas.microsoft.com/office/powerpoint/2010/main" val="2720630486"/>
              </p:ext>
            </p:extLst>
          </p:nvPr>
        </p:nvGraphicFramePr>
        <p:xfrm>
          <a:off x="457200" y="1219200"/>
          <a:ext cx="8305800" cy="4983480"/>
        </p:xfrm>
        <a:graphic>
          <a:graphicData uri="http://schemas.openxmlformats.org/drawingml/2006/table">
            <a:tbl>
              <a:tblPr firstRow="1" bandRow="1"/>
              <a:tblGrid>
                <a:gridCol w="2895600"/>
                <a:gridCol w="5410200"/>
              </a:tblGrid>
              <a:tr h="21887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100" b="1" i="0" u="none" strike="noStrike" kern="1200" baseline="0" dirty="0" smtClean="0">
                          <a:solidFill>
                            <a:schemeClr val="lt1"/>
                          </a:solidFill>
                          <a:latin typeface="+mn-lt"/>
                          <a:ea typeface="+mn-ea"/>
                          <a:cs typeface="+mn-cs"/>
                        </a:rPr>
                        <a:t>Parameter Affected</a:t>
                      </a:r>
                      <a:endParaRPr lang="en-US" sz="11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A8DBA"/>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100" b="1" i="0" u="none" strike="noStrike" kern="1200" baseline="0" dirty="0" smtClean="0">
                          <a:solidFill>
                            <a:schemeClr val="lt1"/>
                          </a:solidFill>
                          <a:latin typeface="+mn-lt"/>
                          <a:ea typeface="+mn-ea"/>
                          <a:cs typeface="+mn-cs"/>
                        </a:rPr>
                        <a:t>Interfering Substance and Conditions</a:t>
                      </a:r>
                      <a:endParaRPr lang="en-US" sz="11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A8DBA"/>
                    </a:solidFill>
                  </a:tcPr>
                </a:tc>
              </a:tr>
              <a:tr h="116795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b="1" i="0" u="none" strike="noStrike" kern="1200" baseline="0" dirty="0" smtClean="0">
                          <a:solidFill>
                            <a:schemeClr val="dk1"/>
                          </a:solidFill>
                          <a:latin typeface="+mn-lt"/>
                          <a:ea typeface="+mn-ea"/>
                          <a:cs typeface="+mn-cs"/>
                        </a:rPr>
                        <a:t>PLT (optical)</a:t>
                      </a:r>
                      <a:endParaRPr lang="en-US" sz="11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A8DB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b="0" i="0" u="none" strike="noStrike" kern="1200" baseline="0" dirty="0" smtClean="0">
                          <a:solidFill>
                            <a:schemeClr val="dk1"/>
                          </a:solidFill>
                          <a:latin typeface="+mn-lt"/>
                          <a:ea typeface="+mn-ea"/>
                          <a:cs typeface="+mn-cs"/>
                        </a:rPr>
                        <a:t>• Auto agglutinins</a:t>
                      </a:r>
                    </a:p>
                    <a:p>
                      <a:r>
                        <a:rPr lang="en-US" sz="1100" b="0" i="0" u="none" strike="noStrike" kern="1200" baseline="0" dirty="0" smtClean="0">
                          <a:solidFill>
                            <a:schemeClr val="dk1"/>
                          </a:solidFill>
                          <a:latin typeface="+mn-lt"/>
                          <a:ea typeface="+mn-ea"/>
                          <a:cs typeface="+mn-cs"/>
                        </a:rPr>
                        <a:t>• Cold agglutinins</a:t>
                      </a:r>
                    </a:p>
                    <a:p>
                      <a:r>
                        <a:rPr lang="en-US" sz="1100" b="0" i="0" u="none" strike="noStrike" kern="1200" baseline="0" dirty="0" smtClean="0">
                          <a:solidFill>
                            <a:schemeClr val="dk1"/>
                          </a:solidFill>
                          <a:latin typeface="+mn-lt"/>
                          <a:ea typeface="+mn-ea"/>
                          <a:cs typeface="+mn-cs"/>
                        </a:rPr>
                        <a:t>• </a:t>
                      </a:r>
                      <a:r>
                        <a:rPr lang="en-US" sz="1100" b="0" i="0" u="none" strike="noStrike" kern="1200" baseline="0" dirty="0" err="1" smtClean="0">
                          <a:solidFill>
                            <a:schemeClr val="dk1"/>
                          </a:solidFill>
                          <a:latin typeface="+mn-lt"/>
                          <a:ea typeface="+mn-ea"/>
                          <a:cs typeface="+mn-cs"/>
                        </a:rPr>
                        <a:t>Cryofibrinogen</a:t>
                      </a:r>
                      <a:endParaRPr lang="en-US" sz="1100" b="0" i="0" u="none" strike="noStrike" kern="1200" baseline="0" dirty="0" smtClean="0">
                        <a:solidFill>
                          <a:schemeClr val="dk1"/>
                        </a:solidFill>
                        <a:latin typeface="+mn-lt"/>
                        <a:ea typeface="+mn-ea"/>
                        <a:cs typeface="+mn-cs"/>
                      </a:endParaRPr>
                    </a:p>
                    <a:p>
                      <a:r>
                        <a:rPr lang="en-US" sz="1100" b="0" i="0" u="none" strike="noStrike" kern="1200" baseline="0" dirty="0" smtClean="0">
                          <a:solidFill>
                            <a:schemeClr val="dk1"/>
                          </a:solidFill>
                          <a:latin typeface="+mn-lt"/>
                          <a:ea typeface="+mn-ea"/>
                          <a:cs typeface="+mn-cs"/>
                        </a:rPr>
                        <a:t>• </a:t>
                      </a:r>
                      <a:r>
                        <a:rPr lang="en-US" sz="1100" b="0" i="0" u="none" strike="noStrike" kern="1200" baseline="0" dirty="0" err="1" smtClean="0">
                          <a:solidFill>
                            <a:schemeClr val="dk1"/>
                          </a:solidFill>
                          <a:latin typeface="+mn-lt"/>
                          <a:ea typeface="+mn-ea"/>
                          <a:cs typeface="+mn-cs"/>
                        </a:rPr>
                        <a:t>Cryoglobulins</a:t>
                      </a:r>
                      <a:endParaRPr lang="en-US" sz="1100" b="0" i="0" u="none" strike="noStrike" kern="1200" baseline="0" dirty="0" smtClean="0">
                        <a:solidFill>
                          <a:schemeClr val="dk1"/>
                        </a:solidFill>
                        <a:latin typeface="+mn-lt"/>
                        <a:ea typeface="+mn-ea"/>
                        <a:cs typeface="+mn-cs"/>
                      </a:endParaRPr>
                    </a:p>
                    <a:p>
                      <a:r>
                        <a:rPr lang="en-US" sz="1100" b="0" i="0" u="none" strike="noStrike" kern="1200" baseline="0" dirty="0" smtClean="0">
                          <a:solidFill>
                            <a:schemeClr val="dk1"/>
                          </a:solidFill>
                          <a:latin typeface="+mn-lt"/>
                          <a:ea typeface="+mn-ea"/>
                          <a:cs typeface="+mn-cs"/>
                        </a:rPr>
                        <a:t>• Giant PLTS</a:t>
                      </a:r>
                    </a:p>
                    <a:p>
                      <a:r>
                        <a:rPr lang="en-US" sz="1100" b="0" i="0" u="none" strike="noStrike" kern="1200" baseline="0" dirty="0" smtClean="0">
                          <a:solidFill>
                            <a:schemeClr val="dk1"/>
                          </a:solidFill>
                          <a:latin typeface="+mn-lt"/>
                          <a:ea typeface="+mn-ea"/>
                          <a:cs typeface="+mn-cs"/>
                        </a:rPr>
                        <a:t>• Microcytic RBCs</a:t>
                      </a:r>
                    </a:p>
                    <a:p>
                      <a:r>
                        <a:rPr lang="en-US" sz="1100" b="0" i="0" u="none" strike="noStrike" kern="1200" baseline="0" dirty="0" smtClean="0">
                          <a:solidFill>
                            <a:schemeClr val="dk1"/>
                          </a:solidFill>
                          <a:latin typeface="+mn-lt"/>
                          <a:ea typeface="+mn-ea"/>
                          <a:cs typeface="+mn-cs"/>
                        </a:rPr>
                        <a:t>• PLT clumps</a:t>
                      </a:r>
                    </a:p>
                    <a:p>
                      <a:r>
                        <a:rPr lang="en-US" sz="1100" b="0" i="0" u="none" strike="noStrike" kern="1200" baseline="0" dirty="0" smtClean="0">
                          <a:solidFill>
                            <a:schemeClr val="dk1"/>
                          </a:solidFill>
                          <a:latin typeface="+mn-lt"/>
                          <a:ea typeface="+mn-ea"/>
                          <a:cs typeface="+mn-cs"/>
                        </a:rPr>
                        <a:t>• PLT </a:t>
                      </a:r>
                      <a:r>
                        <a:rPr lang="en-US" sz="1100" b="0" i="0" u="none" strike="noStrike" kern="1200" baseline="0" dirty="0" err="1" smtClean="0">
                          <a:solidFill>
                            <a:schemeClr val="dk1"/>
                          </a:solidFill>
                          <a:latin typeface="+mn-lt"/>
                          <a:ea typeface="+mn-ea"/>
                          <a:cs typeface="+mn-cs"/>
                        </a:rPr>
                        <a:t>satellitism</a:t>
                      </a:r>
                      <a:endParaRPr lang="en-US" sz="1100" b="0" i="0" u="none" strike="noStrike" kern="1200" baseline="0" dirty="0" smtClean="0">
                        <a:solidFill>
                          <a:schemeClr val="dk1"/>
                        </a:solidFill>
                        <a:latin typeface="+mn-lt"/>
                        <a:ea typeface="+mn-ea"/>
                        <a:cs typeface="+mn-cs"/>
                      </a:endParaRPr>
                    </a:p>
                    <a:p>
                      <a:r>
                        <a:rPr lang="en-US" sz="1100" b="0" i="0" u="none" strike="noStrike" kern="1200" baseline="0" dirty="0" smtClean="0">
                          <a:solidFill>
                            <a:schemeClr val="dk1"/>
                          </a:solidFill>
                          <a:latin typeface="+mn-lt"/>
                          <a:ea typeface="+mn-ea"/>
                          <a:cs typeface="+mn-cs"/>
                        </a:rPr>
                        <a:t>• RBC fragments and WBC fragment</a:t>
                      </a:r>
                      <a:endParaRPr lang="en-US" sz="11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A8DBA">
                        <a:tint val="40000"/>
                      </a:srgbClr>
                    </a:solidFill>
                  </a:tcPr>
                </a:tc>
              </a:tr>
              <a:tr h="69552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b="1" i="0" u="none" strike="noStrike" kern="1200" baseline="0" dirty="0" smtClean="0">
                          <a:solidFill>
                            <a:schemeClr val="dk1"/>
                          </a:solidFill>
                          <a:latin typeface="+mn-lt"/>
                          <a:ea typeface="+mn-ea"/>
                          <a:cs typeface="+mn-cs"/>
                        </a:rPr>
                        <a:t>MPV</a:t>
                      </a:r>
                      <a:endParaRPr lang="en-US" sz="11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A8DB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b="0" i="0" u="none" strike="noStrike" kern="1200" baseline="0" dirty="0" smtClean="0">
                          <a:solidFill>
                            <a:schemeClr val="dk1"/>
                          </a:solidFill>
                          <a:latin typeface="+mn-lt"/>
                          <a:ea typeface="+mn-ea"/>
                          <a:cs typeface="+mn-cs"/>
                        </a:rPr>
                        <a:t>• Giant PLTS</a:t>
                      </a:r>
                    </a:p>
                    <a:p>
                      <a:r>
                        <a:rPr lang="en-US" sz="1100" b="0" i="0" u="none" strike="noStrike" kern="1200" baseline="0" dirty="0" smtClean="0">
                          <a:solidFill>
                            <a:schemeClr val="dk1"/>
                          </a:solidFill>
                          <a:latin typeface="+mn-lt"/>
                          <a:ea typeface="+mn-ea"/>
                          <a:cs typeface="+mn-cs"/>
                        </a:rPr>
                        <a:t>• PLT clumps</a:t>
                      </a:r>
                    </a:p>
                    <a:p>
                      <a:r>
                        <a:rPr lang="en-US" sz="1100" b="0" i="0" u="none" strike="noStrike" kern="1200" baseline="0" dirty="0" smtClean="0">
                          <a:solidFill>
                            <a:schemeClr val="dk1"/>
                          </a:solidFill>
                          <a:latin typeface="+mn-lt"/>
                          <a:ea typeface="+mn-ea"/>
                          <a:cs typeface="+mn-cs"/>
                        </a:rPr>
                        <a:t>• RBC fragments</a:t>
                      </a:r>
                    </a:p>
                    <a:p>
                      <a:r>
                        <a:rPr lang="en-US" sz="1100" b="0" i="0" u="none" strike="noStrike" kern="1200" baseline="0" dirty="0" smtClean="0">
                          <a:solidFill>
                            <a:schemeClr val="dk1"/>
                          </a:solidFill>
                          <a:latin typeface="+mn-lt"/>
                          <a:ea typeface="+mn-ea"/>
                          <a:cs typeface="+mn-cs"/>
                        </a:rPr>
                        <a:t>• WBC fragments</a:t>
                      </a:r>
                      <a:endParaRPr lang="en-US" sz="11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A8DBA">
                        <a:tint val="20000"/>
                      </a:srgbClr>
                    </a:solidFill>
                  </a:tcPr>
                </a:tc>
              </a:tr>
              <a:tr h="69552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b="1" i="0" u="none" strike="noStrike" kern="1200" baseline="0" dirty="0" smtClean="0">
                          <a:solidFill>
                            <a:schemeClr val="dk1"/>
                          </a:solidFill>
                          <a:latin typeface="+mn-lt"/>
                          <a:ea typeface="+mn-ea"/>
                          <a:cs typeface="+mn-cs"/>
                        </a:rPr>
                        <a:t>NRBC</a:t>
                      </a:r>
                      <a:endParaRPr lang="en-US" sz="11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A8DB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b="0" i="0" u="none" strike="noStrike" kern="1200" baseline="0" dirty="0" smtClean="0">
                          <a:solidFill>
                            <a:schemeClr val="dk1"/>
                          </a:solidFill>
                          <a:latin typeface="+mn-lt"/>
                          <a:ea typeface="+mn-ea"/>
                          <a:cs typeface="+mn-cs"/>
                        </a:rPr>
                        <a:t>• Fragile lymphocytes (as found in non-Hodgkin’s lymphoma, and occasionally in chronic lymphocytic leukemia and acute leukemia)</a:t>
                      </a:r>
                    </a:p>
                    <a:p>
                      <a:r>
                        <a:rPr lang="en-US" sz="1100" b="0" i="0" u="none" strike="noStrike" kern="1200" baseline="0" dirty="0" smtClean="0">
                          <a:solidFill>
                            <a:schemeClr val="dk1"/>
                          </a:solidFill>
                          <a:latin typeface="+mn-lt"/>
                          <a:ea typeface="+mn-ea"/>
                          <a:cs typeface="+mn-cs"/>
                        </a:rPr>
                        <a:t>• Lyse-resistant RBCs</a:t>
                      </a:r>
                    </a:p>
                    <a:p>
                      <a:r>
                        <a:rPr lang="en-US" sz="1100" b="0" i="0" u="none" strike="noStrike" kern="1200" baseline="0" dirty="0" smtClean="0">
                          <a:solidFill>
                            <a:schemeClr val="dk1"/>
                          </a:solidFill>
                          <a:latin typeface="+mn-lt"/>
                          <a:ea typeface="+mn-ea"/>
                          <a:cs typeface="+mn-cs"/>
                        </a:rPr>
                        <a:t>• Non-viable WBCs</a:t>
                      </a:r>
                      <a:endParaRPr lang="en-US" sz="11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A8DBA">
                        <a:tint val="40000"/>
                      </a:srgbClr>
                    </a:solidFill>
                  </a:tcPr>
                </a:tc>
              </a:tr>
              <a:tr h="152399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b="1" i="0" u="none" strike="noStrike" kern="1200" baseline="0" dirty="0" smtClean="0">
                          <a:solidFill>
                            <a:schemeClr val="dk1"/>
                          </a:solidFill>
                          <a:latin typeface="+mn-lt"/>
                          <a:ea typeface="+mn-ea"/>
                          <a:cs typeface="+mn-cs"/>
                        </a:rPr>
                        <a:t>RETC</a:t>
                      </a:r>
                      <a:endParaRPr lang="en-US" sz="11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A8DB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b="0" i="0" u="none" strike="noStrike" kern="1200" baseline="0" dirty="0" smtClean="0">
                          <a:solidFill>
                            <a:schemeClr val="dk1"/>
                          </a:solidFill>
                          <a:latin typeface="+mn-lt"/>
                          <a:ea typeface="+mn-ea"/>
                          <a:cs typeface="+mn-cs"/>
                        </a:rPr>
                        <a:t>• Auto agglutinins</a:t>
                      </a:r>
                    </a:p>
                    <a:p>
                      <a:r>
                        <a:rPr lang="en-US" sz="1100" b="0" i="0" u="none" strike="noStrike" kern="1200" baseline="0" dirty="0" smtClean="0">
                          <a:solidFill>
                            <a:schemeClr val="dk1"/>
                          </a:solidFill>
                          <a:latin typeface="+mn-lt"/>
                          <a:ea typeface="+mn-ea"/>
                          <a:cs typeface="+mn-cs"/>
                        </a:rPr>
                        <a:t>• </a:t>
                      </a:r>
                      <a:r>
                        <a:rPr lang="en-US" sz="1100" b="0" i="0" u="none" strike="noStrike" kern="1200" baseline="0" dirty="0" err="1" smtClean="0">
                          <a:solidFill>
                            <a:schemeClr val="dk1"/>
                          </a:solidFill>
                          <a:latin typeface="+mn-lt"/>
                          <a:ea typeface="+mn-ea"/>
                          <a:cs typeface="+mn-cs"/>
                        </a:rPr>
                        <a:t>Babesiosis</a:t>
                      </a:r>
                      <a:endParaRPr lang="en-US" sz="1100" b="0" i="0" u="none" strike="noStrike" kern="1200" baseline="0" dirty="0" smtClean="0">
                        <a:solidFill>
                          <a:schemeClr val="dk1"/>
                        </a:solidFill>
                        <a:latin typeface="+mn-lt"/>
                        <a:ea typeface="+mn-ea"/>
                        <a:cs typeface="+mn-cs"/>
                      </a:endParaRPr>
                    </a:p>
                    <a:p>
                      <a:r>
                        <a:rPr lang="en-US" sz="1100" b="0" i="0" u="none" strike="noStrike" kern="1200" baseline="0" dirty="0" smtClean="0">
                          <a:solidFill>
                            <a:schemeClr val="dk1"/>
                          </a:solidFill>
                          <a:latin typeface="+mn-lt"/>
                          <a:ea typeface="+mn-ea"/>
                          <a:cs typeface="+mn-cs"/>
                        </a:rPr>
                        <a:t>• Basophilic stippling</a:t>
                      </a:r>
                    </a:p>
                    <a:p>
                      <a:r>
                        <a:rPr lang="en-US" sz="1100" b="0" i="0" u="none" strike="noStrike" kern="1200" baseline="0" dirty="0" smtClean="0">
                          <a:solidFill>
                            <a:schemeClr val="dk1"/>
                          </a:solidFill>
                          <a:latin typeface="+mn-lt"/>
                          <a:ea typeface="+mn-ea"/>
                          <a:cs typeface="+mn-cs"/>
                        </a:rPr>
                        <a:t>• Cold agglutinins</a:t>
                      </a:r>
                    </a:p>
                    <a:p>
                      <a:r>
                        <a:rPr lang="en-US" sz="1100" b="0" i="0" u="none" strike="noStrike" kern="1200" baseline="0" dirty="0" smtClean="0">
                          <a:solidFill>
                            <a:schemeClr val="dk1"/>
                          </a:solidFill>
                          <a:latin typeface="+mn-lt"/>
                          <a:ea typeface="+mn-ea"/>
                          <a:cs typeface="+mn-cs"/>
                        </a:rPr>
                        <a:t>• Giant PLTs</a:t>
                      </a:r>
                    </a:p>
                    <a:p>
                      <a:r>
                        <a:rPr lang="en-US" sz="1100" b="0" i="0" u="none" strike="noStrike" kern="1200" baseline="0" dirty="0" smtClean="0">
                          <a:solidFill>
                            <a:schemeClr val="dk1"/>
                          </a:solidFill>
                          <a:latin typeface="+mn-lt"/>
                          <a:ea typeface="+mn-ea"/>
                          <a:cs typeface="+mn-cs"/>
                        </a:rPr>
                        <a:t>• Howell-Jolly bodies</a:t>
                      </a:r>
                    </a:p>
                    <a:p>
                      <a:r>
                        <a:rPr lang="en-US" sz="1100" b="0" i="0" u="none" strike="noStrike" kern="1200" baseline="0" dirty="0" smtClean="0">
                          <a:solidFill>
                            <a:schemeClr val="dk1"/>
                          </a:solidFill>
                          <a:latin typeface="+mn-lt"/>
                          <a:ea typeface="+mn-ea"/>
                          <a:cs typeface="+mn-cs"/>
                        </a:rPr>
                        <a:t>• Malaria</a:t>
                      </a:r>
                    </a:p>
                    <a:p>
                      <a:r>
                        <a:rPr lang="en-US" sz="1100" b="0" i="0" u="none" strike="noStrike" kern="1200" baseline="0" dirty="0" smtClean="0">
                          <a:solidFill>
                            <a:schemeClr val="dk1"/>
                          </a:solidFill>
                          <a:latin typeface="+mn-lt"/>
                          <a:ea typeface="+mn-ea"/>
                          <a:cs typeface="+mn-cs"/>
                        </a:rPr>
                        <a:t>• PLT clumps</a:t>
                      </a:r>
                    </a:p>
                    <a:p>
                      <a:r>
                        <a:rPr lang="en-US" sz="1100" b="0" i="0" u="none" strike="noStrike" kern="1200" baseline="0" dirty="0" smtClean="0">
                          <a:solidFill>
                            <a:schemeClr val="dk1"/>
                          </a:solidFill>
                          <a:latin typeface="+mn-lt"/>
                          <a:ea typeface="+mn-ea"/>
                          <a:cs typeface="+mn-cs"/>
                        </a:rPr>
                        <a:t>• RBC auto-fluorescence</a:t>
                      </a:r>
                      <a:endParaRPr lang="en-US" sz="11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A8DBA">
                        <a:tint val="20000"/>
                      </a:srgbClr>
                    </a:solidFill>
                  </a:tcPr>
                </a:tc>
              </a:tr>
            </a:tbl>
          </a:graphicData>
        </a:graphic>
      </p:graphicFrame>
    </p:spTree>
    <p:extLst>
      <p:ext uri="{BB962C8B-B14F-4D97-AF65-F5344CB8AC3E}">
        <p14:creationId xmlns:p14="http://schemas.microsoft.com/office/powerpoint/2010/main" val="464645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4000" b="0" i="0" u="none" strike="noStrike" kern="0" cap="none" spc="0" normalizeH="0" baseline="0" noProof="0" smtClean="0">
                <a:ln>
                  <a:noFill/>
                </a:ln>
                <a:solidFill>
                  <a:srgbClr val="2A8DBA"/>
                </a:solidFill>
                <a:effectLst/>
                <a:uLnTx/>
                <a:uFillTx/>
                <a:latin typeface="Arial"/>
                <a:ea typeface="+mj-ea"/>
                <a:cs typeface="+mj-cs"/>
              </a:rPr>
              <a:t>Basic Tests</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pic>
        <p:nvPicPr>
          <p:cNvPr id="3" name="Content Placeholder 4"/>
          <p:cNvPicPr>
            <a:picLocks noChangeAspect="1"/>
          </p:cNvPicPr>
          <p:nvPr/>
        </p:nvPicPr>
        <p:blipFill>
          <a:blip r:embed="rId2" cstate="print">
            <a:extLst>
              <a:ext uri="{BEBA8EAE-BF5A-486C-A8C5-ECC9F3942E4B}">
                <a14:imgProps xmlns:a14="http://schemas.microsoft.com/office/drawing/2010/main">
                  <a14:imgLayer r:embed="rId3">
                    <a14:imgEffect>
                      <a14:sharpenSoften amount="55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1371600" y="1752600"/>
            <a:ext cx="6248400" cy="4419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95600" y="1149409"/>
            <a:ext cx="3962400" cy="461665"/>
          </a:xfrm>
          <a:prstGeom prst="rect">
            <a:avLst/>
          </a:prstGeom>
          <a:noFill/>
        </p:spPr>
        <p:txBody>
          <a:bodyPr wrap="square" rtlCol="0">
            <a:spAutoFit/>
          </a:bodyPr>
          <a:lstStyle/>
          <a:p>
            <a:r>
              <a:rPr lang="en-US" sz="2400" b="1" dirty="0">
                <a:solidFill>
                  <a:srgbClr val="00B050"/>
                </a:solidFill>
                <a:latin typeface="Arial"/>
              </a:rPr>
              <a:t>Sapphire Result screen</a:t>
            </a:r>
            <a:endParaRPr lang="en-US" sz="2400" b="1" dirty="0">
              <a:solidFill>
                <a:srgbClr val="00B050"/>
              </a:solidFill>
              <a:latin typeface="Arial"/>
            </a:endParaRPr>
          </a:p>
        </p:txBody>
      </p:sp>
    </p:spTree>
    <p:extLst>
      <p:ext uri="{BB962C8B-B14F-4D97-AF65-F5344CB8AC3E}">
        <p14:creationId xmlns:p14="http://schemas.microsoft.com/office/powerpoint/2010/main" val="464645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1" i="0" u="none" strike="noStrike" kern="0" cap="none" spc="0" normalizeH="0" baseline="0" noProof="0" smtClean="0">
                <a:ln>
                  <a:noFill/>
                </a:ln>
                <a:solidFill>
                  <a:srgbClr val="2A8DBA"/>
                </a:solidFill>
                <a:effectLst/>
                <a:uLnTx/>
                <a:uFillTx/>
                <a:latin typeface="Arial"/>
                <a:ea typeface="+mj-ea"/>
                <a:cs typeface="+mj-cs"/>
              </a:rPr>
              <a:t>Potential Causes of Spurious Results</a:t>
            </a:r>
            <a:endParaRPr kumimoji="0" lang="en-US" sz="32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This table provides a detailed list of potential causes of spurious results with automated hematology analyzers.</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1406266914"/>
              </p:ext>
            </p:extLst>
          </p:nvPr>
        </p:nvGraphicFramePr>
        <p:xfrm>
          <a:off x="533400" y="2057400"/>
          <a:ext cx="7848600" cy="3937000"/>
        </p:xfrm>
        <a:graphic>
          <a:graphicData uri="http://schemas.openxmlformats.org/drawingml/2006/table">
            <a:tbl>
              <a:tblPr firstRow="1" bandRow="1"/>
              <a:tblGrid>
                <a:gridCol w="2032000"/>
                <a:gridCol w="2844800"/>
                <a:gridCol w="2971800"/>
              </a:tblGrid>
              <a:tr h="370840">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r>
                        <a:rPr lang="en-US" sz="1200" b="1" i="0" u="none" strike="noStrike" kern="1200" baseline="0" dirty="0" smtClean="0">
                          <a:solidFill>
                            <a:schemeClr val="dk1"/>
                          </a:solidFill>
                          <a:latin typeface="+mn-lt"/>
                          <a:ea typeface="+mn-ea"/>
                          <a:cs typeface="+mn-cs"/>
                        </a:rPr>
                        <a:t>Parameter</a:t>
                      </a:r>
                      <a:endParaRPr lang="en-US" sz="1200" dirty="0">
                        <a:latin typeface="+mn-lt"/>
                      </a:endParaRPr>
                    </a:p>
                  </a:txBody>
                  <a:tcPr>
                    <a:lnL w="12700" cmpd="sng">
                      <a:solidFill>
                        <a:srgbClr val="91BAD3"/>
                      </a:solidFill>
                    </a:lnL>
                    <a:lnR w="12700" cmpd="sng">
                      <a:solidFill>
                        <a:srgbClr val="91BAD3"/>
                      </a:solidFill>
                    </a:lnR>
                    <a:lnT w="12700" cmpd="sng">
                      <a:solidFill>
                        <a:srgbClr val="91BAD3"/>
                      </a:solidFill>
                    </a:lnT>
                    <a:lnB w="12700" cmpd="sng">
                      <a:solidFill>
                        <a:srgbClr val="91BAD3"/>
                      </a:solidFill>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r>
                        <a:rPr lang="en-US" sz="1200" b="1" i="0" u="none" strike="noStrike" kern="1200" baseline="0" dirty="0" smtClean="0">
                          <a:solidFill>
                            <a:schemeClr val="dk1"/>
                          </a:solidFill>
                          <a:latin typeface="+mn-lt"/>
                          <a:ea typeface="+mn-ea"/>
                          <a:cs typeface="+mn-cs"/>
                        </a:rPr>
                        <a:t>Causes of Spurious Increase</a:t>
                      </a:r>
                      <a:endParaRPr lang="en-US" sz="1200" dirty="0">
                        <a:latin typeface="+mn-lt"/>
                      </a:endParaRPr>
                    </a:p>
                  </a:txBody>
                  <a:tcPr>
                    <a:lnL w="12700" cmpd="sng">
                      <a:solidFill>
                        <a:srgbClr val="91BAD3"/>
                      </a:solidFill>
                    </a:lnL>
                    <a:lnR w="12700" cmpd="sng">
                      <a:solidFill>
                        <a:srgbClr val="91BAD3"/>
                      </a:solidFill>
                    </a:lnR>
                    <a:lnT w="12700" cmpd="sng">
                      <a:solidFill>
                        <a:srgbClr val="91BAD3"/>
                      </a:solidFill>
                    </a:lnT>
                    <a:lnB w="12700" cmpd="sng">
                      <a:solidFill>
                        <a:srgbClr val="91BAD3"/>
                      </a:solidFill>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r>
                        <a:rPr lang="en-US" sz="1200" b="1" i="0" u="none" strike="noStrike" kern="1200" baseline="0" dirty="0" smtClean="0">
                          <a:solidFill>
                            <a:schemeClr val="dk1"/>
                          </a:solidFill>
                          <a:latin typeface="+mn-lt"/>
                          <a:ea typeface="+mn-ea"/>
                          <a:cs typeface="+mn-cs"/>
                        </a:rPr>
                        <a:t>Causes of Spurious Decrease</a:t>
                      </a:r>
                      <a:endParaRPr lang="en-US" sz="1200" dirty="0">
                        <a:latin typeface="+mn-lt"/>
                      </a:endParaRPr>
                    </a:p>
                  </a:txBody>
                  <a:tcPr>
                    <a:lnL w="12700" cmpd="sng">
                      <a:solidFill>
                        <a:srgbClr val="91BAD3"/>
                      </a:solidFill>
                    </a:lnL>
                    <a:lnR w="12700" cmpd="sng">
                      <a:solidFill>
                        <a:srgbClr val="91BAD3"/>
                      </a:solidFill>
                    </a:lnR>
                    <a:lnT w="12700" cmpd="sng">
                      <a:solidFill>
                        <a:srgbClr val="91BAD3"/>
                      </a:solidFill>
                    </a:lnT>
                    <a:lnB w="12700" cmpd="sng">
                      <a:solidFill>
                        <a:srgbClr val="91BAD3"/>
                      </a:solidFill>
                    </a:lnB>
                    <a:lnTlToBr w="12700" cmpd="sng">
                      <a:noFill/>
                      <a:prstDash val="solid"/>
                    </a:lnTlToBr>
                    <a:lnBlToTr w="12700" cmpd="sng">
                      <a:noFill/>
                      <a:prstDash val="solid"/>
                    </a:lnBlToTr>
                    <a:solidFill>
                      <a:srgbClr val="91BAD3">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1" i="0" u="none" strike="noStrike" kern="1200" baseline="0" dirty="0" smtClean="0">
                          <a:solidFill>
                            <a:schemeClr val="dk1"/>
                          </a:solidFill>
                          <a:latin typeface="+mn-lt"/>
                          <a:ea typeface="+mn-ea"/>
                          <a:cs typeface="+mn-cs"/>
                        </a:rPr>
                        <a:t>White Cell Count (WBC)</a:t>
                      </a:r>
                      <a:endParaRPr lang="en-US" sz="1200" dirty="0">
                        <a:latin typeface="+mn-lt"/>
                      </a:endParaRPr>
                    </a:p>
                  </a:txBody>
                  <a:tcPr>
                    <a:lnL w="12700" cmpd="sng">
                      <a:solidFill>
                        <a:srgbClr val="91BAD3"/>
                      </a:solidFill>
                    </a:lnL>
                    <a:lnR w="12700" cmpd="sng">
                      <a:solidFill>
                        <a:srgbClr val="91BAD3"/>
                      </a:solidFill>
                    </a:lnR>
                    <a:lnT w="12700" cmpd="sng">
                      <a:solidFill>
                        <a:srgbClr val="91BAD3"/>
                      </a:solidFill>
                    </a:lnT>
                    <a:lnB w="12700" cmpd="sng">
                      <a:solidFill>
                        <a:srgbClr val="91BAD3"/>
                      </a:solidFill>
                    </a:lnB>
                    <a:lnTlToBr w="12700" cmpd="sng">
                      <a:noFill/>
                      <a:prstDash val="solid"/>
                    </a:lnTlToBr>
                    <a:lnBlToTr w="12700" cmpd="sng">
                      <a:noFill/>
                      <a:prstDash val="solid"/>
                    </a:lnBlToTr>
                    <a:solidFill>
                      <a:srgbClr val="91BAD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0" i="0" u="none" strike="noStrike" kern="1200" baseline="0" dirty="0" smtClean="0">
                          <a:solidFill>
                            <a:schemeClr val="dk1"/>
                          </a:solidFill>
                          <a:latin typeface="+mn-lt"/>
                          <a:ea typeface="+mn-ea"/>
                          <a:cs typeface="+mn-cs"/>
                        </a:rPr>
                        <a:t>• </a:t>
                      </a:r>
                      <a:r>
                        <a:rPr lang="en-US" sz="1200" b="0" i="0" u="none" strike="noStrike" kern="1200" baseline="0" dirty="0" err="1" smtClean="0">
                          <a:solidFill>
                            <a:schemeClr val="dk1"/>
                          </a:solidFill>
                          <a:latin typeface="+mn-lt"/>
                          <a:ea typeface="+mn-ea"/>
                          <a:cs typeface="+mn-cs"/>
                        </a:rPr>
                        <a:t>Cryoglobulin</a:t>
                      </a:r>
                      <a:r>
                        <a:rPr lang="en-US" sz="1200" b="0" i="0" u="none" strike="noStrike" kern="1200" baseline="0" dirty="0" smtClean="0">
                          <a:solidFill>
                            <a:schemeClr val="dk1"/>
                          </a:solidFill>
                          <a:latin typeface="+mn-lt"/>
                          <a:ea typeface="+mn-ea"/>
                          <a:cs typeface="+mn-cs"/>
                        </a:rPr>
                        <a:t>, </a:t>
                      </a:r>
                      <a:r>
                        <a:rPr lang="en-US" sz="1200" b="0" i="0" u="none" strike="noStrike" kern="1200" baseline="0" dirty="0" err="1" smtClean="0">
                          <a:solidFill>
                            <a:schemeClr val="dk1"/>
                          </a:solidFill>
                          <a:latin typeface="+mn-lt"/>
                          <a:ea typeface="+mn-ea"/>
                          <a:cs typeface="+mn-cs"/>
                        </a:rPr>
                        <a:t>cryofibrinogen</a:t>
                      </a:r>
                      <a:endParaRPr lang="en-US" sz="1200" b="0" i="0" u="none" strike="noStrike" kern="1200" baseline="0" dirty="0" smtClean="0">
                        <a:solidFill>
                          <a:schemeClr val="dk1"/>
                        </a:solidFill>
                        <a:latin typeface="+mn-lt"/>
                        <a:ea typeface="+mn-ea"/>
                        <a:cs typeface="+mn-cs"/>
                      </a:endParaRPr>
                    </a:p>
                    <a:p>
                      <a:r>
                        <a:rPr lang="en-US" sz="1200" b="0" i="0" u="none" strike="noStrike" kern="1200" baseline="0" dirty="0" smtClean="0">
                          <a:solidFill>
                            <a:schemeClr val="dk1"/>
                          </a:solidFill>
                          <a:latin typeface="+mn-lt"/>
                          <a:ea typeface="+mn-ea"/>
                          <a:cs typeface="+mn-cs"/>
                        </a:rPr>
                        <a:t>• Heparin</a:t>
                      </a:r>
                    </a:p>
                    <a:p>
                      <a:r>
                        <a:rPr lang="en-US" sz="1200" b="0" i="0" u="none" strike="noStrike" kern="1200" baseline="0" dirty="0" smtClean="0">
                          <a:solidFill>
                            <a:schemeClr val="dk1"/>
                          </a:solidFill>
                          <a:latin typeface="+mn-lt"/>
                          <a:ea typeface="+mn-ea"/>
                          <a:cs typeface="+mn-cs"/>
                        </a:rPr>
                        <a:t>• Monoclonal proteins</a:t>
                      </a:r>
                    </a:p>
                    <a:p>
                      <a:r>
                        <a:rPr lang="en-US" sz="1200" b="0" i="0" u="none" strike="noStrike" kern="1200" baseline="0" dirty="0" smtClean="0">
                          <a:solidFill>
                            <a:schemeClr val="dk1"/>
                          </a:solidFill>
                          <a:latin typeface="+mn-lt"/>
                          <a:ea typeface="+mn-ea"/>
                          <a:cs typeface="+mn-cs"/>
                        </a:rPr>
                        <a:t>• Nucleated red cells</a:t>
                      </a:r>
                    </a:p>
                    <a:p>
                      <a:r>
                        <a:rPr lang="en-US" sz="1200" b="0" i="0" u="none" strike="noStrike" kern="1200" baseline="0" dirty="0" smtClean="0">
                          <a:solidFill>
                            <a:schemeClr val="dk1"/>
                          </a:solidFill>
                          <a:latin typeface="+mn-lt"/>
                          <a:ea typeface="+mn-ea"/>
                          <a:cs typeface="+mn-cs"/>
                        </a:rPr>
                        <a:t>• Platelets clumping</a:t>
                      </a:r>
                    </a:p>
                    <a:p>
                      <a:r>
                        <a:rPr lang="en-US" sz="1200" b="0" i="0" u="none" strike="noStrike" kern="1200" baseline="0" dirty="0" smtClean="0">
                          <a:solidFill>
                            <a:schemeClr val="dk1"/>
                          </a:solidFill>
                          <a:latin typeface="+mn-lt"/>
                          <a:ea typeface="+mn-ea"/>
                          <a:cs typeface="+mn-cs"/>
                        </a:rPr>
                        <a:t>• </a:t>
                      </a:r>
                      <a:r>
                        <a:rPr lang="en-US" sz="1200" b="0" i="0" u="none" strike="noStrike" kern="1200" baseline="0" dirty="0" err="1" smtClean="0">
                          <a:solidFill>
                            <a:schemeClr val="dk1"/>
                          </a:solidFill>
                          <a:latin typeface="+mn-lt"/>
                          <a:ea typeface="+mn-ea"/>
                          <a:cs typeface="+mn-cs"/>
                        </a:rPr>
                        <a:t>Unlysed</a:t>
                      </a:r>
                      <a:r>
                        <a:rPr lang="en-US" sz="1200" b="0" i="0" u="none" strike="noStrike" kern="1200" baseline="0" dirty="0" smtClean="0">
                          <a:solidFill>
                            <a:schemeClr val="dk1"/>
                          </a:solidFill>
                          <a:latin typeface="+mn-lt"/>
                          <a:ea typeface="+mn-ea"/>
                          <a:cs typeface="+mn-cs"/>
                        </a:rPr>
                        <a:t> red cells</a:t>
                      </a:r>
                      <a:endParaRPr lang="en-US" sz="1200" dirty="0">
                        <a:latin typeface="+mn-lt"/>
                      </a:endParaRPr>
                    </a:p>
                  </a:txBody>
                  <a:tcPr>
                    <a:lnL w="12700" cmpd="sng">
                      <a:solidFill>
                        <a:srgbClr val="91BAD3"/>
                      </a:solidFill>
                    </a:lnL>
                    <a:lnR w="12700" cmpd="sng">
                      <a:solidFill>
                        <a:srgbClr val="91BAD3"/>
                      </a:solidFill>
                    </a:lnR>
                    <a:lnT w="12700" cmpd="sng">
                      <a:solidFill>
                        <a:srgbClr val="91BAD3"/>
                      </a:solidFill>
                    </a:lnT>
                    <a:lnB w="12700" cmpd="sng">
                      <a:solidFill>
                        <a:srgbClr val="91BAD3"/>
                      </a:solidFill>
                    </a:lnB>
                    <a:lnTlToBr w="12700" cmpd="sng">
                      <a:noFill/>
                      <a:prstDash val="solid"/>
                    </a:lnTlToBr>
                    <a:lnBlToTr w="12700" cmpd="sng">
                      <a:noFill/>
                      <a:prstDash val="solid"/>
                    </a:lnBlToTr>
                    <a:solidFill>
                      <a:srgbClr val="91BAD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1200" b="0" i="0" u="none" strike="noStrike" baseline="0" dirty="0" smtClean="0">
                          <a:latin typeface="+mn-lt"/>
                        </a:rPr>
                        <a:t>• Clotting</a:t>
                      </a:r>
                    </a:p>
                    <a:p>
                      <a:pPr algn="l"/>
                      <a:r>
                        <a:rPr lang="en-US" sz="1200" b="0" i="0" u="none" strike="noStrike" baseline="0" dirty="0" smtClean="0">
                          <a:latin typeface="+mn-lt"/>
                        </a:rPr>
                        <a:t>• Smudge cells</a:t>
                      </a:r>
                    </a:p>
                    <a:p>
                      <a:pPr algn="l"/>
                      <a:r>
                        <a:rPr lang="en-US" sz="1200" b="0" i="0" u="none" strike="noStrike" baseline="0" dirty="0" smtClean="0">
                          <a:latin typeface="+mn-lt"/>
                        </a:rPr>
                        <a:t>• Uremia plus </a:t>
                      </a:r>
                      <a:r>
                        <a:rPr lang="en-US" sz="1200" b="0" i="0" u="none" strike="noStrike" baseline="0" dirty="0" err="1" smtClean="0">
                          <a:latin typeface="+mn-lt"/>
                        </a:rPr>
                        <a:t>immunosuppressants</a:t>
                      </a:r>
                      <a:endParaRPr lang="en-US" sz="1200" dirty="0">
                        <a:latin typeface="+mn-lt"/>
                      </a:endParaRPr>
                    </a:p>
                  </a:txBody>
                  <a:tcPr>
                    <a:lnL w="12700" cmpd="sng">
                      <a:solidFill>
                        <a:srgbClr val="91BAD3"/>
                      </a:solidFill>
                    </a:lnL>
                    <a:lnR w="12700" cmpd="sng">
                      <a:solidFill>
                        <a:srgbClr val="91BAD3"/>
                      </a:solidFill>
                    </a:lnR>
                    <a:lnT w="12700" cmpd="sng">
                      <a:solidFill>
                        <a:srgbClr val="91BAD3"/>
                      </a:solidFill>
                    </a:lnT>
                    <a:lnB w="12700" cmpd="sng">
                      <a:solidFill>
                        <a:srgbClr val="91BAD3"/>
                      </a:solidFill>
                    </a:lnB>
                    <a:lnTlToBr w="12700" cmpd="sng">
                      <a:noFill/>
                      <a:prstDash val="solid"/>
                    </a:lnTlToBr>
                    <a:lnBlToTr w="12700" cmpd="sng">
                      <a:noFill/>
                      <a:prstDash val="solid"/>
                    </a:lnBlToTr>
                    <a:solidFill>
                      <a:srgbClr val="91BAD3">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1" i="0" u="none" strike="noStrike" baseline="0" dirty="0" smtClean="0">
                          <a:latin typeface="+mn-lt"/>
                        </a:rPr>
                        <a:t>Red Cell Count (RBC)</a:t>
                      </a:r>
                      <a:endParaRPr lang="en-US" sz="1200" dirty="0">
                        <a:latin typeface="+mn-lt"/>
                      </a:endParaRPr>
                    </a:p>
                  </a:txBody>
                  <a:tcPr>
                    <a:lnL w="12700" cmpd="sng">
                      <a:solidFill>
                        <a:srgbClr val="91BAD3"/>
                      </a:solidFill>
                    </a:lnL>
                    <a:lnR w="12700" cmpd="sng">
                      <a:solidFill>
                        <a:srgbClr val="91BAD3"/>
                      </a:solidFill>
                    </a:lnR>
                    <a:lnT w="12700" cmpd="sng">
                      <a:solidFill>
                        <a:srgbClr val="91BAD3"/>
                      </a:solidFill>
                    </a:lnT>
                    <a:lnB w="12700" cmpd="sng">
                      <a:solidFill>
                        <a:srgbClr val="91BAD3"/>
                      </a:solidFill>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0" i="0" u="none" strike="noStrike" kern="1200" baseline="0" dirty="0" smtClean="0">
                          <a:solidFill>
                            <a:schemeClr val="dk1"/>
                          </a:solidFill>
                          <a:latin typeface="+mn-lt"/>
                          <a:ea typeface="+mn-ea"/>
                          <a:cs typeface="+mn-cs"/>
                        </a:rPr>
                        <a:t>• </a:t>
                      </a:r>
                      <a:r>
                        <a:rPr lang="en-US" sz="1200" b="0" i="0" u="none" strike="noStrike" kern="1200" baseline="0" dirty="0" err="1" smtClean="0">
                          <a:solidFill>
                            <a:schemeClr val="dk1"/>
                          </a:solidFill>
                          <a:latin typeface="+mn-lt"/>
                          <a:ea typeface="+mn-ea"/>
                          <a:cs typeface="+mn-cs"/>
                        </a:rPr>
                        <a:t>Cryoglobulin</a:t>
                      </a:r>
                      <a:r>
                        <a:rPr lang="en-US" sz="1200" b="0" i="0" u="none" strike="noStrike" kern="1200" baseline="0" dirty="0" smtClean="0">
                          <a:solidFill>
                            <a:schemeClr val="dk1"/>
                          </a:solidFill>
                          <a:latin typeface="+mn-lt"/>
                          <a:ea typeface="+mn-ea"/>
                          <a:cs typeface="+mn-cs"/>
                        </a:rPr>
                        <a:t>, </a:t>
                      </a:r>
                      <a:r>
                        <a:rPr lang="en-US" sz="1200" b="0" i="0" u="none" strike="noStrike" kern="1200" baseline="0" dirty="0" err="1" smtClean="0">
                          <a:solidFill>
                            <a:schemeClr val="dk1"/>
                          </a:solidFill>
                          <a:latin typeface="+mn-lt"/>
                          <a:ea typeface="+mn-ea"/>
                          <a:cs typeface="+mn-cs"/>
                        </a:rPr>
                        <a:t>cryofibrinogen</a:t>
                      </a:r>
                      <a:endParaRPr lang="en-US" sz="1200" b="0" i="0" u="none" strike="noStrike" kern="1200" baseline="0" dirty="0" smtClean="0">
                        <a:solidFill>
                          <a:schemeClr val="dk1"/>
                        </a:solidFill>
                        <a:latin typeface="+mn-lt"/>
                        <a:ea typeface="+mn-ea"/>
                        <a:cs typeface="+mn-cs"/>
                      </a:endParaRPr>
                    </a:p>
                    <a:p>
                      <a:r>
                        <a:rPr lang="en-US" sz="1200" b="0" i="0" u="none" strike="noStrike" kern="1200" baseline="0" dirty="0" smtClean="0">
                          <a:solidFill>
                            <a:schemeClr val="dk1"/>
                          </a:solidFill>
                          <a:latin typeface="+mn-lt"/>
                          <a:ea typeface="+mn-ea"/>
                          <a:cs typeface="+mn-cs"/>
                        </a:rPr>
                        <a:t>• Giant platelets</a:t>
                      </a:r>
                    </a:p>
                    <a:p>
                      <a:r>
                        <a:rPr lang="en-US" sz="1200" b="0" i="0" u="none" strike="noStrike" kern="1200" baseline="0" dirty="0" smtClean="0">
                          <a:solidFill>
                            <a:schemeClr val="dk1"/>
                          </a:solidFill>
                          <a:latin typeface="+mn-lt"/>
                          <a:ea typeface="+mn-ea"/>
                          <a:cs typeface="+mn-cs"/>
                        </a:rPr>
                        <a:t>• Elevated white cell count</a:t>
                      </a:r>
                    </a:p>
                    <a:p>
                      <a:r>
                        <a:rPr lang="en-US" sz="1200" b="0" i="0" u="none" strike="noStrike" kern="1200" baseline="0" dirty="0" smtClean="0">
                          <a:solidFill>
                            <a:schemeClr val="dk1"/>
                          </a:solidFill>
                          <a:latin typeface="+mn-lt"/>
                          <a:ea typeface="+mn-ea"/>
                          <a:cs typeface="+mn-cs"/>
                        </a:rPr>
                        <a:t>• (&gt; 30,000/</a:t>
                      </a:r>
                      <a:r>
                        <a:rPr lang="en-US" sz="1200" b="0" i="0" u="none" strike="noStrike" kern="1200" baseline="0" dirty="0" err="1" smtClean="0">
                          <a:solidFill>
                            <a:schemeClr val="dk1"/>
                          </a:solidFill>
                          <a:latin typeface="+mn-lt"/>
                          <a:ea typeface="+mn-ea"/>
                          <a:cs typeface="+mn-cs"/>
                        </a:rPr>
                        <a:t>ìL</a:t>
                      </a:r>
                      <a:r>
                        <a:rPr lang="en-US" sz="1200" b="0" i="0" u="none" strike="noStrike" kern="1200" baseline="0" dirty="0" smtClean="0">
                          <a:solidFill>
                            <a:schemeClr val="dk1"/>
                          </a:solidFill>
                          <a:latin typeface="+mn-lt"/>
                          <a:ea typeface="+mn-ea"/>
                          <a:cs typeface="+mn-cs"/>
                        </a:rPr>
                        <a:t>)</a:t>
                      </a:r>
                      <a:endParaRPr lang="en-US" sz="1200" dirty="0">
                        <a:latin typeface="+mn-lt"/>
                      </a:endParaRPr>
                    </a:p>
                  </a:txBody>
                  <a:tcPr>
                    <a:lnL w="12700" cmpd="sng">
                      <a:solidFill>
                        <a:srgbClr val="91BAD3"/>
                      </a:solidFill>
                    </a:lnL>
                    <a:lnR w="12700" cmpd="sng">
                      <a:solidFill>
                        <a:srgbClr val="91BAD3"/>
                      </a:solidFill>
                    </a:lnR>
                    <a:lnT w="12700" cmpd="sng">
                      <a:solidFill>
                        <a:srgbClr val="91BAD3"/>
                      </a:solidFill>
                    </a:lnT>
                    <a:lnB w="12700" cmpd="sng">
                      <a:solidFill>
                        <a:srgbClr val="91BAD3"/>
                      </a:solidFill>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0" i="0" u="none" strike="noStrike" kern="1200" baseline="0" dirty="0" smtClean="0">
                          <a:solidFill>
                            <a:schemeClr val="dk1"/>
                          </a:solidFill>
                          <a:latin typeface="+mn-lt"/>
                          <a:ea typeface="+mn-ea"/>
                          <a:cs typeface="+mn-cs"/>
                        </a:rPr>
                        <a:t>• Cold agglutinins</a:t>
                      </a:r>
                    </a:p>
                    <a:p>
                      <a:r>
                        <a:rPr lang="en-US" sz="1200" b="0" i="0" u="none" strike="noStrike" kern="1200" baseline="0" dirty="0" smtClean="0">
                          <a:solidFill>
                            <a:schemeClr val="dk1"/>
                          </a:solidFill>
                          <a:latin typeface="+mn-lt"/>
                          <a:ea typeface="+mn-ea"/>
                          <a:cs typeface="+mn-cs"/>
                        </a:rPr>
                        <a:t>• Clotted specimen (</a:t>
                      </a:r>
                      <a:r>
                        <a:rPr lang="en-US" sz="1200" b="0" i="0" u="none" strike="noStrike" kern="1200" baseline="0" dirty="0" err="1" smtClean="0">
                          <a:solidFill>
                            <a:schemeClr val="dk1"/>
                          </a:solidFill>
                          <a:latin typeface="+mn-lt"/>
                          <a:ea typeface="+mn-ea"/>
                          <a:cs typeface="+mn-cs"/>
                        </a:rPr>
                        <a:t>microclot</a:t>
                      </a:r>
                      <a:r>
                        <a:rPr lang="en-US" sz="1200" b="0" i="0" u="none" strike="noStrike" kern="1200" baseline="0" dirty="0" smtClean="0">
                          <a:solidFill>
                            <a:schemeClr val="dk1"/>
                          </a:solidFill>
                          <a:latin typeface="+mn-lt"/>
                          <a:ea typeface="+mn-ea"/>
                          <a:cs typeface="+mn-cs"/>
                        </a:rPr>
                        <a:t>)</a:t>
                      </a:r>
                    </a:p>
                    <a:p>
                      <a:r>
                        <a:rPr lang="en-US" sz="1200" b="0" i="0" u="none" strike="noStrike" kern="1200" baseline="0" dirty="0" smtClean="0">
                          <a:solidFill>
                            <a:schemeClr val="dk1"/>
                          </a:solidFill>
                          <a:latin typeface="+mn-lt"/>
                          <a:ea typeface="+mn-ea"/>
                          <a:cs typeface="+mn-cs"/>
                        </a:rPr>
                        <a:t>• Hemolysis (in vitro)</a:t>
                      </a:r>
                    </a:p>
                    <a:p>
                      <a:r>
                        <a:rPr lang="en-US" sz="1200" b="0" i="0" u="none" strike="noStrike" kern="1200" baseline="0" dirty="0" smtClean="0">
                          <a:solidFill>
                            <a:schemeClr val="dk1"/>
                          </a:solidFill>
                          <a:latin typeface="+mn-lt"/>
                          <a:ea typeface="+mn-ea"/>
                          <a:cs typeface="+mn-cs"/>
                        </a:rPr>
                        <a:t>• Polycythemia (increased RBC coincidence)</a:t>
                      </a:r>
                    </a:p>
                    <a:p>
                      <a:r>
                        <a:rPr lang="en-US" sz="1200" b="0" i="0" u="none" strike="noStrike" kern="1200" baseline="0" dirty="0" smtClean="0">
                          <a:solidFill>
                            <a:schemeClr val="dk1"/>
                          </a:solidFill>
                          <a:latin typeface="+mn-lt"/>
                          <a:ea typeface="+mn-ea"/>
                          <a:cs typeface="+mn-cs"/>
                        </a:rPr>
                        <a:t>• Microcytic red cells</a:t>
                      </a:r>
                      <a:endParaRPr lang="en-US" sz="1200" dirty="0">
                        <a:latin typeface="+mn-lt"/>
                      </a:endParaRPr>
                    </a:p>
                  </a:txBody>
                  <a:tcPr>
                    <a:lnL w="12700" cmpd="sng">
                      <a:solidFill>
                        <a:srgbClr val="91BAD3"/>
                      </a:solidFill>
                    </a:lnL>
                    <a:lnR w="12700" cmpd="sng">
                      <a:solidFill>
                        <a:srgbClr val="91BAD3"/>
                      </a:solidFill>
                    </a:lnR>
                    <a:lnT w="12700" cmpd="sng">
                      <a:solidFill>
                        <a:srgbClr val="91BAD3"/>
                      </a:solidFill>
                    </a:lnT>
                    <a:lnB w="12700" cmpd="sng">
                      <a:solidFill>
                        <a:srgbClr val="91BAD3"/>
                      </a:solidFill>
                    </a:lnB>
                    <a:lnTlToBr w="12700" cmpd="sng">
                      <a:noFill/>
                      <a:prstDash val="solid"/>
                    </a:lnTlToBr>
                    <a:lnBlToTr w="12700" cmpd="sng">
                      <a:noFill/>
                      <a:prstDash val="solid"/>
                    </a:lnBlToTr>
                    <a:solidFill>
                      <a:srgbClr val="91BAD3">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1" i="0" u="none" strike="noStrike" baseline="0" dirty="0" smtClean="0">
                          <a:latin typeface="+mn-lt"/>
                        </a:rPr>
                        <a:t>Hemoglobin (HGB)</a:t>
                      </a:r>
                      <a:endParaRPr lang="en-US" sz="1200" dirty="0">
                        <a:latin typeface="+mn-lt"/>
                      </a:endParaRPr>
                    </a:p>
                  </a:txBody>
                  <a:tcPr>
                    <a:lnL w="12700" cmpd="sng">
                      <a:solidFill>
                        <a:srgbClr val="91BAD3"/>
                      </a:solidFill>
                    </a:lnL>
                    <a:lnR w="12700" cmpd="sng">
                      <a:solidFill>
                        <a:srgbClr val="91BAD3"/>
                      </a:solidFill>
                    </a:lnR>
                    <a:lnT w="12700" cmpd="sng">
                      <a:solidFill>
                        <a:srgbClr val="91BAD3"/>
                      </a:solidFill>
                    </a:lnT>
                    <a:lnB w="12700" cmpd="sng">
                      <a:solidFill>
                        <a:srgbClr val="91BAD3"/>
                      </a:solidFill>
                    </a:lnB>
                    <a:lnTlToBr w="12700" cmpd="sng">
                      <a:noFill/>
                      <a:prstDash val="solid"/>
                    </a:lnTlToBr>
                    <a:lnBlToTr w="12700" cmpd="sng">
                      <a:noFill/>
                      <a:prstDash val="solid"/>
                    </a:lnBlToTr>
                    <a:solidFill>
                      <a:srgbClr val="91BAD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0" i="0" u="none" strike="noStrike" kern="1200" baseline="0" dirty="0" smtClean="0">
                          <a:solidFill>
                            <a:schemeClr val="dk1"/>
                          </a:solidFill>
                          <a:latin typeface="+mn-lt"/>
                          <a:ea typeface="+mn-ea"/>
                          <a:cs typeface="+mn-cs"/>
                        </a:rPr>
                        <a:t>• Carboxyhemoglobin (&gt; 10%)</a:t>
                      </a:r>
                    </a:p>
                    <a:p>
                      <a:r>
                        <a:rPr lang="en-US" sz="1200" b="0" i="0" u="none" strike="noStrike" kern="1200" baseline="0" dirty="0" smtClean="0">
                          <a:solidFill>
                            <a:schemeClr val="dk1"/>
                          </a:solidFill>
                          <a:latin typeface="+mn-lt"/>
                          <a:ea typeface="+mn-ea"/>
                          <a:cs typeface="+mn-cs"/>
                        </a:rPr>
                        <a:t>• </a:t>
                      </a:r>
                      <a:r>
                        <a:rPr lang="en-US" sz="1200" b="0" i="0" u="none" strike="noStrike" kern="1200" baseline="0" dirty="0" err="1" smtClean="0">
                          <a:solidFill>
                            <a:schemeClr val="dk1"/>
                          </a:solidFill>
                          <a:latin typeface="+mn-lt"/>
                          <a:ea typeface="+mn-ea"/>
                          <a:cs typeface="+mn-cs"/>
                        </a:rPr>
                        <a:t>Cryoglobulin</a:t>
                      </a:r>
                      <a:r>
                        <a:rPr lang="en-US" sz="1200" b="0" i="0" u="none" strike="noStrike" kern="1200" baseline="0" dirty="0" smtClean="0">
                          <a:solidFill>
                            <a:schemeClr val="dk1"/>
                          </a:solidFill>
                          <a:latin typeface="+mn-lt"/>
                          <a:ea typeface="+mn-ea"/>
                          <a:cs typeface="+mn-cs"/>
                        </a:rPr>
                        <a:t>, </a:t>
                      </a:r>
                      <a:r>
                        <a:rPr lang="en-US" sz="1200" b="0" i="0" u="none" strike="noStrike" kern="1200" baseline="0" dirty="0" err="1" smtClean="0">
                          <a:solidFill>
                            <a:schemeClr val="dk1"/>
                          </a:solidFill>
                          <a:latin typeface="+mn-lt"/>
                          <a:ea typeface="+mn-ea"/>
                          <a:cs typeface="+mn-cs"/>
                        </a:rPr>
                        <a:t>cryofibrinogen</a:t>
                      </a:r>
                      <a:endParaRPr lang="en-US" sz="1200" b="0" i="0" u="none" strike="noStrike" kern="1200" baseline="0" dirty="0" smtClean="0">
                        <a:solidFill>
                          <a:schemeClr val="dk1"/>
                        </a:solidFill>
                        <a:latin typeface="+mn-lt"/>
                        <a:ea typeface="+mn-ea"/>
                        <a:cs typeface="+mn-cs"/>
                      </a:endParaRPr>
                    </a:p>
                    <a:p>
                      <a:r>
                        <a:rPr lang="en-US" sz="1200" b="0" i="0" u="none" strike="noStrike" kern="1200" baseline="0" dirty="0" smtClean="0">
                          <a:solidFill>
                            <a:schemeClr val="dk1"/>
                          </a:solidFill>
                          <a:latin typeface="+mn-lt"/>
                          <a:ea typeface="+mn-ea"/>
                          <a:cs typeface="+mn-cs"/>
                        </a:rPr>
                        <a:t>• Hemolysis (in vivo)</a:t>
                      </a:r>
                    </a:p>
                    <a:p>
                      <a:r>
                        <a:rPr lang="en-US" sz="1200" b="0" i="0" u="none" strike="noStrike" kern="1200" baseline="0" dirty="0" smtClean="0">
                          <a:solidFill>
                            <a:schemeClr val="dk1"/>
                          </a:solidFill>
                          <a:latin typeface="+mn-lt"/>
                          <a:ea typeface="+mn-ea"/>
                          <a:cs typeface="+mn-cs"/>
                        </a:rPr>
                        <a:t>• Elevated white cell count</a:t>
                      </a:r>
                    </a:p>
                    <a:p>
                      <a:r>
                        <a:rPr lang="en-US" sz="1200" b="0" i="0" u="none" strike="noStrike" kern="1200" baseline="0" dirty="0" smtClean="0">
                          <a:solidFill>
                            <a:schemeClr val="dk1"/>
                          </a:solidFill>
                          <a:latin typeface="+mn-lt"/>
                          <a:ea typeface="+mn-ea"/>
                          <a:cs typeface="+mn-cs"/>
                        </a:rPr>
                        <a:t>• (&gt; 30,000/</a:t>
                      </a:r>
                      <a:r>
                        <a:rPr lang="en-US" sz="1200" b="0" i="0" u="none" strike="noStrike" kern="1200" baseline="0" dirty="0" err="1" smtClean="0">
                          <a:solidFill>
                            <a:schemeClr val="dk1"/>
                          </a:solidFill>
                          <a:latin typeface="+mn-lt"/>
                          <a:ea typeface="+mn-ea"/>
                          <a:cs typeface="+mn-cs"/>
                        </a:rPr>
                        <a:t>ìL</a:t>
                      </a:r>
                      <a:r>
                        <a:rPr lang="en-US" sz="1200" b="0" i="0" u="none" strike="noStrike" kern="1200" baseline="0" dirty="0" smtClean="0">
                          <a:solidFill>
                            <a:schemeClr val="dk1"/>
                          </a:solidFill>
                          <a:latin typeface="+mn-lt"/>
                          <a:ea typeface="+mn-ea"/>
                          <a:cs typeface="+mn-cs"/>
                        </a:rPr>
                        <a:t>)</a:t>
                      </a:r>
                    </a:p>
                    <a:p>
                      <a:r>
                        <a:rPr lang="en-US" sz="1200" b="0" i="0" u="none" strike="noStrike" kern="1200" baseline="0" dirty="0" smtClean="0">
                          <a:solidFill>
                            <a:schemeClr val="dk1"/>
                          </a:solidFill>
                          <a:latin typeface="+mn-lt"/>
                          <a:ea typeface="+mn-ea"/>
                          <a:cs typeface="+mn-cs"/>
                        </a:rPr>
                        <a:t>• Hyperbilirubinemia, severe </a:t>
                      </a:r>
                      <a:r>
                        <a:rPr lang="en-US" sz="1200" b="0" i="0" u="none" strike="noStrike" kern="1200" baseline="0" dirty="0" err="1" smtClean="0">
                          <a:solidFill>
                            <a:schemeClr val="dk1"/>
                          </a:solidFill>
                          <a:latin typeface="+mn-lt"/>
                          <a:ea typeface="+mn-ea"/>
                          <a:cs typeface="+mn-cs"/>
                        </a:rPr>
                        <a:t>Lipemia</a:t>
                      </a:r>
                      <a:endParaRPr lang="en-US" sz="1200" b="0" i="0" u="none" strike="noStrike" kern="1200" baseline="0" dirty="0" smtClean="0">
                        <a:solidFill>
                          <a:schemeClr val="dk1"/>
                        </a:solidFill>
                        <a:latin typeface="+mn-lt"/>
                        <a:ea typeface="+mn-ea"/>
                        <a:cs typeface="+mn-cs"/>
                      </a:endParaRPr>
                    </a:p>
                    <a:p>
                      <a:r>
                        <a:rPr lang="en-US" sz="1200" b="0" i="0" u="none" strike="noStrike" kern="1200" baseline="0" dirty="0" smtClean="0">
                          <a:solidFill>
                            <a:schemeClr val="dk1"/>
                          </a:solidFill>
                          <a:latin typeface="+mn-lt"/>
                          <a:ea typeface="+mn-ea"/>
                          <a:cs typeface="+mn-cs"/>
                        </a:rPr>
                        <a:t>• Abnormal plasma proteins</a:t>
                      </a:r>
                      <a:endParaRPr lang="en-US" sz="1200" dirty="0">
                        <a:latin typeface="+mn-lt"/>
                      </a:endParaRPr>
                    </a:p>
                  </a:txBody>
                  <a:tcPr>
                    <a:lnL w="12700" cmpd="sng">
                      <a:solidFill>
                        <a:srgbClr val="91BAD3"/>
                      </a:solidFill>
                    </a:lnL>
                    <a:lnR w="12700" cmpd="sng">
                      <a:solidFill>
                        <a:srgbClr val="91BAD3"/>
                      </a:solidFill>
                    </a:lnR>
                    <a:lnT w="12700" cmpd="sng">
                      <a:solidFill>
                        <a:srgbClr val="91BAD3"/>
                      </a:solidFill>
                    </a:lnT>
                    <a:lnB w="12700" cmpd="sng">
                      <a:solidFill>
                        <a:srgbClr val="91BAD3"/>
                      </a:solidFill>
                    </a:lnB>
                    <a:lnTlToBr w="12700" cmpd="sng">
                      <a:noFill/>
                      <a:prstDash val="solid"/>
                    </a:lnTlToBr>
                    <a:lnBlToTr w="12700" cmpd="sng">
                      <a:noFill/>
                      <a:prstDash val="solid"/>
                    </a:lnBlToTr>
                    <a:solidFill>
                      <a:srgbClr val="91BAD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0" i="0" u="none" strike="noStrike" kern="1200" baseline="0" dirty="0" smtClean="0">
                          <a:solidFill>
                            <a:schemeClr val="dk1"/>
                          </a:solidFill>
                          <a:latin typeface="+mn-lt"/>
                          <a:ea typeface="+mn-ea"/>
                          <a:cs typeface="+mn-cs"/>
                        </a:rPr>
                        <a:t>• Clotted specimen (</a:t>
                      </a:r>
                      <a:r>
                        <a:rPr lang="en-US" sz="1200" b="0" i="0" u="none" strike="noStrike" kern="1200" baseline="0" dirty="0" err="1" smtClean="0">
                          <a:solidFill>
                            <a:schemeClr val="dk1"/>
                          </a:solidFill>
                          <a:latin typeface="+mn-lt"/>
                          <a:ea typeface="+mn-ea"/>
                          <a:cs typeface="+mn-cs"/>
                        </a:rPr>
                        <a:t>microclot</a:t>
                      </a:r>
                      <a:r>
                        <a:rPr lang="en-US" sz="1200" b="0" i="0" u="none" strike="noStrike" kern="1200" baseline="0" dirty="0" smtClean="0">
                          <a:solidFill>
                            <a:schemeClr val="dk1"/>
                          </a:solidFill>
                          <a:latin typeface="+mn-lt"/>
                          <a:ea typeface="+mn-ea"/>
                          <a:cs typeface="+mn-cs"/>
                        </a:rPr>
                        <a:t>)</a:t>
                      </a:r>
                      <a:endParaRPr lang="en-US" sz="1200" dirty="0">
                        <a:latin typeface="+mn-lt"/>
                      </a:endParaRPr>
                    </a:p>
                  </a:txBody>
                  <a:tcPr>
                    <a:lnL w="12700" cmpd="sng">
                      <a:solidFill>
                        <a:srgbClr val="91BAD3"/>
                      </a:solidFill>
                    </a:lnL>
                    <a:lnR w="12700" cmpd="sng">
                      <a:solidFill>
                        <a:srgbClr val="91BAD3"/>
                      </a:solidFill>
                    </a:lnR>
                    <a:lnT w="12700" cmpd="sng">
                      <a:solidFill>
                        <a:srgbClr val="91BAD3"/>
                      </a:solidFill>
                    </a:lnT>
                    <a:lnB w="12700" cmpd="sng">
                      <a:solidFill>
                        <a:srgbClr val="91BAD3"/>
                      </a:solidFill>
                    </a:lnB>
                    <a:lnTlToBr w="12700" cmpd="sng">
                      <a:noFill/>
                      <a:prstDash val="solid"/>
                    </a:lnTlToBr>
                    <a:lnBlToTr w="12700" cmpd="sng">
                      <a:noFill/>
                      <a:prstDash val="solid"/>
                    </a:lnBlToTr>
                    <a:solidFill>
                      <a:srgbClr val="91BAD3">
                        <a:tint val="40000"/>
                      </a:srgbClr>
                    </a:solidFill>
                  </a:tcPr>
                </a:tc>
              </a:tr>
            </a:tbl>
          </a:graphicData>
        </a:graphic>
      </p:graphicFrame>
    </p:spTree>
    <p:extLst>
      <p:ext uri="{BB962C8B-B14F-4D97-AF65-F5344CB8AC3E}">
        <p14:creationId xmlns:p14="http://schemas.microsoft.com/office/powerpoint/2010/main" val="464645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1" i="0" u="none" strike="noStrike" kern="0" cap="none" spc="0" normalizeH="0" baseline="0" noProof="0" smtClean="0">
                <a:ln>
                  <a:noFill/>
                </a:ln>
                <a:solidFill>
                  <a:srgbClr val="2A8DBA"/>
                </a:solidFill>
                <a:effectLst/>
                <a:uLnTx/>
                <a:uFillTx/>
                <a:latin typeface="Arial"/>
                <a:ea typeface="+mj-ea"/>
                <a:cs typeface="+mj-cs"/>
              </a:rPr>
              <a:t>Potential Causes of Spurious Results</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graphicFrame>
        <p:nvGraphicFramePr>
          <p:cNvPr id="3" name="Content Placeholder 3"/>
          <p:cNvGraphicFramePr>
            <a:graphicFrameLocks/>
          </p:cNvGraphicFramePr>
          <p:nvPr>
            <p:extLst>
              <p:ext uri="{D42A27DB-BD31-4B8C-83A1-F6EECF244321}">
                <p14:modId xmlns:p14="http://schemas.microsoft.com/office/powerpoint/2010/main" val="4176254336"/>
              </p:ext>
            </p:extLst>
          </p:nvPr>
        </p:nvGraphicFramePr>
        <p:xfrm>
          <a:off x="228601" y="1219200"/>
          <a:ext cx="8686799" cy="4668520"/>
        </p:xfrm>
        <a:graphic>
          <a:graphicData uri="http://schemas.openxmlformats.org/drawingml/2006/table">
            <a:tbl>
              <a:tblPr firstRow="1" bandRow="1"/>
              <a:tblGrid>
                <a:gridCol w="2438399"/>
                <a:gridCol w="3199541"/>
                <a:gridCol w="3048859"/>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200" b="1" i="0" u="none" strike="noStrike" kern="1200" baseline="0" dirty="0" smtClean="0">
                          <a:solidFill>
                            <a:schemeClr val="lt1"/>
                          </a:solidFill>
                          <a:latin typeface="+mn-lt"/>
                          <a:ea typeface="+mn-ea"/>
                          <a:cs typeface="+mn-cs"/>
                        </a:rPr>
                        <a:t>Parameter</a:t>
                      </a:r>
                      <a:endParaRPr lang="en-US" sz="1200" dirty="0">
                        <a:latin typeface="+mn-lt"/>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A8DBA"/>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200" b="1" i="0" u="none" strike="noStrike" kern="1200" baseline="0" dirty="0" smtClean="0">
                          <a:solidFill>
                            <a:schemeClr val="lt1"/>
                          </a:solidFill>
                          <a:latin typeface="+mn-lt"/>
                          <a:ea typeface="+mn-ea"/>
                          <a:cs typeface="+mn-cs"/>
                        </a:rPr>
                        <a:t>Causes of Spurious Increase</a:t>
                      </a:r>
                      <a:endParaRPr lang="en-US" sz="1200" dirty="0">
                        <a:latin typeface="+mn-lt"/>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A8DBA"/>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200" b="1" i="0" u="none" strike="noStrike" kern="1200" baseline="0" dirty="0" smtClean="0">
                          <a:solidFill>
                            <a:schemeClr val="lt1"/>
                          </a:solidFill>
                          <a:latin typeface="+mn-lt"/>
                          <a:ea typeface="+mn-ea"/>
                          <a:cs typeface="+mn-cs"/>
                        </a:rPr>
                        <a:t>Causes of Spurious Decrease</a:t>
                      </a:r>
                      <a:endParaRPr lang="en-US" sz="1200" dirty="0">
                        <a:latin typeface="+mn-lt"/>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A8DBA"/>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1" i="0" u="none" strike="noStrike" kern="1200" baseline="0" dirty="0" smtClean="0">
                          <a:solidFill>
                            <a:schemeClr val="dk1"/>
                          </a:solidFill>
                          <a:latin typeface="+mn-lt"/>
                          <a:ea typeface="+mn-ea"/>
                          <a:cs typeface="+mn-cs"/>
                        </a:rPr>
                        <a:t>Hematocrit (Packed Cell Volume - Manual Method)</a:t>
                      </a:r>
                      <a:endParaRPr lang="en-US" sz="1200" dirty="0">
                        <a:latin typeface="+mn-lt"/>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A8DB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0" i="0" u="none" strike="noStrike" kern="1200" baseline="0" dirty="0" smtClean="0">
                          <a:solidFill>
                            <a:schemeClr val="dk1"/>
                          </a:solidFill>
                          <a:latin typeface="+mn-lt"/>
                          <a:ea typeface="+mn-ea"/>
                          <a:cs typeface="+mn-cs"/>
                        </a:rPr>
                        <a:t>• Hyponatremia</a:t>
                      </a:r>
                    </a:p>
                    <a:p>
                      <a:r>
                        <a:rPr lang="en-US" sz="1200" b="0" i="0" u="none" strike="noStrike" kern="1200" baseline="0" dirty="0" smtClean="0">
                          <a:solidFill>
                            <a:schemeClr val="dk1"/>
                          </a:solidFill>
                          <a:latin typeface="+mn-lt"/>
                          <a:ea typeface="+mn-ea"/>
                          <a:cs typeface="+mn-cs"/>
                        </a:rPr>
                        <a:t>• Plasma trapping</a:t>
                      </a:r>
                      <a:endParaRPr lang="en-US" sz="1200" dirty="0">
                        <a:latin typeface="+mn-lt"/>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A8DB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0" i="0" u="none" strike="noStrike" kern="1200" baseline="0" dirty="0" smtClean="0">
                          <a:solidFill>
                            <a:schemeClr val="dk1"/>
                          </a:solidFill>
                          <a:latin typeface="+mn-lt"/>
                          <a:ea typeface="+mn-ea"/>
                          <a:cs typeface="+mn-cs"/>
                        </a:rPr>
                        <a:t>• Excess EDTA</a:t>
                      </a:r>
                    </a:p>
                    <a:p>
                      <a:r>
                        <a:rPr lang="en-US" sz="1200" b="0" i="0" u="none" strike="noStrike" kern="1200" baseline="0" dirty="0" smtClean="0">
                          <a:solidFill>
                            <a:schemeClr val="dk1"/>
                          </a:solidFill>
                          <a:latin typeface="+mn-lt"/>
                          <a:ea typeface="+mn-ea"/>
                          <a:cs typeface="+mn-cs"/>
                        </a:rPr>
                        <a:t>• Hemolysis (in vitro)</a:t>
                      </a:r>
                    </a:p>
                    <a:p>
                      <a:r>
                        <a:rPr lang="en-US" sz="1200" b="0" i="0" u="none" strike="noStrike" kern="1200" baseline="0" dirty="0" smtClean="0">
                          <a:solidFill>
                            <a:schemeClr val="dk1"/>
                          </a:solidFill>
                          <a:latin typeface="+mn-lt"/>
                          <a:ea typeface="+mn-ea"/>
                          <a:cs typeface="+mn-cs"/>
                        </a:rPr>
                        <a:t>• Hypernatremia</a:t>
                      </a:r>
                      <a:endParaRPr lang="en-US" sz="1200" dirty="0">
                        <a:latin typeface="+mn-lt"/>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A8DBA">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1" i="0" u="none" strike="noStrike" kern="1200" baseline="0" dirty="0" smtClean="0">
                          <a:solidFill>
                            <a:schemeClr val="dk1"/>
                          </a:solidFill>
                          <a:latin typeface="+mn-lt"/>
                          <a:ea typeface="+mn-ea"/>
                          <a:cs typeface="+mn-cs"/>
                        </a:rPr>
                        <a:t>Mean Cell Volume (MCV)</a:t>
                      </a:r>
                      <a:endParaRPr lang="en-US" sz="1200" dirty="0">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A8DB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0" i="0" u="none" strike="noStrike" kern="1200" baseline="0" dirty="0" smtClean="0">
                          <a:solidFill>
                            <a:schemeClr val="dk1"/>
                          </a:solidFill>
                          <a:latin typeface="+mn-lt"/>
                          <a:ea typeface="+mn-ea"/>
                          <a:cs typeface="+mn-cs"/>
                        </a:rPr>
                        <a:t>• </a:t>
                      </a:r>
                      <a:r>
                        <a:rPr lang="en-US" sz="1200" b="0" i="0" u="none" strike="noStrike" kern="1200" baseline="0" dirty="0" err="1" smtClean="0">
                          <a:solidFill>
                            <a:schemeClr val="dk1"/>
                          </a:solidFill>
                          <a:latin typeface="+mn-lt"/>
                          <a:ea typeface="+mn-ea"/>
                          <a:cs typeface="+mn-cs"/>
                        </a:rPr>
                        <a:t>Autoagglutination</a:t>
                      </a:r>
                      <a:endParaRPr lang="en-US" sz="1200" b="0" i="0" u="none" strike="noStrike" kern="1200" baseline="0" dirty="0" smtClean="0">
                        <a:solidFill>
                          <a:schemeClr val="dk1"/>
                        </a:solidFill>
                        <a:latin typeface="+mn-lt"/>
                        <a:ea typeface="+mn-ea"/>
                        <a:cs typeface="+mn-cs"/>
                      </a:endParaRPr>
                    </a:p>
                    <a:p>
                      <a:r>
                        <a:rPr lang="en-US" sz="1200" b="0" i="0" u="none" strike="noStrike" kern="1200" baseline="0" dirty="0" smtClean="0">
                          <a:solidFill>
                            <a:schemeClr val="dk1"/>
                          </a:solidFill>
                          <a:latin typeface="+mn-lt"/>
                          <a:ea typeface="+mn-ea"/>
                          <a:cs typeface="+mn-cs"/>
                        </a:rPr>
                        <a:t>• High white cell count (&gt; 50,000/</a:t>
                      </a:r>
                      <a:r>
                        <a:rPr lang="en-US" sz="1200" b="0" i="0" u="none" strike="noStrike" kern="1200" baseline="0" dirty="0" err="1" smtClean="0">
                          <a:solidFill>
                            <a:schemeClr val="dk1"/>
                          </a:solidFill>
                          <a:latin typeface="+mn-lt"/>
                          <a:ea typeface="+mn-ea"/>
                          <a:cs typeface="+mn-cs"/>
                        </a:rPr>
                        <a:t>ìL</a:t>
                      </a:r>
                      <a:r>
                        <a:rPr lang="en-US" sz="1200" b="0" i="0" u="none" strike="noStrike" kern="1200" baseline="0" dirty="0" smtClean="0">
                          <a:solidFill>
                            <a:schemeClr val="dk1"/>
                          </a:solidFill>
                          <a:latin typeface="+mn-lt"/>
                          <a:ea typeface="+mn-ea"/>
                          <a:cs typeface="+mn-cs"/>
                        </a:rPr>
                        <a:t>)</a:t>
                      </a:r>
                    </a:p>
                    <a:p>
                      <a:r>
                        <a:rPr lang="en-US" sz="1200" b="0" i="0" u="none" strike="noStrike" kern="1200" baseline="0" dirty="0" smtClean="0">
                          <a:solidFill>
                            <a:schemeClr val="dk1"/>
                          </a:solidFill>
                          <a:latin typeface="+mn-lt"/>
                          <a:ea typeface="+mn-ea"/>
                          <a:cs typeface="+mn-cs"/>
                        </a:rPr>
                        <a:t>• Hyperglycemia</a:t>
                      </a:r>
                    </a:p>
                    <a:p>
                      <a:r>
                        <a:rPr lang="en-US" sz="1200" b="0" i="0" u="none" strike="noStrike" kern="1200" baseline="0" dirty="0" smtClean="0">
                          <a:solidFill>
                            <a:schemeClr val="dk1"/>
                          </a:solidFill>
                          <a:latin typeface="+mn-lt"/>
                          <a:ea typeface="+mn-ea"/>
                          <a:cs typeface="+mn-cs"/>
                        </a:rPr>
                        <a:t>• Reduced red cell deformability</a:t>
                      </a:r>
                    </a:p>
                    <a:p>
                      <a:r>
                        <a:rPr lang="en-US" sz="1200" b="0" i="0" u="none" strike="noStrike" kern="1200" baseline="0" dirty="0" smtClean="0">
                          <a:solidFill>
                            <a:schemeClr val="dk1"/>
                          </a:solidFill>
                          <a:latin typeface="+mn-lt"/>
                          <a:ea typeface="+mn-ea"/>
                          <a:cs typeface="+mn-cs"/>
                        </a:rPr>
                        <a:t>• Swollen red cells</a:t>
                      </a:r>
                      <a:endParaRPr lang="en-US" sz="1200" dirty="0">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A8DB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0" i="0" u="none" strike="noStrike" kern="1200" baseline="0" dirty="0" smtClean="0">
                          <a:solidFill>
                            <a:schemeClr val="dk1"/>
                          </a:solidFill>
                          <a:latin typeface="+mn-lt"/>
                          <a:ea typeface="+mn-ea"/>
                          <a:cs typeface="+mn-cs"/>
                        </a:rPr>
                        <a:t>• </a:t>
                      </a:r>
                      <a:r>
                        <a:rPr lang="en-US" sz="1200" b="0" i="0" u="none" strike="noStrike" kern="1200" baseline="0" dirty="0" err="1" smtClean="0">
                          <a:solidFill>
                            <a:schemeClr val="dk1"/>
                          </a:solidFill>
                          <a:latin typeface="+mn-lt"/>
                          <a:ea typeface="+mn-ea"/>
                          <a:cs typeface="+mn-cs"/>
                        </a:rPr>
                        <a:t>Cryoglobulin</a:t>
                      </a:r>
                      <a:r>
                        <a:rPr lang="en-US" sz="1200" b="0" i="0" u="none" strike="noStrike" kern="1200" baseline="0" dirty="0" smtClean="0">
                          <a:solidFill>
                            <a:schemeClr val="dk1"/>
                          </a:solidFill>
                          <a:latin typeface="+mn-lt"/>
                          <a:ea typeface="+mn-ea"/>
                          <a:cs typeface="+mn-cs"/>
                        </a:rPr>
                        <a:t>, </a:t>
                      </a:r>
                      <a:r>
                        <a:rPr lang="en-US" sz="1200" b="0" i="0" u="none" strike="noStrike" kern="1200" baseline="0" dirty="0" err="1" smtClean="0">
                          <a:solidFill>
                            <a:schemeClr val="dk1"/>
                          </a:solidFill>
                          <a:latin typeface="+mn-lt"/>
                          <a:ea typeface="+mn-ea"/>
                          <a:cs typeface="+mn-cs"/>
                        </a:rPr>
                        <a:t>cryofibrinogen</a:t>
                      </a:r>
                      <a:endParaRPr lang="en-US" sz="1200" b="0" i="0" u="none" strike="noStrike" kern="1200" baseline="0" dirty="0" smtClean="0">
                        <a:solidFill>
                          <a:schemeClr val="dk1"/>
                        </a:solidFill>
                        <a:latin typeface="+mn-lt"/>
                        <a:ea typeface="+mn-ea"/>
                        <a:cs typeface="+mn-cs"/>
                      </a:endParaRPr>
                    </a:p>
                    <a:p>
                      <a:r>
                        <a:rPr lang="en-US" sz="1200" b="0" i="0" u="none" strike="noStrike" kern="1200" baseline="0" dirty="0" smtClean="0">
                          <a:solidFill>
                            <a:schemeClr val="dk1"/>
                          </a:solidFill>
                          <a:latin typeface="+mn-lt"/>
                          <a:ea typeface="+mn-ea"/>
                          <a:cs typeface="+mn-cs"/>
                        </a:rPr>
                        <a:t>• Giant platelets</a:t>
                      </a:r>
                    </a:p>
                    <a:p>
                      <a:r>
                        <a:rPr lang="en-US" sz="1200" b="0" i="0" u="none" strike="noStrike" kern="1200" baseline="0" dirty="0" smtClean="0">
                          <a:solidFill>
                            <a:schemeClr val="dk1"/>
                          </a:solidFill>
                          <a:latin typeface="+mn-lt"/>
                          <a:ea typeface="+mn-ea"/>
                          <a:cs typeface="+mn-cs"/>
                        </a:rPr>
                        <a:t>• Hemolysis (in vitro)</a:t>
                      </a:r>
                    </a:p>
                    <a:p>
                      <a:r>
                        <a:rPr lang="en-US" sz="1200" b="0" i="0" u="none" strike="noStrike" kern="1200" baseline="0" dirty="0" smtClean="0">
                          <a:solidFill>
                            <a:schemeClr val="dk1"/>
                          </a:solidFill>
                          <a:latin typeface="+mn-lt"/>
                          <a:ea typeface="+mn-ea"/>
                          <a:cs typeface="+mn-cs"/>
                        </a:rPr>
                        <a:t>• Microcytic red cells</a:t>
                      </a:r>
                      <a:endParaRPr lang="en-US" sz="1200" dirty="0">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A8DBA">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1" i="0" u="none" strike="noStrike" kern="1200" baseline="0" dirty="0" smtClean="0">
                          <a:solidFill>
                            <a:schemeClr val="dk1"/>
                          </a:solidFill>
                          <a:latin typeface="+mn-lt"/>
                          <a:ea typeface="+mn-ea"/>
                          <a:cs typeface="+mn-cs"/>
                        </a:rPr>
                        <a:t>Mean Cell Hemoglobin (MCH)</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A8DB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0" i="0" u="none" strike="noStrike" kern="1200" baseline="0" dirty="0" smtClean="0">
                          <a:solidFill>
                            <a:schemeClr val="dk1"/>
                          </a:solidFill>
                          <a:latin typeface="+mn-lt"/>
                          <a:ea typeface="+mn-ea"/>
                          <a:cs typeface="+mn-cs"/>
                        </a:rPr>
                        <a:t>• High white cell count (&gt; 50,000/</a:t>
                      </a:r>
                      <a:r>
                        <a:rPr lang="en-US" sz="1200" b="0" i="0" u="none" strike="noStrike" kern="1200" baseline="0" dirty="0" err="1" smtClean="0">
                          <a:solidFill>
                            <a:schemeClr val="dk1"/>
                          </a:solidFill>
                          <a:latin typeface="+mn-lt"/>
                          <a:ea typeface="+mn-ea"/>
                          <a:cs typeface="+mn-cs"/>
                        </a:rPr>
                        <a:t>ìL</a:t>
                      </a:r>
                      <a:r>
                        <a:rPr lang="en-US" sz="1200" b="0" i="0" u="none" strike="noStrike" kern="1200" baseline="0" dirty="0" smtClean="0">
                          <a:solidFill>
                            <a:schemeClr val="dk1"/>
                          </a:solidFill>
                          <a:latin typeface="+mn-lt"/>
                          <a:ea typeface="+mn-ea"/>
                          <a:cs typeface="+mn-cs"/>
                        </a:rPr>
                        <a:t>)</a:t>
                      </a:r>
                    </a:p>
                    <a:p>
                      <a:r>
                        <a:rPr lang="en-US" sz="1200" b="0" i="0" u="none" strike="noStrike" kern="1200" baseline="0" dirty="0" smtClean="0">
                          <a:solidFill>
                            <a:schemeClr val="dk1"/>
                          </a:solidFill>
                          <a:latin typeface="+mn-lt"/>
                          <a:ea typeface="+mn-ea"/>
                          <a:cs typeface="+mn-cs"/>
                        </a:rPr>
                        <a:t>• Spuriously high hemoglobin</a:t>
                      </a:r>
                    </a:p>
                    <a:p>
                      <a:r>
                        <a:rPr lang="en-US" sz="1200" b="0" i="0" u="none" strike="noStrike" kern="1200" baseline="0" dirty="0" smtClean="0">
                          <a:solidFill>
                            <a:schemeClr val="dk1"/>
                          </a:solidFill>
                          <a:latin typeface="+mn-lt"/>
                          <a:ea typeface="+mn-ea"/>
                          <a:cs typeface="+mn-cs"/>
                        </a:rPr>
                        <a:t>• Spuriously low red cell count</a:t>
                      </a:r>
                      <a:endParaRPr lang="en-US" sz="1200" dirty="0">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A8DB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0" i="0" u="none" strike="noStrike" kern="1200" baseline="0" dirty="0" smtClean="0">
                          <a:solidFill>
                            <a:schemeClr val="dk1"/>
                          </a:solidFill>
                          <a:latin typeface="+mn-lt"/>
                          <a:ea typeface="+mn-ea"/>
                          <a:cs typeface="+mn-cs"/>
                        </a:rPr>
                        <a:t>• Spuriously low hemoglobin</a:t>
                      </a:r>
                    </a:p>
                    <a:p>
                      <a:r>
                        <a:rPr lang="en-US" sz="1200" b="0" i="0" u="none" strike="noStrike" kern="1200" baseline="0" dirty="0" smtClean="0">
                          <a:solidFill>
                            <a:schemeClr val="dk1"/>
                          </a:solidFill>
                          <a:latin typeface="+mn-lt"/>
                          <a:ea typeface="+mn-ea"/>
                          <a:cs typeface="+mn-cs"/>
                        </a:rPr>
                        <a:t>• Spuriously high red cell count</a:t>
                      </a:r>
                      <a:endParaRPr lang="en-US" sz="1200" dirty="0">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A8DBA">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1" i="0" u="none" strike="noStrike" kern="1200" baseline="0" dirty="0" smtClean="0">
                          <a:solidFill>
                            <a:schemeClr val="dk1"/>
                          </a:solidFill>
                          <a:latin typeface="+mn-lt"/>
                          <a:ea typeface="+mn-ea"/>
                          <a:cs typeface="+mn-cs"/>
                        </a:rPr>
                        <a:t>Mean Cell Hemoglobin</a:t>
                      </a:r>
                    </a:p>
                    <a:p>
                      <a:r>
                        <a:rPr lang="en-US" sz="1200" b="1" i="0" u="none" strike="noStrike" kern="1200" baseline="0" dirty="0" smtClean="0">
                          <a:solidFill>
                            <a:schemeClr val="dk1"/>
                          </a:solidFill>
                          <a:latin typeface="+mn-lt"/>
                          <a:ea typeface="+mn-ea"/>
                          <a:cs typeface="+mn-cs"/>
                        </a:rPr>
                        <a:t>Concentration (MCHC)</a:t>
                      </a:r>
                      <a:endParaRPr lang="en-US" sz="1200" dirty="0">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A8DB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0" i="0" u="none" strike="noStrike" kern="1200" baseline="0" dirty="0" smtClean="0">
                          <a:solidFill>
                            <a:schemeClr val="dk1"/>
                          </a:solidFill>
                          <a:latin typeface="+mn-lt"/>
                          <a:ea typeface="+mn-ea"/>
                          <a:cs typeface="+mn-cs"/>
                        </a:rPr>
                        <a:t>• </a:t>
                      </a:r>
                      <a:r>
                        <a:rPr lang="en-US" sz="1200" b="0" i="0" u="none" strike="noStrike" kern="1200" baseline="0" dirty="0" err="1" smtClean="0">
                          <a:solidFill>
                            <a:schemeClr val="dk1"/>
                          </a:solidFill>
                          <a:latin typeface="+mn-lt"/>
                          <a:ea typeface="+mn-ea"/>
                          <a:cs typeface="+mn-cs"/>
                        </a:rPr>
                        <a:t>Autoagglutination</a:t>
                      </a:r>
                      <a:endParaRPr lang="en-US" sz="1200" b="0" i="0" u="none" strike="noStrike" kern="1200" baseline="0" dirty="0" smtClean="0">
                        <a:solidFill>
                          <a:schemeClr val="dk1"/>
                        </a:solidFill>
                        <a:latin typeface="+mn-lt"/>
                        <a:ea typeface="+mn-ea"/>
                        <a:cs typeface="+mn-cs"/>
                      </a:endParaRPr>
                    </a:p>
                    <a:p>
                      <a:r>
                        <a:rPr lang="en-US" sz="1200" b="0" i="0" u="none" strike="noStrike" kern="1200" baseline="0" dirty="0" smtClean="0">
                          <a:solidFill>
                            <a:schemeClr val="dk1"/>
                          </a:solidFill>
                          <a:latin typeface="+mn-lt"/>
                          <a:ea typeface="+mn-ea"/>
                          <a:cs typeface="+mn-cs"/>
                        </a:rPr>
                        <a:t>• </a:t>
                      </a:r>
                      <a:r>
                        <a:rPr lang="en-US" sz="1200" b="0" i="0" u="none" strike="noStrike" kern="1200" baseline="0" dirty="0" err="1" smtClean="0">
                          <a:solidFill>
                            <a:schemeClr val="dk1"/>
                          </a:solidFill>
                          <a:latin typeface="+mn-lt"/>
                          <a:ea typeface="+mn-ea"/>
                          <a:cs typeface="+mn-cs"/>
                        </a:rPr>
                        <a:t>Clutting</a:t>
                      </a:r>
                      <a:endParaRPr lang="en-US" sz="1200" b="0" i="0" u="none" strike="noStrike" kern="1200" baseline="0" dirty="0" smtClean="0">
                        <a:solidFill>
                          <a:schemeClr val="dk1"/>
                        </a:solidFill>
                        <a:latin typeface="+mn-lt"/>
                        <a:ea typeface="+mn-ea"/>
                        <a:cs typeface="+mn-cs"/>
                      </a:endParaRPr>
                    </a:p>
                    <a:p>
                      <a:r>
                        <a:rPr lang="en-US" sz="1200" b="0" i="0" u="none" strike="noStrike" kern="1200" baseline="0" dirty="0" smtClean="0">
                          <a:solidFill>
                            <a:schemeClr val="dk1"/>
                          </a:solidFill>
                          <a:latin typeface="+mn-lt"/>
                          <a:ea typeface="+mn-ea"/>
                          <a:cs typeface="+mn-cs"/>
                        </a:rPr>
                        <a:t>• Hemolysis (in vivo and in vitro)</a:t>
                      </a:r>
                    </a:p>
                    <a:p>
                      <a:r>
                        <a:rPr lang="en-US" sz="1200" b="0" i="0" u="none" strike="noStrike" kern="1200" baseline="0" dirty="0" smtClean="0">
                          <a:solidFill>
                            <a:schemeClr val="dk1"/>
                          </a:solidFill>
                          <a:latin typeface="+mn-lt"/>
                          <a:ea typeface="+mn-ea"/>
                          <a:cs typeface="+mn-cs"/>
                        </a:rPr>
                        <a:t>• Spuriously high hemoglobin</a:t>
                      </a:r>
                    </a:p>
                    <a:p>
                      <a:r>
                        <a:rPr lang="en-US" sz="1200" b="0" i="0" u="none" strike="noStrike" kern="1200" baseline="0" dirty="0" smtClean="0">
                          <a:solidFill>
                            <a:schemeClr val="dk1"/>
                          </a:solidFill>
                          <a:latin typeface="+mn-lt"/>
                          <a:ea typeface="+mn-ea"/>
                          <a:cs typeface="+mn-cs"/>
                        </a:rPr>
                        <a:t>• Spuriously low hematocrit</a:t>
                      </a:r>
                      <a:endParaRPr lang="en-US" sz="1200" dirty="0">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A8DB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0" i="0" u="none" strike="noStrike" kern="1200" baseline="0" dirty="0" smtClean="0">
                          <a:solidFill>
                            <a:schemeClr val="dk1"/>
                          </a:solidFill>
                          <a:latin typeface="+mn-lt"/>
                          <a:ea typeface="+mn-ea"/>
                          <a:cs typeface="+mn-cs"/>
                        </a:rPr>
                        <a:t>• High white cell count (&gt; 50,000/</a:t>
                      </a:r>
                      <a:r>
                        <a:rPr lang="en-US" sz="1200" b="0" i="0" u="none" strike="noStrike" kern="1200" baseline="0" dirty="0" err="1" smtClean="0">
                          <a:solidFill>
                            <a:schemeClr val="dk1"/>
                          </a:solidFill>
                          <a:latin typeface="+mn-lt"/>
                          <a:ea typeface="+mn-ea"/>
                          <a:cs typeface="+mn-cs"/>
                        </a:rPr>
                        <a:t>ìL</a:t>
                      </a:r>
                      <a:r>
                        <a:rPr lang="en-US" sz="1200" b="0" i="0" u="none" strike="noStrike" kern="1200" baseline="0" dirty="0" smtClean="0">
                          <a:solidFill>
                            <a:schemeClr val="dk1"/>
                          </a:solidFill>
                          <a:latin typeface="+mn-lt"/>
                          <a:ea typeface="+mn-ea"/>
                          <a:cs typeface="+mn-cs"/>
                        </a:rPr>
                        <a:t>)</a:t>
                      </a:r>
                    </a:p>
                    <a:p>
                      <a:r>
                        <a:rPr lang="en-US" sz="1200" b="0" i="0" u="none" strike="noStrike" kern="1200" baseline="0" dirty="0" smtClean="0">
                          <a:solidFill>
                            <a:schemeClr val="dk1"/>
                          </a:solidFill>
                          <a:latin typeface="+mn-lt"/>
                          <a:ea typeface="+mn-ea"/>
                          <a:cs typeface="+mn-cs"/>
                        </a:rPr>
                        <a:t>• Spuriously low hemoglobin</a:t>
                      </a:r>
                    </a:p>
                    <a:p>
                      <a:r>
                        <a:rPr lang="en-US" sz="1200" b="0" i="0" u="none" strike="noStrike" kern="1200" baseline="0" dirty="0" smtClean="0">
                          <a:solidFill>
                            <a:schemeClr val="dk1"/>
                          </a:solidFill>
                          <a:latin typeface="+mn-lt"/>
                          <a:ea typeface="+mn-ea"/>
                          <a:cs typeface="+mn-cs"/>
                        </a:rPr>
                        <a:t>• Spuriously high red cell count</a:t>
                      </a:r>
                      <a:endParaRPr lang="en-US" sz="1200" dirty="0">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A8DBA">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1" i="0" u="none" strike="noStrike" kern="1200" baseline="0" dirty="0" smtClean="0">
                          <a:solidFill>
                            <a:schemeClr val="dk1"/>
                          </a:solidFill>
                          <a:latin typeface="+mn-lt"/>
                          <a:ea typeface="+mn-ea"/>
                          <a:cs typeface="+mn-cs"/>
                        </a:rPr>
                        <a:t>Platelets (PLT)</a:t>
                      </a:r>
                      <a:endParaRPr lang="en-US" sz="1200" dirty="0">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A8DB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0" i="0" u="none" strike="noStrike" kern="1200" baseline="0" dirty="0" smtClean="0">
                          <a:solidFill>
                            <a:schemeClr val="dk1"/>
                          </a:solidFill>
                          <a:latin typeface="+mn-lt"/>
                          <a:ea typeface="+mn-ea"/>
                          <a:cs typeface="+mn-cs"/>
                        </a:rPr>
                        <a:t>• </a:t>
                      </a:r>
                      <a:r>
                        <a:rPr lang="en-US" sz="1200" b="0" i="0" u="none" strike="noStrike" kern="1200" baseline="0" dirty="0" err="1" smtClean="0">
                          <a:solidFill>
                            <a:schemeClr val="dk1"/>
                          </a:solidFill>
                          <a:latin typeface="+mn-lt"/>
                          <a:ea typeface="+mn-ea"/>
                          <a:cs typeface="+mn-cs"/>
                        </a:rPr>
                        <a:t>Cryoglobulin</a:t>
                      </a:r>
                      <a:r>
                        <a:rPr lang="en-US" sz="1200" b="0" i="0" u="none" strike="noStrike" kern="1200" baseline="0" dirty="0" smtClean="0">
                          <a:solidFill>
                            <a:schemeClr val="dk1"/>
                          </a:solidFill>
                          <a:latin typeface="+mn-lt"/>
                          <a:ea typeface="+mn-ea"/>
                          <a:cs typeface="+mn-cs"/>
                        </a:rPr>
                        <a:t>, </a:t>
                      </a:r>
                      <a:r>
                        <a:rPr lang="en-US" sz="1200" b="0" i="0" u="none" strike="noStrike" kern="1200" baseline="0" dirty="0" err="1" smtClean="0">
                          <a:solidFill>
                            <a:schemeClr val="dk1"/>
                          </a:solidFill>
                          <a:latin typeface="+mn-lt"/>
                          <a:ea typeface="+mn-ea"/>
                          <a:cs typeface="+mn-cs"/>
                        </a:rPr>
                        <a:t>cryofibrinogen</a:t>
                      </a:r>
                      <a:endParaRPr lang="en-US" sz="1200" b="0" i="0" u="none" strike="noStrike" kern="1200" baseline="0" dirty="0" smtClean="0">
                        <a:solidFill>
                          <a:schemeClr val="dk1"/>
                        </a:solidFill>
                        <a:latin typeface="+mn-lt"/>
                        <a:ea typeface="+mn-ea"/>
                        <a:cs typeface="+mn-cs"/>
                      </a:endParaRPr>
                    </a:p>
                    <a:p>
                      <a:r>
                        <a:rPr lang="en-US" sz="1200" b="0" i="0" u="none" strike="noStrike" kern="1200" baseline="0" dirty="0" smtClean="0">
                          <a:solidFill>
                            <a:schemeClr val="dk1"/>
                          </a:solidFill>
                          <a:latin typeface="+mn-lt"/>
                          <a:ea typeface="+mn-ea"/>
                          <a:cs typeface="+mn-cs"/>
                        </a:rPr>
                        <a:t>• Hemolysis (in vivo and in vitro)</a:t>
                      </a:r>
                    </a:p>
                    <a:p>
                      <a:r>
                        <a:rPr lang="en-US" sz="1200" b="0" i="0" u="none" strike="noStrike" kern="1200" baseline="0" dirty="0" smtClean="0">
                          <a:solidFill>
                            <a:schemeClr val="dk1"/>
                          </a:solidFill>
                          <a:latin typeface="+mn-lt"/>
                          <a:ea typeface="+mn-ea"/>
                          <a:cs typeface="+mn-cs"/>
                        </a:rPr>
                        <a:t>• Microcytic red cells</a:t>
                      </a:r>
                    </a:p>
                    <a:p>
                      <a:r>
                        <a:rPr lang="en-US" sz="1200" b="0" i="0" u="none" strike="noStrike" kern="1200" baseline="0" dirty="0" smtClean="0">
                          <a:solidFill>
                            <a:schemeClr val="dk1"/>
                          </a:solidFill>
                          <a:latin typeface="+mn-lt"/>
                          <a:ea typeface="+mn-ea"/>
                          <a:cs typeface="+mn-cs"/>
                        </a:rPr>
                        <a:t>• Red cell inclusions</a:t>
                      </a:r>
                    </a:p>
                    <a:p>
                      <a:r>
                        <a:rPr lang="en-US" sz="1200" b="0" i="0" u="none" strike="noStrike" kern="1200" baseline="0" dirty="0" smtClean="0">
                          <a:solidFill>
                            <a:schemeClr val="dk1"/>
                          </a:solidFill>
                          <a:latin typeface="+mn-lt"/>
                          <a:ea typeface="+mn-ea"/>
                          <a:cs typeface="+mn-cs"/>
                        </a:rPr>
                        <a:t>• White cell fragments</a:t>
                      </a:r>
                      <a:endParaRPr lang="en-US" sz="1200" dirty="0">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A8DB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0" i="0" u="none" strike="noStrike" kern="1200" baseline="0" dirty="0" smtClean="0">
                          <a:solidFill>
                            <a:schemeClr val="dk1"/>
                          </a:solidFill>
                          <a:latin typeface="+mn-lt"/>
                          <a:ea typeface="+mn-ea"/>
                          <a:cs typeface="+mn-cs"/>
                        </a:rPr>
                        <a:t>• Clotting</a:t>
                      </a:r>
                    </a:p>
                    <a:p>
                      <a:r>
                        <a:rPr lang="en-US" sz="1200" b="0" i="0" u="none" strike="noStrike" kern="1200" baseline="0" dirty="0" smtClean="0">
                          <a:solidFill>
                            <a:schemeClr val="dk1"/>
                          </a:solidFill>
                          <a:latin typeface="+mn-lt"/>
                          <a:ea typeface="+mn-ea"/>
                          <a:cs typeface="+mn-cs"/>
                        </a:rPr>
                        <a:t>• Giant platelets</a:t>
                      </a:r>
                    </a:p>
                    <a:p>
                      <a:r>
                        <a:rPr lang="en-US" sz="1200" b="0" i="0" u="none" strike="noStrike" kern="1200" baseline="0" dirty="0" smtClean="0">
                          <a:solidFill>
                            <a:schemeClr val="dk1"/>
                          </a:solidFill>
                          <a:latin typeface="+mn-lt"/>
                          <a:ea typeface="+mn-ea"/>
                          <a:cs typeface="+mn-cs"/>
                        </a:rPr>
                        <a:t>• Heparin</a:t>
                      </a:r>
                    </a:p>
                    <a:p>
                      <a:r>
                        <a:rPr lang="en-US" sz="1200" b="0" i="0" u="none" strike="noStrike" kern="1200" baseline="0" dirty="0" smtClean="0">
                          <a:solidFill>
                            <a:schemeClr val="dk1"/>
                          </a:solidFill>
                          <a:latin typeface="+mn-lt"/>
                          <a:ea typeface="+mn-ea"/>
                          <a:cs typeface="+mn-cs"/>
                        </a:rPr>
                        <a:t>• Platelet clumping</a:t>
                      </a:r>
                    </a:p>
                    <a:p>
                      <a:r>
                        <a:rPr lang="en-US" sz="1200" b="0" i="0" u="none" strike="noStrike" kern="1200" baseline="0" dirty="0" smtClean="0">
                          <a:solidFill>
                            <a:schemeClr val="dk1"/>
                          </a:solidFill>
                          <a:latin typeface="+mn-lt"/>
                          <a:ea typeface="+mn-ea"/>
                          <a:cs typeface="+mn-cs"/>
                        </a:rPr>
                        <a:t>• Platelet </a:t>
                      </a:r>
                      <a:r>
                        <a:rPr lang="en-US" sz="1200" b="0" i="0" u="none" strike="noStrike" kern="1200" baseline="0" dirty="0" err="1" smtClean="0">
                          <a:solidFill>
                            <a:schemeClr val="dk1"/>
                          </a:solidFill>
                          <a:latin typeface="+mn-lt"/>
                          <a:ea typeface="+mn-ea"/>
                          <a:cs typeface="+mn-cs"/>
                        </a:rPr>
                        <a:t>satellitosis</a:t>
                      </a:r>
                      <a:endParaRPr lang="en-US" sz="1200" dirty="0">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A8DBA">
                        <a:tint val="40000"/>
                      </a:srgbClr>
                    </a:solidFill>
                  </a:tcPr>
                </a:tc>
              </a:tr>
            </a:tbl>
          </a:graphicData>
        </a:graphic>
      </p:graphicFrame>
    </p:spTree>
    <p:extLst>
      <p:ext uri="{BB962C8B-B14F-4D97-AF65-F5344CB8AC3E}">
        <p14:creationId xmlns:p14="http://schemas.microsoft.com/office/powerpoint/2010/main" val="464645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0" i="0" u="none" strike="noStrike" kern="0" cap="none" spc="0" normalizeH="0" baseline="0" noProof="0" smtClean="0">
                <a:ln>
                  <a:noFill/>
                </a:ln>
                <a:solidFill>
                  <a:srgbClr val="2A8DBA"/>
                </a:solidFill>
                <a:effectLst/>
                <a:uLnTx/>
                <a:uFillTx/>
                <a:latin typeface="Arial"/>
                <a:ea typeface="+mj-ea"/>
                <a:cs typeface="+mj-cs"/>
              </a:rPr>
              <a:t>Processing Specimens</a:t>
            </a:r>
            <a:endParaRPr kumimoji="0" lang="en-US" sz="32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400" b="0" i="0" u="none" strike="noStrike" kern="0" cap="none" spc="0" normalizeH="0" baseline="0" noProof="0" smtClean="0">
                <a:ln>
                  <a:noFill/>
                </a:ln>
                <a:solidFill>
                  <a:srgbClr val="000000"/>
                </a:solidFill>
                <a:effectLst/>
                <a:uLnTx/>
                <a:uFillTx/>
                <a:latin typeface="Arial"/>
                <a:ea typeface="+mn-ea"/>
                <a:cs typeface="+mn-cs"/>
              </a:rPr>
              <a:t>Acceptable Specimens for Cell-DYN Sapphire</a:t>
            </a:r>
          </a:p>
          <a:p>
            <a:pPr marL="342900" marR="0" lvl="0" indent="-342900" algn="l" defTabSz="914400" rtl="0" eaLnBrk="1" fontAlgn="base" latinLnBrk="0" hangingPunct="1">
              <a:lnSpc>
                <a:spcPct val="100000"/>
              </a:lnSpc>
              <a:spcBef>
                <a:spcPct val="0"/>
              </a:spcBef>
              <a:spcAft>
                <a:spcPct val="50000"/>
              </a:spcAft>
              <a:buClrTx/>
              <a:buSzTx/>
              <a:buFont typeface="Wingdings" panose="05000000000000000000" pitchFamily="2" charset="2"/>
              <a:buChar char="§"/>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EDTA lavender-top tube is drawn for CBC.</a:t>
            </a:r>
          </a:p>
          <a:p>
            <a:pPr marL="342900" marR="0" lvl="0" indent="-342900" algn="l" defTabSz="914400" rtl="0" eaLnBrk="1" fontAlgn="base" latinLnBrk="0" hangingPunct="1">
              <a:lnSpc>
                <a:spcPct val="100000"/>
              </a:lnSpc>
              <a:spcBef>
                <a:spcPct val="0"/>
              </a:spcBef>
              <a:spcAft>
                <a:spcPct val="50000"/>
              </a:spcAft>
              <a:buClrTx/>
              <a:buSzTx/>
              <a:buFont typeface="Wingdings" panose="05000000000000000000" pitchFamily="2" charset="2"/>
              <a:buChar char="§"/>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EDTA stands for Ethylenediaminetetraacetic acid. </a:t>
            </a:r>
          </a:p>
          <a:p>
            <a:pPr marL="342900" marR="0" lvl="0" indent="-342900" algn="l" defTabSz="914400" rtl="0" eaLnBrk="1" fontAlgn="base" latinLnBrk="0" hangingPunct="1">
              <a:lnSpc>
                <a:spcPct val="100000"/>
              </a:lnSpc>
              <a:spcBef>
                <a:spcPct val="0"/>
              </a:spcBef>
              <a:spcAft>
                <a:spcPct val="50000"/>
              </a:spcAft>
              <a:buClrTx/>
              <a:buSzTx/>
              <a:buFont typeface="Wingdings" panose="05000000000000000000" pitchFamily="2" charset="2"/>
              <a:buChar char="§"/>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EDTA functions by binding calcium in the blood and keeping the blood from clotting. The nominal EDTA concentration is 1.8mg EDTA per milliliter of blood.</a:t>
            </a:r>
          </a:p>
          <a:p>
            <a:pPr marL="342900" marR="0" lvl="0" indent="-342900" algn="l" defTabSz="914400" rtl="0" eaLnBrk="1" fontAlgn="base" latinLnBrk="0" hangingPunct="1">
              <a:lnSpc>
                <a:spcPct val="100000"/>
              </a:lnSpc>
              <a:spcBef>
                <a:spcPct val="0"/>
              </a:spcBef>
              <a:spcAft>
                <a:spcPct val="50000"/>
              </a:spcAft>
              <a:buClrTx/>
              <a:buSzTx/>
              <a:buFont typeface="Wingdings" panose="05000000000000000000" pitchFamily="2" charset="2"/>
              <a:buChar char="§"/>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Sodium citrate blue-top tube is used for patients with platelet clumps only to derive PLT count. (</a:t>
            </a:r>
            <a:r>
              <a:rPr kumimoji="0" lang="en-US" sz="1800" b="0" i="1" u="none" strike="noStrike" kern="0" cap="none" spc="0" normalizeH="0" baseline="0" noProof="0" smtClean="0">
                <a:ln>
                  <a:noFill/>
                </a:ln>
                <a:solidFill>
                  <a:srgbClr val="FF0000"/>
                </a:solidFill>
                <a:effectLst/>
                <a:uLnTx/>
                <a:uFillTx/>
                <a:latin typeface="Arial"/>
                <a:ea typeface="+mn-ea"/>
                <a:cs typeface="+mn-cs"/>
              </a:rPr>
              <a:t>If Sodium citrate tube is used for platelet count, the PTL count result needs to be multiplied by1.1</a:t>
            </a:r>
            <a:r>
              <a:rPr kumimoji="0" lang="en-US" sz="1800" b="0" i="0" u="none" strike="noStrike" kern="0" cap="none" spc="0" normalizeH="0" baseline="0" noProof="0" smtClean="0">
                <a:ln>
                  <a:noFill/>
                </a:ln>
                <a:solidFill>
                  <a:srgbClr val="000000"/>
                </a:solidFill>
                <a:effectLst/>
                <a:uLnTx/>
                <a:uFillTx/>
                <a:latin typeface="Arial"/>
                <a:ea typeface="+mn-ea"/>
                <a:cs typeface="+mn-cs"/>
              </a:rPr>
              <a:t>)</a:t>
            </a: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64645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mj-cs"/>
              </a:rPr>
              <a:t>Processing Specimens</a:t>
            </a:r>
            <a:endParaRPr kumimoji="0" lang="en-US" altLang="en-US" sz="32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Rectangle 3"/>
          <p:cNvSpPr txBox="1">
            <a:spLocks noChangeArrowheads="1"/>
          </p:cNvSpPr>
          <p:nvPr/>
        </p:nvSpPr>
        <p:spPr bwMode="auto">
          <a:xfrm>
            <a:off x="455613" y="1370013"/>
            <a:ext cx="8383587" cy="83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altLang="en-US" sz="2000" b="0" i="0" u="none" strike="noStrike" kern="0" cap="none" spc="0" normalizeH="0" baseline="0" noProof="0" smtClean="0">
                <a:ln>
                  <a:noFill/>
                </a:ln>
                <a:solidFill>
                  <a:srgbClr val="000000"/>
                </a:solidFill>
                <a:effectLst/>
                <a:uLnTx/>
                <a:uFillTx/>
                <a:latin typeface="Arial"/>
                <a:ea typeface="+mn-ea"/>
                <a:cs typeface="+mn-cs"/>
              </a:rPr>
              <a:t>The CELL-DYN Sapphire™  offers highly automated specimen analysis.</a:t>
            </a:r>
            <a:endParaRPr kumimoji="0" lang="en-US" altLang="en-US" sz="2000" b="0" i="0" u="none" strike="noStrike" kern="0" cap="none" spc="0" normalizeH="0" baseline="0" noProof="0">
              <a:ln>
                <a:noFill/>
              </a:ln>
              <a:solidFill>
                <a:srgbClr val="000000"/>
              </a:solidFill>
              <a:effectLst/>
              <a:uLnTx/>
              <a:uFillTx/>
              <a:latin typeface="Arial"/>
              <a:ea typeface="+mn-ea"/>
              <a:cs typeface="+mn-cs"/>
            </a:endParaRPr>
          </a:p>
        </p:txBody>
      </p:sp>
      <p:graphicFrame>
        <p:nvGraphicFramePr>
          <p:cNvPr id="4" name="Object 4"/>
          <p:cNvGraphicFramePr>
            <a:graphicFrameLocks noChangeAspect="1"/>
          </p:cNvGraphicFramePr>
          <p:nvPr/>
        </p:nvGraphicFramePr>
        <p:xfrm>
          <a:off x="5181600" y="3962400"/>
          <a:ext cx="2466975" cy="1858963"/>
        </p:xfrm>
        <a:graphic>
          <a:graphicData uri="http://schemas.openxmlformats.org/presentationml/2006/ole">
            <mc:AlternateContent xmlns:mc="http://schemas.openxmlformats.org/markup-compatibility/2006">
              <mc:Choice xmlns:v="urn:schemas-microsoft-com:vml" Requires="v">
                <p:oleObj spid="_x0000_s1027" name="Bitmap Image" r:id="rId3" imgW="1933333" imgH="1457143" progId="Paint.Picture">
                  <p:embed/>
                </p:oleObj>
              </mc:Choice>
              <mc:Fallback>
                <p:oleObj name="Bitmap Image" r:id="rId3" imgW="1933333" imgH="1457143"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962400"/>
                        <a:ext cx="2466975" cy="18589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 Box 5"/>
          <p:cNvSpPr txBox="1">
            <a:spLocks noChangeArrowheads="1"/>
          </p:cNvSpPr>
          <p:nvPr/>
        </p:nvSpPr>
        <p:spPr bwMode="auto">
          <a:xfrm>
            <a:off x="838200" y="2133600"/>
            <a:ext cx="2971800" cy="100488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0"/>
              </a:spcBef>
              <a:spcAft>
                <a:spcPct val="50000"/>
              </a:spcAft>
            </a:pPr>
            <a:r>
              <a:rPr lang="en-US" altLang="en-US" sz="2200">
                <a:solidFill>
                  <a:srgbClr val="2A8DBA"/>
                </a:solidFill>
                <a:latin typeface="Arial"/>
              </a:rPr>
              <a:t>Specimens in closed tubes can be processed in Autoloader mode.</a:t>
            </a:r>
          </a:p>
        </p:txBody>
      </p:sp>
      <p:sp>
        <p:nvSpPr>
          <p:cNvPr id="6" name="Text Box 6"/>
          <p:cNvSpPr txBox="1">
            <a:spLocks noChangeArrowheads="1"/>
          </p:cNvSpPr>
          <p:nvPr/>
        </p:nvSpPr>
        <p:spPr bwMode="auto">
          <a:xfrm>
            <a:off x="5029200" y="2057400"/>
            <a:ext cx="3581400" cy="167481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0"/>
              </a:spcBef>
              <a:spcAft>
                <a:spcPct val="50000"/>
              </a:spcAft>
            </a:pPr>
            <a:r>
              <a:rPr lang="en-US" altLang="en-US" sz="2200">
                <a:solidFill>
                  <a:srgbClr val="2A8DBA"/>
                </a:solidFill>
                <a:latin typeface="Arial"/>
              </a:rPr>
              <a:t>Can be uncapped and presented for aspiration directly from the extended probe and processed in Open Tube mode.</a:t>
            </a:r>
          </a:p>
        </p:txBody>
      </p:sp>
      <p:sp>
        <p:nvSpPr>
          <p:cNvPr id="7" name="Text Box 7"/>
          <p:cNvSpPr txBox="1">
            <a:spLocks noChangeArrowheads="1"/>
          </p:cNvSpPr>
          <p:nvPr/>
        </p:nvSpPr>
        <p:spPr bwMode="auto">
          <a:xfrm>
            <a:off x="4038600" y="2514600"/>
            <a:ext cx="419100" cy="3349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fontAlgn="base">
              <a:spcBef>
                <a:spcPct val="50000"/>
              </a:spcBef>
              <a:spcAft>
                <a:spcPct val="50000"/>
              </a:spcAft>
            </a:pPr>
            <a:r>
              <a:rPr lang="en-US" altLang="en-US" sz="2200">
                <a:solidFill>
                  <a:srgbClr val="000000"/>
                </a:solidFill>
                <a:latin typeface="Arial"/>
              </a:rPr>
              <a:t>OR</a:t>
            </a:r>
          </a:p>
        </p:txBody>
      </p:sp>
      <p:pic>
        <p:nvPicPr>
          <p:cNvPr id="8" name="Picture 9" descr="HandTube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810000"/>
            <a:ext cx="2667000" cy="1924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645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txBox="1">
            <a:spLocks noChangeArrowheads="1"/>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mj-cs"/>
              </a:rPr>
              <a:t>Autoloader Mode – Load Racks</a:t>
            </a:r>
            <a:endParaRPr kumimoji="0" lang="en-US" altLang="en-US" sz="32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Rectangle 20"/>
          <p:cNvSpPr txBox="1">
            <a:spLocks noChangeArrowheads="1"/>
          </p:cNvSpPr>
          <p:nvPr/>
        </p:nvSpPr>
        <p:spPr bwMode="auto">
          <a:xfrm>
            <a:off x="381000" y="1219200"/>
            <a:ext cx="823436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20000"/>
              </a:spcAft>
              <a:buClrTx/>
              <a:buSzTx/>
              <a:buFontTx/>
              <a:buNone/>
              <a:tabLst/>
              <a:defRPr/>
            </a:pPr>
            <a:r>
              <a:rPr kumimoji="0" lang="en-US" altLang="en-US" sz="1800" b="0" i="0" u="none" strike="noStrike" kern="0" cap="none" spc="0" normalizeH="0" baseline="0" noProof="0" smtClean="0">
                <a:ln>
                  <a:noFill/>
                </a:ln>
                <a:solidFill>
                  <a:srgbClr val="000000"/>
                </a:solidFill>
                <a:effectLst/>
                <a:uLnTx/>
                <a:uFillTx/>
                <a:latin typeface="Arial"/>
                <a:ea typeface="+mn-ea"/>
                <a:cs typeface="+mn-cs"/>
              </a:rPr>
              <a:t>Hold each rack so that the bar code labels on the rack face you.</a:t>
            </a:r>
          </a:p>
          <a:p>
            <a:pPr marL="457200" marR="0" lvl="2" indent="-227013" algn="l" defTabSz="914400" rtl="0" eaLnBrk="1" fontAlgn="base" latinLnBrk="0" hangingPunct="1">
              <a:lnSpc>
                <a:spcPct val="100000"/>
              </a:lnSpc>
              <a:spcBef>
                <a:spcPct val="25000"/>
              </a:spcBef>
              <a:spcAft>
                <a:spcPct val="20000"/>
              </a:spcAft>
              <a:buClrTx/>
              <a:buSzTx/>
              <a:buFontTx/>
              <a:buChar char="–"/>
              <a:tabLst/>
              <a:defRPr/>
            </a:pPr>
            <a:r>
              <a:rPr kumimoji="0" lang="en-US" altLang="en-US" sz="1400" b="0" i="0" u="none" strike="noStrike" kern="0" cap="none" spc="0" normalizeH="0" baseline="0" noProof="0" smtClean="0">
                <a:ln>
                  <a:noFill/>
                </a:ln>
                <a:solidFill>
                  <a:srgbClr val="000000"/>
                </a:solidFill>
                <a:effectLst/>
                <a:uLnTx/>
                <a:uFillTx/>
                <a:latin typeface="Arial"/>
              </a:rPr>
              <a:t>Each rack has a groove on the side containing the bar code labels and on the left end</a:t>
            </a:r>
          </a:p>
          <a:p>
            <a:pPr marL="457200" marR="0" lvl="2" indent="-227013" algn="l" defTabSz="914400" rtl="0" eaLnBrk="1" fontAlgn="base" latinLnBrk="0" hangingPunct="1">
              <a:lnSpc>
                <a:spcPct val="100000"/>
              </a:lnSpc>
              <a:spcBef>
                <a:spcPct val="25000"/>
              </a:spcBef>
              <a:spcAft>
                <a:spcPct val="20000"/>
              </a:spcAft>
              <a:buClrTx/>
              <a:buSzTx/>
              <a:buFontTx/>
              <a:buChar char="–"/>
              <a:tabLst/>
              <a:defRPr/>
            </a:pPr>
            <a:r>
              <a:rPr kumimoji="0" lang="en-US" altLang="en-US" sz="1400" b="0" i="0" u="none" strike="noStrike" kern="0" cap="none" spc="0" normalizeH="0" baseline="0" noProof="0" smtClean="0">
                <a:ln>
                  <a:noFill/>
                </a:ln>
                <a:solidFill>
                  <a:srgbClr val="000000"/>
                </a:solidFill>
                <a:effectLst/>
                <a:uLnTx/>
                <a:uFillTx/>
                <a:latin typeface="Arial"/>
              </a:rPr>
              <a:t>Each groove meshes with a corresponding lip in the Autoloader. </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a:ea typeface="+mn-ea"/>
              <a:cs typeface="+mn-cs"/>
            </a:endParaRPr>
          </a:p>
        </p:txBody>
      </p:sp>
      <p:graphicFrame>
        <p:nvGraphicFramePr>
          <p:cNvPr id="4" name="Object 21"/>
          <p:cNvGraphicFramePr>
            <a:graphicFrameLocks noChangeAspect="1"/>
          </p:cNvGraphicFramePr>
          <p:nvPr/>
        </p:nvGraphicFramePr>
        <p:xfrm>
          <a:off x="4953000" y="3048000"/>
          <a:ext cx="3543300" cy="2743200"/>
        </p:xfrm>
        <a:graphic>
          <a:graphicData uri="http://schemas.openxmlformats.org/presentationml/2006/ole">
            <mc:AlternateContent xmlns:mc="http://schemas.openxmlformats.org/markup-compatibility/2006">
              <mc:Choice xmlns:v="urn:schemas-microsoft-com:vml" Requires="v">
                <p:oleObj spid="_x0000_s2051" name="Photo Editor Photo" r:id="rId3" imgW="3543795" imgH="2742857" progId="MSPhotoEd.3">
                  <p:embed/>
                </p:oleObj>
              </mc:Choice>
              <mc:Fallback>
                <p:oleObj name="Photo Editor Photo" r:id="rId3" imgW="3543795" imgH="2742857"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048000"/>
                        <a:ext cx="3543300" cy="27432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 Box 23"/>
          <p:cNvSpPr txBox="1">
            <a:spLocks noChangeArrowheads="1"/>
          </p:cNvSpPr>
          <p:nvPr/>
        </p:nvSpPr>
        <p:spPr bwMode="auto">
          <a:xfrm>
            <a:off x="457200" y="3048000"/>
            <a:ext cx="3598863" cy="5762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lnSpc>
                <a:spcPct val="90000"/>
              </a:lnSpc>
              <a:spcBef>
                <a:spcPct val="0"/>
              </a:spcBef>
              <a:spcAft>
                <a:spcPct val="20000"/>
              </a:spcAft>
            </a:pPr>
            <a:r>
              <a:rPr lang="en-US" altLang="en-US" sz="1400" b="1">
                <a:solidFill>
                  <a:srgbClr val="000000"/>
                </a:solidFill>
                <a:latin typeface="Arial"/>
              </a:rPr>
              <a:t>NOTE:</a:t>
            </a:r>
            <a:r>
              <a:rPr lang="en-US" altLang="en-US" sz="1400">
                <a:solidFill>
                  <a:srgbClr val="000000"/>
                </a:solidFill>
                <a:latin typeface="Arial"/>
              </a:rPr>
              <a:t> Racks can not be loaded straight down in the forward-most position of the Autoloader because of the lip.</a:t>
            </a:r>
            <a:endParaRPr lang="en-US" altLang="en-US" sz="2200">
              <a:solidFill>
                <a:srgbClr val="000000"/>
              </a:solidFill>
              <a:latin typeface="Arial"/>
            </a:endParaRPr>
          </a:p>
        </p:txBody>
      </p:sp>
      <p:sp>
        <p:nvSpPr>
          <p:cNvPr id="6" name="Text Box 24"/>
          <p:cNvSpPr txBox="1">
            <a:spLocks noChangeArrowheads="1"/>
          </p:cNvSpPr>
          <p:nvPr/>
        </p:nvSpPr>
        <p:spPr bwMode="auto">
          <a:xfrm>
            <a:off x="381000" y="3886200"/>
            <a:ext cx="4114800" cy="82391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50000"/>
              </a:spcBef>
              <a:spcAft>
                <a:spcPct val="50000"/>
              </a:spcAft>
            </a:pPr>
            <a:r>
              <a:rPr lang="en-US" altLang="en-US">
                <a:solidFill>
                  <a:srgbClr val="000000"/>
                </a:solidFill>
                <a:latin typeface="Arial"/>
              </a:rPr>
              <a:t>Tubes can be placed into racks before or after the racks have been loaded in the Autoloader.</a:t>
            </a:r>
          </a:p>
        </p:txBody>
      </p:sp>
      <p:grpSp>
        <p:nvGrpSpPr>
          <p:cNvPr id="7" name="Group 26"/>
          <p:cNvGrpSpPr>
            <a:grpSpLocks/>
          </p:cNvGrpSpPr>
          <p:nvPr/>
        </p:nvGrpSpPr>
        <p:grpSpPr bwMode="auto">
          <a:xfrm>
            <a:off x="2209800" y="4572000"/>
            <a:ext cx="2189163" cy="1509713"/>
            <a:chOff x="288" y="2640"/>
            <a:chExt cx="1488" cy="1147"/>
          </a:xfrm>
        </p:grpSpPr>
        <p:pic>
          <p:nvPicPr>
            <p:cNvPr id="8" name="Picture 27" descr="C:\DATA\CD Sapphire\PICS\High Res\final digital jpgs\Autoloader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 y="2640"/>
              <a:ext cx="1488" cy="969"/>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28"/>
            <p:cNvSpPr txBox="1">
              <a:spLocks noChangeArrowheads="1"/>
            </p:cNvSpPr>
            <p:nvPr/>
          </p:nvSpPr>
          <p:spPr bwMode="auto">
            <a:xfrm>
              <a:off x="340" y="3648"/>
              <a:ext cx="1200" cy="139"/>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fontAlgn="base">
                <a:spcBef>
                  <a:spcPct val="50000"/>
                </a:spcBef>
                <a:spcAft>
                  <a:spcPct val="50000"/>
                </a:spcAft>
              </a:pPr>
              <a:r>
                <a:rPr lang="en-US" altLang="en-US" sz="1200">
                  <a:solidFill>
                    <a:srgbClr val="000000"/>
                  </a:solidFill>
                  <a:latin typeface="Arial"/>
                </a:rPr>
                <a:t>Specimen Tubes in Racks</a:t>
              </a:r>
            </a:p>
          </p:txBody>
        </p:sp>
      </p:grpSp>
      <p:sp>
        <p:nvSpPr>
          <p:cNvPr id="10" name="Rectangle 22"/>
          <p:cNvSpPr>
            <a:spLocks noChangeArrowheads="1"/>
          </p:cNvSpPr>
          <p:nvPr/>
        </p:nvSpPr>
        <p:spPr bwMode="auto">
          <a:xfrm>
            <a:off x="378941" y="2286000"/>
            <a:ext cx="861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a:spcBef>
                <a:spcPct val="0"/>
              </a:spcBef>
              <a:defRPr sz="2000">
                <a:solidFill>
                  <a:schemeClr val="tx1"/>
                </a:solidFill>
                <a:latin typeface="Arial" pitchFamily="34" charset="0"/>
              </a:defRPr>
            </a:lvl1pPr>
            <a:lvl2pPr marL="228600" indent="-227013" algn="l">
              <a:spcBef>
                <a:spcPct val="0"/>
              </a:spcBef>
              <a:spcAft>
                <a:spcPct val="30000"/>
              </a:spcAft>
              <a:buChar char="•"/>
              <a:defRPr>
                <a:solidFill>
                  <a:schemeClr val="tx1"/>
                </a:solidFill>
                <a:latin typeface="Arial" pitchFamily="34" charset="0"/>
              </a:defRPr>
            </a:lvl2pPr>
            <a:lvl3pPr marL="457200" indent="-227013" algn="l">
              <a:spcBef>
                <a:spcPct val="0"/>
              </a:spcBef>
              <a:spcAft>
                <a:spcPct val="30000"/>
              </a:spcAft>
              <a:buChar char="–"/>
              <a:defRPr sz="1600">
                <a:solidFill>
                  <a:schemeClr val="tx1"/>
                </a:solidFill>
                <a:latin typeface="Arial" pitchFamily="34" charset="0"/>
              </a:defRPr>
            </a:lvl3pPr>
            <a:lvl4pPr marL="684213" indent="-225425" algn="l">
              <a:spcBef>
                <a:spcPct val="0"/>
              </a:spcBef>
              <a:spcAft>
                <a:spcPct val="30000"/>
              </a:spcAft>
              <a:buChar char="•"/>
              <a:defRPr sz="1600">
                <a:solidFill>
                  <a:schemeClr val="tx1"/>
                </a:solidFill>
                <a:latin typeface="Arial" pitchFamily="34" charset="0"/>
              </a:defRPr>
            </a:lvl4pPr>
            <a:lvl5pPr marL="912813" indent="-227013" algn="l">
              <a:spcBef>
                <a:spcPct val="0"/>
              </a:spcBef>
              <a:spcAft>
                <a:spcPct val="30000"/>
              </a:spcAft>
              <a:buChar char="–"/>
              <a:defRPr sz="1600">
                <a:solidFill>
                  <a:schemeClr val="tx1"/>
                </a:solidFill>
                <a:latin typeface="Arial" pitchFamily="34" charset="0"/>
              </a:defRPr>
            </a:lvl5pPr>
            <a:lvl6pPr marL="1370013" indent="-227013" fontAlgn="base">
              <a:spcBef>
                <a:spcPct val="0"/>
              </a:spcBef>
              <a:spcAft>
                <a:spcPct val="30000"/>
              </a:spcAft>
              <a:buChar char="–"/>
              <a:defRPr sz="1600">
                <a:solidFill>
                  <a:schemeClr val="tx1"/>
                </a:solidFill>
                <a:latin typeface="Arial" pitchFamily="34" charset="0"/>
              </a:defRPr>
            </a:lvl6pPr>
            <a:lvl7pPr marL="1827213" indent="-227013" fontAlgn="base">
              <a:spcBef>
                <a:spcPct val="0"/>
              </a:spcBef>
              <a:spcAft>
                <a:spcPct val="30000"/>
              </a:spcAft>
              <a:buChar char="–"/>
              <a:defRPr sz="1600">
                <a:solidFill>
                  <a:schemeClr val="tx1"/>
                </a:solidFill>
                <a:latin typeface="Arial" pitchFamily="34" charset="0"/>
              </a:defRPr>
            </a:lvl7pPr>
            <a:lvl8pPr marL="2284413" indent="-227013" fontAlgn="base">
              <a:spcBef>
                <a:spcPct val="0"/>
              </a:spcBef>
              <a:spcAft>
                <a:spcPct val="30000"/>
              </a:spcAft>
              <a:buChar char="–"/>
              <a:defRPr sz="1600">
                <a:solidFill>
                  <a:schemeClr val="tx1"/>
                </a:solidFill>
                <a:latin typeface="Arial" pitchFamily="34" charset="0"/>
              </a:defRPr>
            </a:lvl8pPr>
            <a:lvl9pPr marL="2741613" indent="-227013" fontAlgn="base">
              <a:spcBef>
                <a:spcPct val="0"/>
              </a:spcBef>
              <a:spcAft>
                <a:spcPct val="30000"/>
              </a:spcAft>
              <a:buChar char="–"/>
              <a:defRPr sz="1600">
                <a:solidFill>
                  <a:schemeClr val="tx1"/>
                </a:solidFill>
                <a:latin typeface="Arial" pitchFamily="34" charset="0"/>
              </a:defRPr>
            </a:lvl9pPr>
          </a:lstStyle>
          <a:p>
            <a:pPr fontAlgn="base">
              <a:lnSpc>
                <a:spcPct val="90000"/>
              </a:lnSpc>
              <a:spcBef>
                <a:spcPct val="55000"/>
              </a:spcBef>
              <a:spcAft>
                <a:spcPct val="25000"/>
              </a:spcAft>
            </a:pPr>
            <a:r>
              <a:rPr lang="en-US" altLang="en-US" sz="1800" dirty="0">
                <a:solidFill>
                  <a:srgbClr val="000000"/>
                </a:solidFill>
              </a:rPr>
              <a:t>Racks can be loaded on either the right side or the left side of the Autoloader, according to your processing needs and the number of specimens you intend to run. </a:t>
            </a:r>
          </a:p>
          <a:p>
            <a:pPr fontAlgn="base">
              <a:lnSpc>
                <a:spcPct val="90000"/>
              </a:lnSpc>
              <a:spcAft>
                <a:spcPct val="50000"/>
              </a:spcAft>
            </a:pPr>
            <a:endParaRPr lang="en-US" altLang="en-US" sz="1400" dirty="0">
              <a:solidFill>
                <a:srgbClr val="000000"/>
              </a:solidFill>
            </a:endParaRPr>
          </a:p>
        </p:txBody>
      </p:sp>
    </p:spTree>
    <p:extLst>
      <p:ext uri="{BB962C8B-B14F-4D97-AF65-F5344CB8AC3E}">
        <p14:creationId xmlns:p14="http://schemas.microsoft.com/office/powerpoint/2010/main" val="464645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mj-cs"/>
              </a:rPr>
              <a:t>Processing Specimens</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1" u="none" strike="noStrike" kern="0" cap="none" spc="0" normalizeH="0" baseline="0" noProof="0" smtClean="0">
                <a:ln>
                  <a:noFill/>
                </a:ln>
                <a:solidFill>
                  <a:srgbClr val="000000"/>
                </a:solidFill>
                <a:effectLst/>
                <a:uLnTx/>
                <a:uFillTx/>
                <a:latin typeface="Arial"/>
                <a:ea typeface="+mn-ea"/>
                <a:cs typeface="+mn-cs"/>
              </a:rPr>
              <a:t>Run Specimens Using the Autoloader</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To run specimens using the Standard Processing Conditions: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1. Place tubes into racks.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2. Load the racks onto the Autoloader.</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3. Check, and if necessary change, the Standard Processing</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Conditions.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 </a:t>
            </a:r>
            <a:r>
              <a:rPr kumimoji="0" lang="en-US" sz="2000" b="0" i="1" u="none" strike="noStrike" kern="0" cap="none" spc="0" normalizeH="0" baseline="0" noProof="0" smtClean="0">
                <a:ln>
                  <a:noFill/>
                </a:ln>
                <a:solidFill>
                  <a:srgbClr val="000000"/>
                </a:solidFill>
                <a:effectLst/>
                <a:uLnTx/>
                <a:uFillTx/>
                <a:latin typeface="Arial"/>
                <a:ea typeface="+mn-ea"/>
                <a:cs typeface="+mn-cs"/>
              </a:rPr>
              <a:t>Standard Processing Conditions setup can be found by selecting</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1" u="none" strike="noStrike" kern="0" cap="none" spc="0" normalizeH="0" baseline="0" noProof="0" smtClean="0">
                <a:ln>
                  <a:noFill/>
                </a:ln>
                <a:solidFill>
                  <a:srgbClr val="000000"/>
                </a:solidFill>
                <a:effectLst/>
                <a:uLnTx/>
                <a:uFillTx/>
                <a:latin typeface="Arial"/>
                <a:ea typeface="+mn-ea"/>
                <a:cs typeface="+mn-cs"/>
              </a:rPr>
              <a:t>the </a:t>
            </a:r>
            <a:r>
              <a:rPr kumimoji="0" lang="en-US" sz="2000" b="1" i="1" u="none" strike="noStrike" kern="0" cap="none" spc="0" normalizeH="0" baseline="0" noProof="0" smtClean="0">
                <a:ln>
                  <a:noFill/>
                </a:ln>
                <a:solidFill>
                  <a:srgbClr val="000000"/>
                </a:solidFill>
                <a:effectLst/>
                <a:uLnTx/>
                <a:uFillTx/>
                <a:latin typeface="Arial"/>
                <a:ea typeface="+mn-ea"/>
                <a:cs typeface="+mn-cs"/>
              </a:rPr>
              <a:t>Setup&gt; </a:t>
            </a:r>
            <a:r>
              <a:rPr kumimoji="0" lang="en-US" sz="2000" b="0" i="1" u="none" strike="noStrike" kern="0" cap="none" spc="0" normalizeH="0" baseline="0" noProof="0" smtClean="0">
                <a:ln>
                  <a:noFill/>
                </a:ln>
                <a:solidFill>
                  <a:srgbClr val="000000"/>
                </a:solidFill>
                <a:effectLst/>
                <a:uLnTx/>
                <a:uFillTx/>
                <a:latin typeface="Arial"/>
                <a:ea typeface="+mn-ea"/>
                <a:cs typeface="+mn-cs"/>
              </a:rPr>
              <a:t>button and selecting </a:t>
            </a:r>
            <a:r>
              <a:rPr kumimoji="0" lang="en-US" sz="2000" b="1" i="1" u="none" strike="noStrike" kern="0" cap="none" spc="0" normalizeH="0" baseline="0" noProof="0" smtClean="0">
                <a:ln>
                  <a:noFill/>
                </a:ln>
                <a:solidFill>
                  <a:srgbClr val="000000"/>
                </a:solidFill>
                <a:effectLst/>
                <a:uLnTx/>
                <a:uFillTx/>
                <a:latin typeface="Arial"/>
                <a:ea typeface="+mn-ea"/>
                <a:cs typeface="+mn-cs"/>
              </a:rPr>
              <a:t>Work List... </a:t>
            </a:r>
            <a:r>
              <a:rPr kumimoji="0" lang="en-US" sz="2000" b="0" i="1" u="none" strike="noStrike" kern="0" cap="none" spc="0" normalizeH="0" baseline="0" noProof="0" smtClean="0">
                <a:ln>
                  <a:noFill/>
                </a:ln>
                <a:solidFill>
                  <a:srgbClr val="000000"/>
                </a:solidFill>
                <a:effectLst/>
                <a:uLnTx/>
                <a:uFillTx/>
                <a:latin typeface="Arial"/>
                <a:ea typeface="+mn-ea"/>
                <a:cs typeface="+mn-cs"/>
              </a:rPr>
              <a:t>from the drop down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1" u="none" strike="noStrike" kern="0" cap="none" spc="0" normalizeH="0" baseline="0" noProof="0" smtClean="0">
                <a:ln>
                  <a:noFill/>
                </a:ln>
                <a:solidFill>
                  <a:srgbClr val="000000"/>
                </a:solidFill>
                <a:effectLst/>
                <a:uLnTx/>
                <a:uFillTx/>
                <a:latin typeface="Arial"/>
                <a:ea typeface="+mn-ea"/>
                <a:cs typeface="+mn-cs"/>
              </a:rPr>
              <a:t>menu.</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4. Select </a:t>
            </a:r>
            <a:r>
              <a:rPr kumimoji="0" lang="en-US" sz="2000" b="1" i="0" u="none" strike="noStrike" kern="0" cap="none" spc="0" normalizeH="0" baseline="0" noProof="0" smtClean="0">
                <a:ln>
                  <a:noFill/>
                </a:ln>
                <a:solidFill>
                  <a:srgbClr val="000000"/>
                </a:solidFill>
                <a:effectLst/>
                <a:uLnTx/>
                <a:uFillTx/>
                <a:latin typeface="Arial"/>
                <a:ea typeface="+mn-ea"/>
                <a:cs typeface="+mn-cs"/>
              </a:rPr>
              <a:t>Run Loader </a:t>
            </a:r>
            <a:r>
              <a:rPr kumimoji="0" lang="en-US" sz="2000" b="0" i="0" u="none" strike="noStrike" kern="0" cap="none" spc="0" normalizeH="0" baseline="0" noProof="0" smtClean="0">
                <a:ln>
                  <a:noFill/>
                </a:ln>
                <a:solidFill>
                  <a:srgbClr val="000000"/>
                </a:solidFill>
                <a:effectLst/>
                <a:uLnTx/>
                <a:uFillTx/>
                <a:latin typeface="Arial"/>
                <a:ea typeface="+mn-ea"/>
                <a:cs typeface="+mn-cs"/>
              </a:rPr>
              <a:t>to start the run.</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64645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mj-cs"/>
              </a:rPr>
              <a:t>Run Samples in the Autoloader Mode</a:t>
            </a:r>
            <a:endParaRPr kumimoji="0" lang="en-US" altLang="en-US" sz="32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Text Box 3"/>
          <p:cNvSpPr txBox="1">
            <a:spLocks noChangeArrowheads="1"/>
          </p:cNvSpPr>
          <p:nvPr/>
        </p:nvSpPr>
        <p:spPr bwMode="auto">
          <a:xfrm>
            <a:off x="5181600" y="2438400"/>
            <a:ext cx="3581400" cy="5492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6075" indent="-346075" algn="l">
              <a:spcBef>
                <a:spcPct val="0"/>
              </a:spcBef>
              <a:spcAft>
                <a:spcPct val="0"/>
              </a:spcAft>
              <a:defRPr sz="2400">
                <a:solidFill>
                  <a:schemeClr val="tx1"/>
                </a:solidFill>
                <a:latin typeface="Times New Roman" pitchFamily="18" charset="0"/>
              </a:defRPr>
            </a:lvl1pPr>
            <a:lvl2pPr marL="519113" algn="l">
              <a:spcBef>
                <a:spcPct val="0"/>
              </a:spcBef>
              <a:spcAft>
                <a:spcPct val="0"/>
              </a:spcAft>
              <a:defRPr sz="2400">
                <a:solidFill>
                  <a:schemeClr val="tx1"/>
                </a:solidFill>
                <a:latin typeface="Times New Roman" pitchFamily="18" charset="0"/>
              </a:defRPr>
            </a:lvl2pPr>
            <a:lvl3pPr algn="l">
              <a:spcBef>
                <a:spcPct val="0"/>
              </a:spcBef>
              <a:spcAft>
                <a:spcPct val="0"/>
              </a:spcAft>
              <a:defRPr sz="2400">
                <a:solidFill>
                  <a:schemeClr val="tx1"/>
                </a:solidFill>
                <a:latin typeface="Times New Roman" pitchFamily="18" charset="0"/>
              </a:defRPr>
            </a:lvl3pPr>
            <a:lvl4pPr algn="l">
              <a:spcBef>
                <a:spcPct val="0"/>
              </a:spcBef>
              <a:spcAft>
                <a:spcPct val="0"/>
              </a:spcAft>
              <a:defRPr sz="2400">
                <a:solidFill>
                  <a:schemeClr val="tx1"/>
                </a:solidFill>
                <a:latin typeface="Times New Roman" pitchFamily="18" charset="0"/>
              </a:defRPr>
            </a:lvl4pPr>
            <a:lvl5pPr algn="l">
              <a:spcBef>
                <a:spcPct val="0"/>
              </a:spcBef>
              <a:spcAft>
                <a:spcPct val="0"/>
              </a:spcAft>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50000"/>
              </a:spcAft>
              <a:buFont typeface="Wingdings" pitchFamily="2" charset="2"/>
              <a:buChar char="Ø"/>
            </a:pPr>
            <a:r>
              <a:rPr lang="en-US" altLang="en-US" sz="1800">
                <a:solidFill>
                  <a:srgbClr val="000000"/>
                </a:solidFill>
                <a:latin typeface="Arial" pitchFamily="34" charset="0"/>
              </a:rPr>
              <a:t>Click on </a:t>
            </a:r>
            <a:r>
              <a:rPr lang="en-US" altLang="en-US" sz="1800" b="1">
                <a:solidFill>
                  <a:srgbClr val="000000"/>
                </a:solidFill>
                <a:latin typeface="Arial" pitchFamily="34" charset="0"/>
              </a:rPr>
              <a:t>RUN LOADER</a:t>
            </a:r>
            <a:r>
              <a:rPr lang="en-US" altLang="en-US" sz="1800">
                <a:solidFill>
                  <a:srgbClr val="000000"/>
                </a:solidFill>
                <a:latin typeface="Arial" pitchFamily="34" charset="0"/>
              </a:rPr>
              <a:t> to initiate the Run</a:t>
            </a:r>
          </a:p>
        </p:txBody>
      </p:sp>
      <p:grpSp>
        <p:nvGrpSpPr>
          <p:cNvPr id="4" name="Group 9"/>
          <p:cNvGrpSpPr>
            <a:grpSpLocks/>
          </p:cNvGrpSpPr>
          <p:nvPr/>
        </p:nvGrpSpPr>
        <p:grpSpPr bwMode="auto">
          <a:xfrm>
            <a:off x="381000" y="1600200"/>
            <a:ext cx="6724650" cy="4219575"/>
            <a:chOff x="240" y="1008"/>
            <a:chExt cx="4236" cy="2658"/>
          </a:xfrm>
        </p:grpSpPr>
        <p:graphicFrame>
          <p:nvGraphicFramePr>
            <p:cNvPr id="5" name="Object 4"/>
            <p:cNvGraphicFramePr>
              <a:graphicFrameLocks noChangeAspect="1"/>
            </p:cNvGraphicFramePr>
            <p:nvPr/>
          </p:nvGraphicFramePr>
          <p:xfrm>
            <a:off x="240" y="1008"/>
            <a:ext cx="2928" cy="2560"/>
          </p:xfrm>
          <a:graphic>
            <a:graphicData uri="http://schemas.openxmlformats.org/presentationml/2006/ole">
              <mc:AlternateContent xmlns:mc="http://schemas.openxmlformats.org/markup-compatibility/2006">
                <mc:Choice xmlns:v="urn:schemas-microsoft-com:vml" Requires="v">
                  <p:oleObj spid="_x0000_s3076" name="Bitmap Image" r:id="rId3" imgW="12193702" imgH="9752381" progId="Paint.Picture">
                    <p:embed/>
                  </p:oleObj>
                </mc:Choice>
                <mc:Fallback>
                  <p:oleObj name="Bitmap Image" r:id="rId3" imgW="12193702" imgH="9752381"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1008"/>
                          <a:ext cx="2928" cy="256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a:spLocks noChangeArrowheads="1"/>
            </p:cNvSpPr>
            <p:nvPr/>
          </p:nvSpPr>
          <p:spPr bwMode="auto">
            <a:xfrm>
              <a:off x="240" y="3312"/>
              <a:ext cx="288" cy="240"/>
            </a:xfrm>
            <a:prstGeom prst="rect">
              <a:avLst/>
            </a:prstGeom>
            <a:noFill/>
            <a:ln w="28575">
              <a:solidFill>
                <a:srgbClr val="FF6600"/>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en-US" sz="2200" b="0" i="0" u="none" strike="noStrike" kern="0" cap="none" spc="0" normalizeH="0" baseline="0" noProof="0">
                <a:ln>
                  <a:noFill/>
                </a:ln>
                <a:solidFill>
                  <a:srgbClr val="000000"/>
                </a:solidFill>
                <a:effectLst/>
                <a:uLnTx/>
                <a:uFillTx/>
                <a:latin typeface="Arial"/>
              </a:endParaRPr>
            </a:p>
          </p:txBody>
        </p:sp>
        <p:sp>
          <p:nvSpPr>
            <p:cNvPr id="7" name="Line 7"/>
            <p:cNvSpPr>
              <a:spLocks noChangeShapeType="1"/>
            </p:cNvSpPr>
            <p:nvPr/>
          </p:nvSpPr>
          <p:spPr bwMode="auto">
            <a:xfrm flipH="1">
              <a:off x="528" y="3408"/>
              <a:ext cx="3120" cy="0"/>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en-US" sz="2200" b="0" i="0" u="none" strike="noStrike" kern="0" cap="none" spc="0" normalizeH="0" baseline="0" noProof="0">
                <a:ln>
                  <a:noFill/>
                </a:ln>
                <a:solidFill>
                  <a:srgbClr val="000000"/>
                </a:solidFill>
                <a:effectLst/>
                <a:uLnTx/>
                <a:uFillTx/>
                <a:latin typeface="Arial"/>
              </a:endParaRPr>
            </a:p>
          </p:txBody>
        </p:sp>
        <p:graphicFrame>
          <p:nvGraphicFramePr>
            <p:cNvPr id="8" name="Object 8"/>
            <p:cNvGraphicFramePr>
              <a:graphicFrameLocks noChangeAspect="1"/>
            </p:cNvGraphicFramePr>
            <p:nvPr/>
          </p:nvGraphicFramePr>
          <p:xfrm>
            <a:off x="3648" y="3216"/>
            <a:ext cx="828" cy="450"/>
          </p:xfrm>
          <a:graphic>
            <a:graphicData uri="http://schemas.openxmlformats.org/presentationml/2006/ole">
              <mc:AlternateContent xmlns:mc="http://schemas.openxmlformats.org/markup-compatibility/2006">
                <mc:Choice xmlns:v="urn:schemas-microsoft-com:vml" Requires="v">
                  <p:oleObj spid="_x0000_s3077" name="Bitmap Image" r:id="rId5" imgW="1314286" imgH="714286" progId="Paint.Picture">
                    <p:embed/>
                  </p:oleObj>
                </mc:Choice>
                <mc:Fallback>
                  <p:oleObj name="Bitmap Image" r:id="rId5" imgW="1314286" imgH="714286"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8" y="3216"/>
                          <a:ext cx="828" cy="45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464645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mj-cs"/>
              </a:rPr>
              <a:t>Processing Specimens</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219200"/>
            <a:ext cx="8234362"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400" b="1" i="1" u="none" strike="noStrike" kern="0" cap="none" spc="0" normalizeH="0" baseline="0" noProof="0" smtClean="0">
                <a:ln>
                  <a:noFill/>
                </a:ln>
                <a:solidFill>
                  <a:srgbClr val="000000"/>
                </a:solidFill>
                <a:effectLst/>
                <a:uLnTx/>
                <a:uFillTx/>
                <a:latin typeface="Arial"/>
                <a:ea typeface="+mn-ea"/>
                <a:cs typeface="+mn-cs"/>
              </a:rPr>
              <a:t>Interrupt the Autoloader</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900" b="0" i="0" u="none" strike="noStrike" kern="0" cap="none" spc="0" normalizeH="0" baseline="0" noProof="0" smtClean="0">
                <a:ln>
                  <a:noFill/>
                </a:ln>
                <a:solidFill>
                  <a:srgbClr val="000000"/>
                </a:solidFill>
                <a:effectLst/>
                <a:uLnTx/>
                <a:uFillTx/>
                <a:latin typeface="Arial"/>
                <a:ea typeface="+mn-ea"/>
                <a:cs typeface="+mn-cs"/>
              </a:rPr>
              <a:t>The Autoloader may be interrupted at any time to remove and/or replace racks. It may also be interrupted to run a specimen in the Open Tube Mode.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900" b="1" i="0" u="none" strike="noStrike" kern="0" cap="none" spc="0" normalizeH="0" baseline="0" noProof="0" smtClean="0">
                <a:ln>
                  <a:noFill/>
                </a:ln>
                <a:solidFill>
                  <a:srgbClr val="000000"/>
                </a:solidFill>
                <a:effectLst/>
                <a:uLnTx/>
                <a:uFillTx/>
                <a:latin typeface="Arial"/>
                <a:ea typeface="+mn-ea"/>
                <a:cs typeface="+mn-cs"/>
              </a:rPr>
              <a:t>To Interrupt the Autoloader to Process Samples in Open Tube Mode: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900" b="0" i="0" u="none" strike="noStrike" kern="0" cap="none" spc="0" normalizeH="0" baseline="0" noProof="0" smtClean="0">
                <a:ln>
                  <a:noFill/>
                </a:ln>
                <a:solidFill>
                  <a:srgbClr val="000000"/>
                </a:solidFill>
                <a:effectLst/>
                <a:uLnTx/>
                <a:uFillTx/>
                <a:latin typeface="Arial"/>
                <a:ea typeface="+mn-ea"/>
                <a:cs typeface="+mn-cs"/>
              </a:rPr>
              <a:t>1. Select </a:t>
            </a:r>
            <a:r>
              <a:rPr kumimoji="0" lang="en-US" sz="1900" b="1" i="0" u="none" strike="noStrike" kern="0" cap="none" spc="0" normalizeH="0" baseline="0" noProof="0" smtClean="0">
                <a:ln>
                  <a:noFill/>
                </a:ln>
                <a:solidFill>
                  <a:srgbClr val="000000"/>
                </a:solidFill>
                <a:effectLst/>
                <a:uLnTx/>
                <a:uFillTx/>
                <a:latin typeface="Arial"/>
                <a:ea typeface="+mn-ea"/>
                <a:cs typeface="+mn-cs"/>
              </a:rPr>
              <a:t>Interrupt Loader....</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900" b="0" i="0" u="none" strike="noStrike" kern="0" cap="none" spc="0" normalizeH="0" baseline="0" noProof="0" smtClean="0">
                <a:ln>
                  <a:noFill/>
                </a:ln>
                <a:solidFill>
                  <a:srgbClr val="000000"/>
                </a:solidFill>
                <a:effectLst/>
                <a:uLnTx/>
                <a:uFillTx/>
                <a:latin typeface="Arial"/>
                <a:ea typeface="+mn-ea"/>
                <a:cs typeface="+mn-cs"/>
              </a:rPr>
              <a:t>2. Select </a:t>
            </a:r>
            <a:r>
              <a:rPr kumimoji="0" lang="en-US" sz="1900" b="1" i="0" u="none" strike="noStrike" kern="0" cap="none" spc="0" normalizeH="0" baseline="0" noProof="0" smtClean="0">
                <a:ln>
                  <a:noFill/>
                </a:ln>
                <a:solidFill>
                  <a:srgbClr val="000000"/>
                </a:solidFill>
                <a:effectLst/>
                <a:uLnTx/>
                <a:uFillTx/>
                <a:latin typeface="Arial"/>
                <a:ea typeface="+mn-ea"/>
                <a:cs typeface="+mn-cs"/>
              </a:rPr>
              <a:t>OK</a:t>
            </a:r>
            <a:r>
              <a:rPr kumimoji="0" lang="en-US" sz="1900" b="0" i="0" u="none" strike="noStrike" kern="0" cap="none" spc="0" normalizeH="0" baseline="0" noProof="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900" b="0" i="0" u="none" strike="noStrike" kern="0" cap="none" spc="0" normalizeH="0" baseline="0" noProof="0" smtClean="0">
                <a:ln>
                  <a:noFill/>
                </a:ln>
                <a:solidFill>
                  <a:srgbClr val="000000"/>
                </a:solidFill>
                <a:effectLst/>
                <a:uLnTx/>
                <a:uFillTx/>
                <a:latin typeface="Arial"/>
                <a:ea typeface="+mn-ea"/>
                <a:cs typeface="+mn-cs"/>
              </a:rPr>
              <a:t> </a:t>
            </a:r>
            <a:r>
              <a:rPr kumimoji="0" lang="en-US" sz="1900" b="0" i="1" u="none" strike="noStrike" kern="0" cap="none" spc="0" normalizeH="0" baseline="0" noProof="0" smtClean="0">
                <a:ln>
                  <a:noFill/>
                </a:ln>
                <a:solidFill>
                  <a:srgbClr val="000000"/>
                </a:solidFill>
                <a:effectLst/>
                <a:uLnTx/>
                <a:uFillTx/>
                <a:latin typeface="Arial"/>
                <a:ea typeface="+mn-ea"/>
                <a:cs typeface="+mn-cs"/>
              </a:rPr>
              <a:t>When the </a:t>
            </a:r>
            <a:r>
              <a:rPr kumimoji="0" lang="en-US" sz="1900" b="1" i="1" u="none" strike="noStrike" kern="0" cap="none" spc="0" normalizeH="0" baseline="0" noProof="0" smtClean="0">
                <a:ln>
                  <a:noFill/>
                </a:ln>
                <a:solidFill>
                  <a:srgbClr val="000000"/>
                </a:solidFill>
                <a:effectLst/>
                <a:uLnTx/>
                <a:uFillTx/>
                <a:latin typeface="Arial"/>
                <a:ea typeface="+mn-ea"/>
                <a:cs typeface="+mn-cs"/>
              </a:rPr>
              <a:t>OK </a:t>
            </a:r>
            <a:r>
              <a:rPr kumimoji="0" lang="en-US" sz="1900" b="0" i="1" u="none" strike="noStrike" kern="0" cap="none" spc="0" normalizeH="0" baseline="0" noProof="0" smtClean="0">
                <a:ln>
                  <a:noFill/>
                </a:ln>
                <a:solidFill>
                  <a:srgbClr val="000000"/>
                </a:solidFill>
                <a:effectLst/>
                <a:uLnTx/>
                <a:uFillTx/>
                <a:latin typeface="Arial"/>
                <a:ea typeface="+mn-ea"/>
                <a:cs typeface="+mn-cs"/>
              </a:rPr>
              <a:t>option is selected, the system recognizes the operator’s intention to resume Autoloader processing some time in the future. Therefore, the rack currently being processed remains locked. Do not attempt to remove the locked rack as the locking mechanism can be damaged.</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900" b="0" i="0" u="none" strike="noStrike" kern="0" cap="none" spc="0" normalizeH="0" baseline="0" noProof="0" smtClean="0">
                <a:ln>
                  <a:noFill/>
                </a:ln>
                <a:solidFill>
                  <a:srgbClr val="000000"/>
                </a:solidFill>
                <a:effectLst/>
                <a:uLnTx/>
                <a:uFillTx/>
                <a:latin typeface="Arial"/>
                <a:ea typeface="+mn-ea"/>
                <a:cs typeface="+mn-cs"/>
              </a:rPr>
              <a:t>3. Select </a:t>
            </a:r>
            <a:r>
              <a:rPr kumimoji="0" lang="en-US" sz="1900" b="1" i="0" u="none" strike="noStrike" kern="0" cap="none" spc="0" normalizeH="0" baseline="0" noProof="0" smtClean="0">
                <a:ln>
                  <a:noFill/>
                </a:ln>
                <a:solidFill>
                  <a:srgbClr val="000000"/>
                </a:solidFill>
                <a:effectLst/>
                <a:uLnTx/>
                <a:uFillTx/>
                <a:latin typeface="Arial"/>
                <a:ea typeface="+mn-ea"/>
                <a:cs typeface="+mn-cs"/>
              </a:rPr>
              <a:t>Run Loader </a:t>
            </a:r>
            <a:r>
              <a:rPr kumimoji="0" lang="en-US" sz="1900" b="0" i="0" u="none" strike="noStrike" kern="0" cap="none" spc="0" normalizeH="0" baseline="0" noProof="0" smtClean="0">
                <a:ln>
                  <a:noFill/>
                </a:ln>
                <a:solidFill>
                  <a:srgbClr val="000000"/>
                </a:solidFill>
                <a:effectLst/>
                <a:uLnTx/>
                <a:uFillTx/>
                <a:latin typeface="Arial"/>
                <a:ea typeface="+mn-ea"/>
                <a:cs typeface="+mn-cs"/>
              </a:rPr>
              <a:t>to resume processing of samples in the Autoloader</a:t>
            </a:r>
            <a:endParaRPr kumimoji="0" lang="en-US" sz="19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64645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2801</Words>
  <Application>Microsoft Office PowerPoint</Application>
  <PresentationFormat>On-screen Show (4:3)</PresentationFormat>
  <Paragraphs>399</Paragraphs>
  <Slides>31</Slides>
  <Notes>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31</vt:i4>
      </vt:variant>
    </vt:vector>
  </HeadingPairs>
  <TitlesOfParts>
    <vt:vector size="35" baseType="lpstr">
      <vt:lpstr>Office Theme</vt:lpstr>
      <vt:lpstr>Bitmap Image</vt:lpstr>
      <vt:lpstr>Photo Editor Photo</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SFH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Coe, Amanda M</dc:creator>
  <cp:lastModifiedBy>Coe, Amanda M</cp:lastModifiedBy>
  <cp:revision>2</cp:revision>
  <dcterms:created xsi:type="dcterms:W3CDTF">2019-04-12T16:31:03Z</dcterms:created>
  <dcterms:modified xsi:type="dcterms:W3CDTF">2019-04-12T16:43:30Z</dcterms:modified>
</cp:coreProperties>
</file>