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4F7513-9DBF-4D9B-8540-BD26D9625036}"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176198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F7513-9DBF-4D9B-8540-BD26D9625036}"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80787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F7513-9DBF-4D9B-8540-BD26D9625036}"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20597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F7513-9DBF-4D9B-8540-BD26D9625036}"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388393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4F7513-9DBF-4D9B-8540-BD26D9625036}"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189213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4F7513-9DBF-4D9B-8540-BD26D9625036}"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122490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4F7513-9DBF-4D9B-8540-BD26D9625036}"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45638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4F7513-9DBF-4D9B-8540-BD26D9625036}"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3330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F7513-9DBF-4D9B-8540-BD26D9625036}"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183709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F7513-9DBF-4D9B-8540-BD26D9625036}"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243067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F7513-9DBF-4D9B-8540-BD26D9625036}"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FC598-9BBC-48B5-81C5-4A186FAE3779}" type="slidenum">
              <a:rPr lang="en-US" smtClean="0"/>
              <a:t>‹#›</a:t>
            </a:fld>
            <a:endParaRPr lang="en-US"/>
          </a:p>
        </p:txBody>
      </p:sp>
    </p:spTree>
    <p:extLst>
      <p:ext uri="{BB962C8B-B14F-4D97-AF65-F5344CB8AC3E}">
        <p14:creationId xmlns:p14="http://schemas.microsoft.com/office/powerpoint/2010/main" val="161576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F7513-9DBF-4D9B-8540-BD26D9625036}" type="datetimeFigureOut">
              <a:rPr lang="en-US" smtClean="0"/>
              <a:t>4/12/2019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FC598-9BBC-48B5-81C5-4A186FAE3779}" type="slidenum">
              <a:rPr lang="en-US" smtClean="0"/>
              <a:t>‹#›</a:t>
            </a:fld>
            <a:endParaRPr lang="en-US"/>
          </a:p>
        </p:txBody>
      </p:sp>
    </p:spTree>
    <p:extLst>
      <p:ext uri="{BB962C8B-B14F-4D97-AF65-F5344CB8AC3E}">
        <p14:creationId xmlns:p14="http://schemas.microsoft.com/office/powerpoint/2010/main" val="1289950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676400" y="1676400"/>
            <a:ext cx="594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34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000" b="0" i="0" u="none" strike="noStrike" kern="0" cap="none" spc="0" normalizeH="0" baseline="0" noProof="0" dirty="0" smtClean="0">
                <a:ln>
                  <a:noFill/>
                </a:ln>
                <a:solidFill>
                  <a:srgbClr val="2A8DBA"/>
                </a:solidFill>
                <a:effectLst/>
                <a:uLnTx/>
                <a:uFillTx/>
                <a:latin typeface="Arial"/>
                <a:ea typeface="+mj-ea"/>
                <a:cs typeface="+mj-cs"/>
              </a:rPr>
              <a:t>CELL-DYN Sapphire™ </a:t>
            </a:r>
            <a:r>
              <a:rPr kumimoji="0" lang="en-US" altLang="en-US" sz="4000" b="0" i="0" u="none" strike="noStrike" kern="0" cap="none" spc="0" normalizeH="0" baseline="0" noProof="0" dirty="0" smtClean="0">
                <a:ln>
                  <a:noFill/>
                </a:ln>
                <a:solidFill>
                  <a:srgbClr val="2A8DBA"/>
                </a:solidFill>
                <a:effectLst/>
                <a:uLnTx/>
                <a:uFillTx/>
                <a:latin typeface="Arial"/>
                <a:ea typeface="+mj-ea"/>
                <a:cs typeface="Times New Roman" pitchFamily="18" charset="0"/>
              </a:rPr>
              <a:t>Basic Maintenance</a:t>
            </a:r>
            <a:endParaRPr kumimoji="0" lang="en-US" altLang="en-US" sz="4000" b="0" i="0" u="none" strike="noStrike" kern="0" cap="none" spc="0" normalizeH="0" baseline="0" noProof="0" dirty="0">
              <a:ln>
                <a:noFill/>
              </a:ln>
              <a:solidFill>
                <a:srgbClr val="2A8DBA"/>
              </a:solidFill>
              <a:effectLst/>
              <a:uLnTx/>
              <a:uFillTx/>
              <a:latin typeface="Arial"/>
              <a:ea typeface="+mj-ea"/>
              <a:cs typeface="Times New Roman" pitchFamily="18" charset="0"/>
            </a:endParaRPr>
          </a:p>
        </p:txBody>
      </p:sp>
      <p:sp>
        <p:nvSpPr>
          <p:cNvPr id="5" name="Subtitle 1"/>
          <p:cNvSpPr txBox="1">
            <a:spLocks/>
          </p:cNvSpPr>
          <p:nvPr/>
        </p:nvSpPr>
        <p:spPr bwMode="auto">
          <a:xfrm>
            <a:off x="1828800" y="3595816"/>
            <a:ext cx="5410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0" i="1" u="none" strike="noStrike" kern="0" cap="none" spc="0" normalizeH="0" baseline="0" noProof="0" dirty="0" smtClean="0">
                <a:ln>
                  <a:noFill/>
                </a:ln>
                <a:effectLst/>
                <a:uLnTx/>
                <a:uFillTx/>
                <a:latin typeface="Arial"/>
                <a:ea typeface="+mn-ea"/>
                <a:cs typeface="+mn-cs"/>
              </a:rPr>
              <a:t>Maintenance Part 2 and </a:t>
            </a:r>
            <a:r>
              <a:rPr kumimoji="0" lang="en-US" sz="3200" b="0" i="1" u="none" strike="noStrike" kern="1200" cap="none" spc="0" normalizeH="0" baseline="0" noProof="0" dirty="0" smtClean="0">
                <a:ln>
                  <a:noFill/>
                </a:ln>
                <a:effectLst/>
                <a:uLnTx/>
                <a:uFillTx/>
                <a:latin typeface="Arial"/>
                <a:ea typeface="+mn-ea"/>
                <a:cs typeface="Arial" panose="020B0604020202020204" pitchFamily="34" charset="0"/>
              </a:rPr>
              <a:t>Troubleshooting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5913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500" b="1" i="1" u="none" strike="noStrike" kern="0" cap="none" spc="0" normalizeH="0" baseline="0" noProof="0" smtClean="0">
                <a:ln>
                  <a:noFill/>
                </a:ln>
                <a:solidFill>
                  <a:srgbClr val="000000"/>
                </a:solidFill>
                <a:effectLst/>
                <a:uLnTx/>
                <a:uFillTx/>
                <a:latin typeface="Arial"/>
                <a:ea typeface="+mn-ea"/>
                <a:cs typeface="+mn-cs"/>
              </a:rPr>
              <a:t>Cleaning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 Submerge the syringe in the container of deionized water to remove any crystalline deposits. Aspirate deionized water into the syringe until it is full, but do not remove the plunger from the barrel. Alternately, aspirate and expel the deionized water several times.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CAUTION</a:t>
            </a:r>
            <a:r>
              <a:rPr kumimoji="0" lang="en-US" sz="2000" b="0" i="1" u="none" strike="noStrike" kern="0" cap="none" spc="0" normalizeH="0" baseline="0" noProof="0" smtClean="0">
                <a:ln>
                  <a:noFill/>
                </a:ln>
                <a:solidFill>
                  <a:srgbClr val="000000"/>
                </a:solidFill>
                <a:effectLst/>
                <a:uLnTx/>
                <a:uFillTx/>
                <a:latin typeface="Arial"/>
                <a:ea typeface="+mn-ea"/>
                <a:cs typeface="+mn-cs"/>
              </a:rPr>
              <a:t>: Pushing or pulling on the plunger when the syringe is dry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1" u="none" strike="noStrike" kern="0" cap="none" spc="0" normalizeH="0" baseline="0" noProof="0" smtClean="0">
                <a:ln>
                  <a:noFill/>
                </a:ln>
                <a:solidFill>
                  <a:srgbClr val="000000"/>
                </a:solidFill>
                <a:effectLst/>
                <a:uLnTx/>
                <a:uFillTx/>
                <a:latin typeface="Arial"/>
                <a:ea typeface="+mn-ea"/>
                <a:cs typeface="+mn-cs"/>
              </a:rPr>
              <a:t>could damage the plunger.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2. Dry the outside of the syringe with a paper towel.</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1" u="none" strike="noStrike" kern="0" cap="none" spc="0" normalizeH="0" baseline="0" noProof="0" smtClean="0">
                <a:ln>
                  <a:noFill/>
                </a:ln>
                <a:solidFill>
                  <a:srgbClr val="000000"/>
                </a:solidFill>
                <a:effectLst/>
                <a:uLnTx/>
                <a:uFillTx/>
                <a:latin typeface="Arial"/>
                <a:ea typeface="+mn-ea"/>
                <a:cs typeface="+mn-cs"/>
              </a:rPr>
              <a:t>Reinstalling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 To reattach the tubing to the syringe, place the Luer-Lok fitting on the syringe and rotate the syringe counter-clockwise until it is finger-tight.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CAUTION</a:t>
            </a:r>
            <a:r>
              <a:rPr kumimoji="0" lang="en-US" sz="2000" b="0" i="1" u="none" strike="noStrike" kern="0" cap="none" spc="0" normalizeH="0" baseline="0" noProof="0" smtClean="0">
                <a:ln>
                  <a:noFill/>
                </a:ln>
                <a:solidFill>
                  <a:srgbClr val="000000"/>
                </a:solidFill>
                <a:effectLst/>
                <a:uLnTx/>
                <a:uFillTx/>
                <a:latin typeface="Arial"/>
                <a:ea typeface="+mn-ea"/>
                <a:cs typeface="+mn-cs"/>
              </a:rPr>
              <a:t>: Be careful not to overtighten the fitting or crimp the associated tubing.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2. Reinstall the syringe, making sure that the flat sides of the flange are facing to the sides and the tubing is not twisted.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3. Adjust the plunger depth as necessary. Ensure that the collar at the bottom of the syringe is properly seated in the drive mechanism.</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4. Position the flange on the syringe in the slot at the back of the bracket.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5. Repeat the procedure for any other syringes that need to be cleaned.</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Reinstalling Syringe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6. From the Sample and Autoloader area of the SPECIAL PROTOCOLS window, select the </a:t>
            </a:r>
            <a:r>
              <a:rPr kumimoji="0" lang="en-US" sz="2000" b="1" i="0" u="none" strike="noStrike" kern="0" cap="none" spc="0" normalizeH="0" baseline="0" noProof="0" smtClean="0">
                <a:ln>
                  <a:noFill/>
                </a:ln>
                <a:solidFill>
                  <a:srgbClr val="000000"/>
                </a:solidFill>
                <a:effectLst/>
                <a:uLnTx/>
                <a:uFillTx/>
                <a:latin typeface="Arial"/>
                <a:ea typeface="+mn-ea"/>
                <a:cs typeface="+mn-cs"/>
              </a:rPr>
              <a:t>Syringe Install... </a:t>
            </a:r>
            <a:r>
              <a:rPr kumimoji="0" lang="en-US" sz="20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7. Ensure that the syringe is installed properly and select the </a:t>
            </a:r>
            <a:r>
              <a:rPr kumimoji="0" lang="en-US" sz="2000" b="1" i="0" u="none" strike="noStrike" kern="0" cap="none" spc="0" normalizeH="0" baseline="0" noProof="0" smtClean="0">
                <a:ln>
                  <a:noFill/>
                </a:ln>
                <a:solidFill>
                  <a:srgbClr val="000000"/>
                </a:solidFill>
                <a:effectLst/>
                <a:uLnTx/>
                <a:uFillTx/>
                <a:latin typeface="Arial"/>
                <a:ea typeface="+mn-ea"/>
                <a:cs typeface="+mn-cs"/>
              </a:rPr>
              <a:t>OK </a:t>
            </a:r>
            <a:r>
              <a:rPr kumimoji="0" lang="en-US" sz="20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8. Close the Flow Panel Cover.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9. Select the </a:t>
            </a:r>
            <a:r>
              <a:rPr kumimoji="0" lang="en-US" sz="2000" b="1" i="0" u="none" strike="noStrike" kern="0" cap="none" spc="0" normalizeH="0" baseline="0" noProof="0" smtClean="0">
                <a:ln>
                  <a:noFill/>
                </a:ln>
                <a:solidFill>
                  <a:srgbClr val="000000"/>
                </a:solidFill>
                <a:effectLst/>
                <a:uLnTx/>
                <a:uFillTx/>
                <a:latin typeface="Arial"/>
                <a:ea typeface="+mn-ea"/>
                <a:cs typeface="+mn-cs"/>
              </a:rPr>
              <a:t>Close </a:t>
            </a:r>
            <a:r>
              <a:rPr kumimoji="0" lang="en-US" sz="2000" b="0" i="0" u="none" strike="noStrike" kern="0" cap="none" spc="0" normalizeH="0" baseline="0" noProof="0" smtClean="0">
                <a:ln>
                  <a:noFill/>
                </a:ln>
                <a:solidFill>
                  <a:srgbClr val="000000"/>
                </a:solidFill>
                <a:effectLst/>
                <a:uLnTx/>
                <a:uFillTx/>
                <a:latin typeface="Arial"/>
                <a:ea typeface="+mn-ea"/>
                <a:cs typeface="+mn-cs"/>
              </a:rPr>
              <a:t>button to exit the SPECIAL PROTOCOLS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10. When the System returns to Ready status, ensure that background results are within specifications before running controls and patient specimens.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11. Verify System performance by running controls before running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patient specimens</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2954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1" u="none" strike="noStrike" kern="0" cap="none" spc="0" normalizeH="0" baseline="0" noProof="0" smtClean="0">
                <a:ln>
                  <a:noFill/>
                </a:ln>
                <a:solidFill>
                  <a:srgbClr val="000000"/>
                </a:solidFill>
                <a:effectLst/>
                <a:uLnTx/>
                <a:uFillTx/>
                <a:latin typeface="Arial"/>
                <a:ea typeface="+mn-ea"/>
                <a:cs typeface="+mn-cs"/>
              </a:rPr>
              <a:t>Diluent/Sheath Reagent Syringe </a:t>
            </a:r>
            <a:r>
              <a:rPr kumimoji="0" lang="en-US" sz="2000" b="1" i="1" u="none" strike="noStrike" kern="0" cap="none" spc="0" normalizeH="0" baseline="0" noProof="0" smtClean="0">
                <a:ln>
                  <a:noFill/>
                </a:ln>
                <a:solidFill>
                  <a:srgbClr val="000000"/>
                </a:solidFill>
                <a:effectLst/>
                <a:uLnTx/>
                <a:uFillTx/>
                <a:latin typeface="Arial"/>
                <a:ea typeface="+mn-ea"/>
                <a:cs typeface="+mn-cs"/>
              </a:rPr>
              <a:t>(included in weekly mait.)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This procedure is used for the following syringes only: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 Diluent/Sheath Syringe, on Syringe Drive B3 Removing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 Select the </a:t>
            </a:r>
            <a:r>
              <a:rPr kumimoji="0" lang="en-US" sz="2000" b="1" i="0" u="none" strike="noStrike" kern="0" cap="none" spc="0" normalizeH="0" baseline="0" noProof="0" smtClean="0">
                <a:ln>
                  <a:noFill/>
                </a:ln>
                <a:solidFill>
                  <a:srgbClr val="000000"/>
                </a:solidFill>
                <a:effectLst/>
                <a:uLnTx/>
                <a:uFillTx/>
                <a:latin typeface="Arial"/>
                <a:ea typeface="+mn-ea"/>
                <a:cs typeface="+mn-cs"/>
              </a:rPr>
              <a:t>Analyzer&gt;</a:t>
            </a:r>
            <a:r>
              <a:rPr kumimoji="0" lang="en-US" sz="20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2000" b="1" i="0" u="none" strike="noStrike" kern="0" cap="none" spc="0" normalizeH="0" baseline="0" noProof="0" smtClean="0">
                <a:ln>
                  <a:noFill/>
                </a:ln>
                <a:solidFill>
                  <a:srgbClr val="000000"/>
                </a:solidFill>
                <a:effectLst/>
                <a:uLnTx/>
                <a:uFillTx/>
                <a:latin typeface="Arial"/>
                <a:ea typeface="+mn-ea"/>
                <a:cs typeface="+mn-cs"/>
              </a:rPr>
              <a:t>Special Protocols....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3. From the Sample Processor and Autoloader area of the SPECIAL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PROTOCOLS window, select the </a:t>
            </a:r>
            <a:r>
              <a:rPr kumimoji="0" lang="en-US" sz="2000" b="1" i="0" u="none" strike="noStrike" kern="0" cap="none" spc="0" normalizeH="0" baseline="0" noProof="0" smtClean="0">
                <a:ln>
                  <a:noFill/>
                </a:ln>
                <a:solidFill>
                  <a:srgbClr val="000000"/>
                </a:solidFill>
                <a:effectLst/>
                <a:uLnTx/>
                <a:uFillTx/>
                <a:latin typeface="Arial"/>
                <a:ea typeface="+mn-ea"/>
                <a:cs typeface="+mn-cs"/>
              </a:rPr>
              <a:t>Syringe Remove </a:t>
            </a:r>
            <a:r>
              <a:rPr kumimoji="0" lang="en-US" sz="20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4. Wait until a message in the Status Panel area indicates that the System is disabled and prepared for syringe removal.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5. Open the Right Flow Panel Cover to gain access to the Syringe Assembly.</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Diluent/Sheath Reagent Syringe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6. To detach the tubing from the syringe, grasp the Luer-Lok fitting at the top of the syringe. Turn the Luer-Lok nut clockwise.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7. The Diluent/Sheath Reagent Syringe is mounted with a swing style clamp. Note the location of the horizontal and vertical ribs on the syringe barrel in the mount. (refer to following figure</a:t>
            </a:r>
            <a:r>
              <a:rPr kumimoji="0" lang="en-US" sz="1800" b="0" i="0" u="none" strike="noStrike" kern="0" cap="none" spc="0" normalizeH="0" baseline="0" noProof="0" smtClean="0">
                <a:ln>
                  <a:noFill/>
                </a:ln>
                <a:solidFill>
                  <a:srgbClr val="000000"/>
                </a:solidFill>
                <a:effectLst/>
                <a:uLnTx/>
                <a:uFillTx/>
                <a:latin typeface="Century Gothic"/>
                <a:ea typeface="+mn-ea"/>
                <a:cs typeface="+mn-cs"/>
              </a:rPr>
              <a:t>)</a:t>
            </a:r>
            <a:endParaRPr kumimoji="0" lang="en-US" sz="18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52800"/>
            <a:ext cx="7315200" cy="289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513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5240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Diluent/Sheath Reagent Syringe continues…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8. To remove the syringe from the mount, gently release the pull tab on the right side of the clamp. The clamp will swing open away from the syringe, allowing removal of the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9. Grasp the syringe barrel and gently pull the syringe forward.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10. Dispense the residual reagent into an appropriate waste container by pushing the syringe plunger in all the way.</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Diluent/Sheath Reagent Syringe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Cleaning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 Submerge the syringe in the container of deionized water to remove any crystalline deposits. Aspirate deionized water into the syringe until it is full, but do not remove the plunger from the barrel. Alternately, aspirate and expel the deionized water several times.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CAUTION</a:t>
            </a:r>
            <a:r>
              <a:rPr kumimoji="0" lang="en-US" sz="2000" b="0" i="1" u="none" strike="noStrike" kern="0" cap="none" spc="0" normalizeH="0" baseline="0" noProof="0" smtClean="0">
                <a:ln>
                  <a:noFill/>
                </a:ln>
                <a:solidFill>
                  <a:srgbClr val="000000"/>
                </a:solidFill>
                <a:effectLst/>
                <a:uLnTx/>
                <a:uFillTx/>
                <a:latin typeface="Arial"/>
                <a:ea typeface="+mn-ea"/>
                <a:cs typeface="+mn-cs"/>
              </a:rPr>
              <a:t>: Pushing or pulling on the plunger when the syringe is dry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1" u="none" strike="noStrike" kern="0" cap="none" spc="0" normalizeH="0" baseline="0" noProof="0" smtClean="0">
                <a:ln>
                  <a:noFill/>
                </a:ln>
                <a:solidFill>
                  <a:srgbClr val="000000"/>
                </a:solidFill>
                <a:effectLst/>
                <a:uLnTx/>
                <a:uFillTx/>
                <a:latin typeface="Arial"/>
                <a:ea typeface="+mn-ea"/>
                <a:cs typeface="+mn-cs"/>
              </a:rPr>
              <a:t>could damage the plunger.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2. Dry the outside of the syringe with a paper towel.</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Diluent/Sheath Reagent Syringe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a:ea typeface="+mn-ea"/>
                <a:cs typeface="+mn-cs"/>
              </a:rPr>
              <a:t>Reinstalling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 Adjust the syringe plunger depth as necessary. Ensure that the collar at the bottom of the syringe is properly seated in the drive mechanism.</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2. To reattach the tubing to the syringe, place the Luer-Lok fitting in the nut and turn the nut counter-clockwise until it is finger-tight.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CAUTION</a:t>
            </a:r>
            <a:r>
              <a:rPr kumimoji="0" lang="en-US" sz="1800" b="0" i="1" u="none" strike="noStrike" kern="0" cap="none" spc="0" normalizeH="0" baseline="0" noProof="0" smtClean="0">
                <a:ln>
                  <a:noFill/>
                </a:ln>
                <a:solidFill>
                  <a:srgbClr val="000000"/>
                </a:solidFill>
                <a:effectLst/>
                <a:uLnTx/>
                <a:uFillTx/>
                <a:latin typeface="Arial"/>
                <a:ea typeface="+mn-ea"/>
                <a:cs typeface="+mn-cs"/>
              </a:rPr>
              <a:t>: Be careful not to overtighten the fitting or crimp the associated tubing.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3. From the Sample and Autoloader area of the SPECIAL PROTOCOLS window,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Syringe Install...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4. Ensure that the syringe is installed properly.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5.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OK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Diluent/Sheath Reagent Syringe continues…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6. Observe the syringe during the Prime Cycle and Background Count; ensure that the syringe is installed properly and not leaking (liquid dripping from the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7. Close the Flow Panel Cover.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8.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Close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 to exit the SPECIAL PROTOCOLS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9. When the System returns to Ready status, ensure that background results are within specifications before running controls and patient specimens.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10. Verify System performance by running controls before running patient specimens.</a:t>
            </a:r>
            <a:endParaRPr kumimoji="0" lang="en-US" sz="18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Vent Needle Cleaning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Use the following procedure to automatically clean the Vent Needle and Centering Cone.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Analyzer&gt;</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Special Protocols…</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3. From Sample Processor and Autoloader area of the SPECIAL PROTOCOLS window,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Vent Needle Clean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4.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Close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 to exit the SPECIAL PROTOCOLS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5. When the System returns to </a:t>
            </a:r>
            <a:r>
              <a:rPr kumimoji="0" lang="en-US" sz="1800" b="1" i="0" u="none" strike="noStrike" kern="0" cap="none" spc="0" normalizeH="0" baseline="0" noProof="0" smtClean="0">
                <a:ln>
                  <a:noFill/>
                </a:ln>
                <a:solidFill>
                  <a:srgbClr val="000000"/>
                </a:solidFill>
                <a:effectLst/>
                <a:uLnTx/>
                <a:uFillTx/>
                <a:latin typeface="Arial"/>
                <a:ea typeface="+mn-ea"/>
                <a:cs typeface="+mn-cs"/>
              </a:rPr>
              <a:t>Ready </a:t>
            </a:r>
            <a:r>
              <a:rPr kumimoji="0" lang="en-US" sz="1800" b="0" i="0" u="none" strike="noStrike" kern="0" cap="none" spc="0" normalizeH="0" baseline="0" noProof="0" smtClean="0">
                <a:ln>
                  <a:noFill/>
                </a:ln>
                <a:solidFill>
                  <a:srgbClr val="000000"/>
                </a:solidFill>
                <a:effectLst/>
                <a:uLnTx/>
                <a:uFillTx/>
                <a:latin typeface="Arial"/>
                <a:ea typeface="+mn-ea"/>
                <a:cs typeface="+mn-cs"/>
              </a:rPr>
              <a:t>status, run and verify background results are within specifications before running controls and patient specimens.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6. Verify System performance by running controls before running patient specimens.</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2954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1" u="none" strike="noStrike" kern="0" cap="none" spc="0" normalizeH="0" baseline="0" noProof="0" smtClean="0">
                <a:ln>
                  <a:noFill/>
                </a:ln>
                <a:solidFill>
                  <a:srgbClr val="000000"/>
                </a:solidFill>
                <a:effectLst/>
                <a:uLnTx/>
                <a:uFillTx/>
                <a:latin typeface="Arial"/>
                <a:ea typeface="+mn-ea"/>
                <a:cs typeface="+mn-cs"/>
              </a:rPr>
              <a:t>Dilution Cup Area Cleaning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Use the following procedure to clean the Dilution Cup when needed.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Analyzer&gt;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Special Protocols...</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3. From the Vacuum and Pressure System area of the SPECIAL PROTOCOLS window,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Disable for Service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4. Wait until a message in the Status Panel area indicates that the system is disabled and prepared for service. (The following status message will appear: </a:t>
            </a:r>
            <a:r>
              <a:rPr kumimoji="0" lang="en-US" sz="1800" b="1" i="0" u="none" strike="noStrike" kern="0" cap="none" spc="0" normalizeH="0" baseline="0" noProof="0" smtClean="0">
                <a:ln>
                  <a:noFill/>
                </a:ln>
                <a:solidFill>
                  <a:srgbClr val="000000"/>
                </a:solidFill>
                <a:effectLst/>
                <a:uLnTx/>
                <a:uFillTx/>
                <a:latin typeface="Arial"/>
                <a:ea typeface="+mn-ea"/>
                <a:cs typeface="+mn-cs"/>
              </a:rPr>
              <a:t>[Select Enable for Service to Return System to Ready.]</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5. Open the Right and Left Flow Panel Covers and remove the Processor Cover for access to the Sample Processing area.</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6" name="Content Placeholder 2"/>
          <p:cNvSpPr txBox="1">
            <a:spLocks/>
          </p:cNvSpPr>
          <p:nvPr/>
        </p:nvSpPr>
        <p:spPr bwMode="auto">
          <a:xfrm>
            <a:off x="457200" y="12192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Vent Assembly Unit 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700" b="0" i="0" u="none" strike="noStrike" kern="0" cap="none" spc="0" normalizeH="0" baseline="0" noProof="0" smtClean="0">
                <a:ln>
                  <a:noFill/>
                </a:ln>
                <a:solidFill>
                  <a:srgbClr val="000000"/>
                </a:solidFill>
                <a:effectLst/>
                <a:uLnTx/>
                <a:uFillTx/>
                <a:latin typeface="Arial"/>
                <a:ea typeface="+mn-ea"/>
                <a:cs typeface="+mn-cs"/>
              </a:rPr>
              <a:t>Abbott recommends replacing the Vent Assembly Unit at least every 5,000 Autoloader cycles to maintain optimal performance. Each laboratory should determine its replacement schedule for the Vent Assembly Unit based on the estimated average number of Autoloader cycles run per day. The following table provides guidelines for establishing such a schedule.</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7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4058927057"/>
              </p:ext>
            </p:extLst>
          </p:nvPr>
        </p:nvGraphicFramePr>
        <p:xfrm>
          <a:off x="1524000" y="3276600"/>
          <a:ext cx="6096000" cy="2001520"/>
        </p:xfrm>
        <a:graphic>
          <a:graphicData uri="http://schemas.openxmlformats.org/drawingml/2006/table">
            <a:tbl>
              <a:tblPr firstRow="1" bandRow="1"/>
              <a:tblGrid>
                <a:gridCol w="3048000"/>
                <a:gridCol w="3048000"/>
              </a:tblGrid>
              <a:tr h="370840">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r>
                        <a:rPr lang="en-US" sz="1400" b="1" i="0" u="none" strike="noStrike" baseline="0" dirty="0" smtClean="0">
                          <a:latin typeface="+mn-lt"/>
                        </a:rPr>
                        <a:t>Daily Autoloader Cycles Vent Assembly Unit Schedule </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r>
                        <a:rPr lang="en-US" sz="1400" b="1" i="0" u="none" strike="noStrike" baseline="0" dirty="0" smtClean="0">
                          <a:latin typeface="+mn-lt"/>
                        </a:rPr>
                        <a:t>Vent Assembly Unit Schedule</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i="0" u="none" strike="noStrike" baseline="0" dirty="0" smtClean="0">
                          <a:latin typeface="+mn-lt"/>
                        </a:rPr>
                        <a:t>725 or more</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i="0" u="sng" strike="noStrike" baseline="0" dirty="0" smtClean="0">
                          <a:latin typeface="+mn-lt"/>
                        </a:rPr>
                        <a:t>*at least every week</a:t>
                      </a:r>
                      <a:endParaRPr lang="en-US" sz="1400" u="sng"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i="0" u="none" strike="noStrike" baseline="0" dirty="0" smtClean="0">
                          <a:latin typeface="+mn-lt"/>
                        </a:rPr>
                        <a:t>350 or more</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i="0" u="none" strike="noStrike" baseline="0" dirty="0" smtClean="0">
                          <a:latin typeface="+mn-lt"/>
                        </a:rPr>
                        <a:t>at least every two weeks</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i="0" u="none" strike="noStrike" baseline="0" dirty="0" smtClean="0">
                          <a:latin typeface="+mn-lt"/>
                        </a:rPr>
                        <a:t>250 or more</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i="0" u="none" strike="noStrike" baseline="0" dirty="0" smtClean="0">
                          <a:latin typeface="+mn-lt"/>
                        </a:rPr>
                        <a:t>at least every three weeks</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i="0" u="none" strike="noStrike" baseline="0" dirty="0" smtClean="0">
                          <a:latin typeface="+mn-lt"/>
                        </a:rPr>
                        <a:t>175 or more</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i="0" u="none" strike="noStrike" kern="1200" baseline="0" dirty="0" smtClean="0">
                          <a:solidFill>
                            <a:schemeClr val="dk1"/>
                          </a:solidFill>
                          <a:latin typeface="+mn-lt"/>
                          <a:ea typeface="+mn-ea"/>
                          <a:cs typeface="+mn-cs"/>
                        </a:rPr>
                        <a:t>at least every four weeks</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bl>
          </a:graphicData>
        </a:graphic>
      </p:graphicFrame>
      <p:sp>
        <p:nvSpPr>
          <p:cNvPr id="8" name="TextBox 7"/>
          <p:cNvSpPr txBox="1"/>
          <p:nvPr/>
        </p:nvSpPr>
        <p:spPr>
          <a:xfrm>
            <a:off x="609600" y="5562600"/>
            <a:ext cx="7162800" cy="369332"/>
          </a:xfrm>
          <a:prstGeom prst="rect">
            <a:avLst/>
          </a:prstGeom>
          <a:noFill/>
        </p:spPr>
        <p:txBody>
          <a:bodyPr wrap="square" rtlCol="0">
            <a:spAutoFit/>
          </a:bodyPr>
          <a:lstStyle/>
          <a:p>
            <a:r>
              <a:rPr lang="en-US" dirty="0">
                <a:solidFill>
                  <a:srgbClr val="000000"/>
                </a:solidFill>
                <a:latin typeface="Arial"/>
              </a:rPr>
              <a:t>* Vent needle replacement is performed with weekly maintenance. </a:t>
            </a:r>
            <a:endParaRPr lang="en-US" dirty="0">
              <a:solidFill>
                <a:srgbClr val="000000"/>
              </a:solidFill>
              <a:latin typeface="Arial"/>
            </a:endParaRPr>
          </a:p>
        </p:txBody>
      </p:sp>
    </p:spTree>
    <p:extLst>
      <p:ext uri="{BB962C8B-B14F-4D97-AF65-F5344CB8AC3E}">
        <p14:creationId xmlns:p14="http://schemas.microsoft.com/office/powerpoint/2010/main" val="4250513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29540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Vent Assembly Unit 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Use the following procedure to replace the Vent Assembly.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1. Confirm that the System is in Autoloader mode. If the Autoloader is processing specimens, allow specimens to complete processing or interrupt it.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2. Select the </a:t>
            </a:r>
            <a:r>
              <a:rPr kumimoji="0" lang="en-US" sz="1600" b="1" i="0" u="none" strike="noStrike" kern="0" cap="none" spc="0" normalizeH="0" baseline="0" noProof="0" smtClean="0">
                <a:ln>
                  <a:noFill/>
                </a:ln>
                <a:solidFill>
                  <a:srgbClr val="000000"/>
                </a:solidFill>
                <a:effectLst/>
                <a:uLnTx/>
                <a:uFillTx/>
                <a:latin typeface="Arial"/>
                <a:ea typeface="+mn-ea"/>
                <a:cs typeface="+mn-cs"/>
              </a:rPr>
              <a:t>Analyzer&gt;</a:t>
            </a:r>
            <a:r>
              <a:rPr kumimoji="0" lang="en-US" sz="16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3.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Special Protocols…</a:t>
            </a:r>
            <a:r>
              <a:rPr kumimoji="0" lang="en-US" sz="16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4. From Sample Processor and Autoloader area of the SPECIAL PROTOCOLS window, select the </a:t>
            </a:r>
            <a:r>
              <a:rPr kumimoji="0" lang="en-US" sz="1600" b="1" i="0" u="none" strike="noStrike" kern="0" cap="none" spc="0" normalizeH="0" baseline="0" noProof="0" smtClean="0">
                <a:ln>
                  <a:noFill/>
                </a:ln>
                <a:solidFill>
                  <a:srgbClr val="000000"/>
                </a:solidFill>
                <a:effectLst/>
                <a:uLnTx/>
                <a:uFillTx/>
                <a:latin typeface="Arial"/>
                <a:ea typeface="+mn-ea"/>
                <a:cs typeface="+mn-cs"/>
              </a:rPr>
              <a:t>Vent Needle Remove </a:t>
            </a:r>
            <a:r>
              <a:rPr kumimoji="0" lang="en-US" sz="16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5. Wait until a message in the Status Panel area indicates that the System is disabled. Open the Right and Left Flow Panel Covers and remove the Processor Cover for access to the Sample Processing area.</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6. Disconnect the tubing from the Vent Head Drain Connector on the back side of the Vent Head Unit above the Centering Cone.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1" u="sng" strike="noStrike" kern="0" cap="none" spc="0" normalizeH="0" baseline="0" noProof="0" smtClean="0">
                <a:ln>
                  <a:noFill/>
                </a:ln>
                <a:solidFill>
                  <a:srgbClr val="000000"/>
                </a:solidFill>
                <a:effectLst/>
                <a:uLnTx/>
                <a:uFillTx/>
                <a:latin typeface="Arial"/>
                <a:ea typeface="+mn-ea"/>
                <a:cs typeface="+mn-cs"/>
              </a:rPr>
              <a:t>Be careful not to bend or break the connector when removing tubing. </a:t>
            </a:r>
            <a:r>
              <a:rPr kumimoji="0" lang="en-US" sz="1600" b="0" i="1" u="none" strike="noStrike" kern="0" cap="none" spc="0" normalizeH="0" baseline="0" noProof="0" smtClean="0">
                <a:ln>
                  <a:noFill/>
                </a:ln>
                <a:solidFill>
                  <a:srgbClr val="000000"/>
                </a:solidFill>
                <a:effectLst/>
                <a:uLnTx/>
                <a:uFillTx/>
                <a:latin typeface="Arial"/>
                <a:ea typeface="+mn-ea"/>
                <a:cs typeface="+mn-cs"/>
              </a:rPr>
              <a:t>(See the following figure.)</a:t>
            </a:r>
            <a:endParaRPr kumimoji="0" lang="en-US" sz="16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Vent Assembly Unit Replacement</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100" b="1" i="0" u="none" strike="noStrike" kern="0" cap="none" spc="0" normalizeH="0" baseline="0" noProof="0" smtClean="0">
                <a:ln>
                  <a:noFill/>
                </a:ln>
                <a:solidFill>
                  <a:srgbClr val="000000"/>
                </a:solidFill>
                <a:effectLst/>
                <a:uLnTx/>
                <a:uFillTx/>
                <a:latin typeface="Arial"/>
                <a:ea typeface="+mn-ea"/>
                <a:cs typeface="+mn-cs"/>
              </a:rPr>
              <a:t>WARNING: Potential Biohazard. </a:t>
            </a:r>
            <a:r>
              <a:rPr kumimoji="0" lang="en-US" sz="1100" b="0" i="0" u="none" strike="noStrike" kern="0" cap="none" spc="0" normalizeH="0" baseline="0" noProof="0" smtClean="0">
                <a:ln>
                  <a:noFill/>
                </a:ln>
                <a:solidFill>
                  <a:srgbClr val="000000"/>
                </a:solidFill>
                <a:effectLst/>
                <a:uLnTx/>
                <a:uFillTx/>
                <a:latin typeface="Arial"/>
                <a:ea typeface="+mn-ea"/>
                <a:cs typeface="+mn-cs"/>
              </a:rPr>
              <a:t>The Vent Needle is sharp and potentially contaminated with infectious materials. Exercise caution when handling the Vent Assembly Unit. Do not grasp, lift, or handle the Vent Assembly Unit by the Centering Cone. Do not push up on the Centering Cone when handling the Vent Assembly Unit. This will expose the Vent Needle.</a:t>
            </a:r>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324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513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Vent Assembly Unit 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7. Release the Vent Assembly Unit from the Vent Assembly Carriage Pivot. Using your thumb and index finger, depress and hold the Vent Assembly Release Button with your thumb while pressing down on the rear end of the Vent Assembly Unit to release the rear pin from the Pivot with your index finger. (See the following figure.)</a:t>
            </a:r>
            <a:endParaRPr kumimoji="0" lang="en-US" sz="18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77437"/>
            <a:ext cx="4800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513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Vent Assembly Unit 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8. Unhook the front pin and remove the Vent Assembly Unit from the Vent Assembly Carriage hook by slightly tipping the Vent Assembly Unit down and lifting the unit towards the rear of the Analyzer.(See the following figure.)</a:t>
            </a:r>
            <a:endParaRPr kumimoji="0" lang="en-US" sz="16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43200"/>
            <a:ext cx="5486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513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Vent Assembly Unit 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9. The Vent Assembly Unit can now be removed from the Sample Processor area and discarded in an appropriately marked, puncture resistant container before treatment and disposal. Do not make any attempts to remove the Vent Needle from the Vent Assembly Unit.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10. Reconnect the tubing to the Vent Head Drain Connector on the back side of the Vent Head Unit above the Centering Cone. Be careful not to bend or break the connector when connecting the tubing. (See the following figure.)</a:t>
            </a:r>
            <a:endParaRPr kumimoji="0" lang="en-US" sz="16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657600"/>
            <a:ext cx="5562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513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Vent Assembly Unit 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11. Hook the Vent Assembly Unit onto the Vent Assembly Carriage by placing the front pin of the Vent Assembly Unit onto the Vent Assembly Carriage Hook and guide the rear pin up and into the Vent Assembly Carriage Pivot to lock the unit in place. (See the following figure.)</a:t>
            </a:r>
            <a:endParaRPr kumimoji="0" lang="en-US" sz="16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06002"/>
            <a:ext cx="6248400" cy="331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513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600200" y="2438400"/>
            <a:ext cx="594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34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000" b="0" i="0" u="none" strike="noStrike" kern="0" cap="none" spc="0" normalizeH="0" baseline="0" noProof="0" smtClean="0">
                <a:ln>
                  <a:noFill/>
                </a:ln>
                <a:solidFill>
                  <a:srgbClr val="2A8DBA"/>
                </a:solidFill>
                <a:effectLst/>
                <a:uLnTx/>
                <a:uFillTx/>
                <a:latin typeface="Arial"/>
                <a:ea typeface="+mj-ea"/>
                <a:cs typeface="+mj-cs"/>
              </a:rPr>
              <a:t>CELL-DYN Sapphire™</a:t>
            </a:r>
            <a:br>
              <a:rPr kumimoji="0" lang="en-US" altLang="en-US" sz="4000" b="0" i="0" u="none" strike="noStrike" kern="0" cap="none" spc="0" normalizeH="0" baseline="0" noProof="0" smtClean="0">
                <a:ln>
                  <a:noFill/>
                </a:ln>
                <a:solidFill>
                  <a:srgbClr val="2A8DBA"/>
                </a:solidFill>
                <a:effectLst/>
                <a:uLnTx/>
                <a:uFillTx/>
                <a:latin typeface="Arial"/>
                <a:ea typeface="+mj-ea"/>
                <a:cs typeface="+mj-cs"/>
              </a:rPr>
            </a:br>
            <a:r>
              <a:rPr kumimoji="0" lang="en-US" altLang="en-US" sz="4000" b="0" i="0" u="none" strike="noStrike" kern="0" cap="none" spc="0" normalizeH="0" baseline="0" noProof="0" smtClean="0">
                <a:ln>
                  <a:noFill/>
                </a:ln>
                <a:solidFill>
                  <a:srgbClr val="2A8DBA"/>
                </a:solidFill>
                <a:effectLst/>
                <a:uLnTx/>
                <a:uFillTx/>
                <a:latin typeface="Arial"/>
                <a:ea typeface="+mj-ea"/>
                <a:cs typeface="+mj-cs"/>
              </a:rPr>
              <a:t>Troubleshooting</a:t>
            </a:r>
            <a:endParaRPr kumimoji="0" lang="en-US" altLang="en-US" sz="4000" b="0" i="0" u="none" strike="noStrike" kern="0" cap="none" spc="0" normalizeH="0" baseline="0" noProof="0" dirty="0">
              <a:ln>
                <a:noFill/>
              </a:ln>
              <a:solidFill>
                <a:srgbClr val="2A8DBA"/>
              </a:solidFill>
              <a:effectLst/>
              <a:uLnTx/>
              <a:uFillTx/>
              <a:latin typeface="Arial"/>
              <a:ea typeface="+mj-ea"/>
              <a:cs typeface="Times New Roman" pitchFamily="18" charset="0"/>
            </a:endParaRPr>
          </a:p>
        </p:txBody>
      </p:sp>
    </p:spTree>
    <p:extLst>
      <p:ext uri="{BB962C8B-B14F-4D97-AF65-F5344CB8AC3E}">
        <p14:creationId xmlns:p14="http://schemas.microsoft.com/office/powerpoint/2010/main" val="4250513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rgbClr val="2A8DBA"/>
                </a:solidFill>
                <a:effectLst/>
                <a:uLnTx/>
                <a:uFillTx/>
                <a:latin typeface="Arial"/>
                <a:ea typeface="+mj-ea"/>
                <a:cs typeface="+mj-cs"/>
              </a:rPr>
              <a:t>Troubleshooting</a:t>
            </a:r>
            <a:endParaRPr kumimoji="0" lang="en-US" altLang="en-US" sz="3200" i="0" u="none" strike="noStrike" kern="0" cap="none" spc="0" normalizeH="0" baseline="0" noProof="0" dirty="0">
              <a:ln>
                <a:noFill/>
              </a:ln>
              <a:solidFill>
                <a:srgbClr val="2A8DBA"/>
              </a:solidFill>
              <a:effectLst/>
              <a:uLnTx/>
              <a:uFillTx/>
              <a:latin typeface="Arial"/>
              <a:ea typeface="+mj-ea"/>
              <a:cs typeface="+mj-cs"/>
            </a:endParaRPr>
          </a:p>
        </p:txBody>
      </p:sp>
      <p:sp>
        <p:nvSpPr>
          <p:cNvPr id="3" name="Rectangle 3"/>
          <p:cNvSpPr txBox="1">
            <a:spLocks noChangeArrowheads="1"/>
          </p:cNvSpPr>
          <p:nvPr/>
        </p:nvSpPr>
        <p:spPr bwMode="auto">
          <a:xfrm>
            <a:off x="455613" y="1370013"/>
            <a:ext cx="8154987" cy="480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Troubleshooting Procedures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Draining/Filling Impedance Transducer (MCV QC out)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Debris and air bubbles can be cleared from the Impedance Transducer by draining and filling it as follows: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1. From the Transducers area of the SPECIAL PROTOCOLS window, select the </a:t>
            </a:r>
            <a:r>
              <a:rPr kumimoji="0" lang="en-US" sz="1800" b="1"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Aperture Plate Remove </a:t>
            </a: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button to drain the Impedance Transducer.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2. From the Transducers area of the SPECIAL PROTOCOLS window, select the </a:t>
            </a:r>
            <a:r>
              <a:rPr kumimoji="0" lang="en-US" sz="1800" b="1"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Aperture Plate Install... </a:t>
            </a: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Button to fill the Impedance Transducer.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3. If the Aperture Plate was not removed, select the </a:t>
            </a:r>
            <a:r>
              <a:rPr kumimoji="0" lang="en-US" sz="1800" b="1"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OK </a:t>
            </a: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button at the warning message appearing on the screen: </a:t>
            </a:r>
            <a:r>
              <a:rPr kumimoji="0" lang="en-US" sz="1800" b="1"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[Check that component is installed and then select the OK button]</a:t>
            </a: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Arial" panose="020B0604020202020204" pitchFamily="34" charset="0"/>
              </a:rPr>
              <a:t>4. Record any appropriate comments in the MAINTENANCE LOG ENTRY window.</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altLang="en-US" sz="2000" b="0" i="0" u="none" strike="noStrike" kern="0" cap="none" spc="0" normalizeH="0" baseline="0" noProof="0" dirty="0">
              <a:ln>
                <a:noFill/>
              </a:ln>
              <a:solidFill>
                <a:srgbClr val="000000"/>
              </a:solidFill>
              <a:effectLst/>
              <a:uLnTx/>
              <a:uFillTx/>
              <a:latin typeface="Arial"/>
              <a:ea typeface="+mn-ea"/>
              <a:cs typeface="Times New Roman" pitchFamily="18" charset="0"/>
            </a:endParaRPr>
          </a:p>
        </p:txBody>
      </p:sp>
    </p:spTree>
    <p:extLst>
      <p:ext uri="{BB962C8B-B14F-4D97-AF65-F5344CB8AC3E}">
        <p14:creationId xmlns:p14="http://schemas.microsoft.com/office/powerpoint/2010/main" val="4250513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rgbClr val="2A8DBA"/>
                </a:solidFill>
                <a:effectLst/>
                <a:uLnTx/>
                <a:uFillTx/>
                <a:latin typeface="Arial"/>
                <a:ea typeface="+mj-ea"/>
                <a:cs typeface="+mj-cs"/>
              </a:rPr>
              <a:t>Troubleshooting</a:t>
            </a:r>
            <a:endParaRPr kumimoji="0" lang="en-US" sz="280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219200"/>
            <a:ext cx="845978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900" b="1" i="0" u="none" strike="noStrike" kern="0" cap="none" spc="0" normalizeH="0" baseline="0" noProof="0" smtClean="0">
                <a:ln>
                  <a:noFill/>
                </a:ln>
                <a:solidFill>
                  <a:srgbClr val="000000"/>
                </a:solidFill>
                <a:effectLst/>
                <a:uLnTx/>
                <a:uFillTx/>
                <a:latin typeface="Arial"/>
                <a:ea typeface="+mn-ea"/>
                <a:cs typeface="+mn-cs"/>
              </a:rPr>
              <a:t>Performing Background Counts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Performing Normal and RETC Background Counts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Perform Normal and RETC background counts in the following manner: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1. Select the </a:t>
            </a:r>
            <a:r>
              <a:rPr kumimoji="0" lang="en-US" sz="1600" b="1" i="0" u="none" strike="noStrike" kern="0" cap="none" spc="0" normalizeH="0" baseline="0" noProof="0" smtClean="0">
                <a:ln>
                  <a:noFill/>
                </a:ln>
                <a:solidFill>
                  <a:srgbClr val="000000"/>
                </a:solidFill>
                <a:effectLst/>
                <a:uLnTx/>
                <a:uFillTx/>
                <a:latin typeface="Arial"/>
                <a:ea typeface="+mn-ea"/>
                <a:cs typeface="+mn-cs"/>
              </a:rPr>
              <a:t>Run Open Tube... </a:t>
            </a:r>
            <a:r>
              <a:rPr kumimoji="0" lang="en-US" sz="1600" b="0" i="0" u="none" strike="noStrike" kern="0" cap="none" spc="0" normalizeH="0" baseline="0" noProof="0" smtClean="0">
                <a:ln>
                  <a:noFill/>
                </a:ln>
                <a:solidFill>
                  <a:srgbClr val="000000"/>
                </a:solidFill>
                <a:effectLst/>
                <a:uLnTx/>
                <a:uFillTx/>
                <a:latin typeface="Arial"/>
                <a:ea typeface="+mn-ea"/>
                <a:cs typeface="+mn-cs"/>
              </a:rPr>
              <a:t>button to open the NEXT OPEN TUBE SETUP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2. Select the </a:t>
            </a:r>
            <a:r>
              <a:rPr kumimoji="0" lang="en-US" sz="1600" b="1" i="0" u="none" strike="noStrike" kern="0" cap="none" spc="0" normalizeH="0" baseline="0" noProof="0" smtClean="0">
                <a:ln>
                  <a:noFill/>
                </a:ln>
                <a:solidFill>
                  <a:srgbClr val="000000"/>
                </a:solidFill>
                <a:effectLst/>
                <a:uLnTx/>
                <a:uFillTx/>
                <a:latin typeface="Arial"/>
                <a:ea typeface="+mn-ea"/>
                <a:cs typeface="+mn-cs"/>
              </a:rPr>
              <a:t>Specimen Type&gt; </a:t>
            </a:r>
            <a:r>
              <a:rPr kumimoji="0" lang="en-US" sz="16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3.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Background </a:t>
            </a:r>
            <a:r>
              <a:rPr kumimoji="0" lang="en-US" sz="1600" b="0" i="0" u="none" strike="noStrike" kern="0" cap="none" spc="0" normalizeH="0" baseline="0" noProof="0" smtClean="0">
                <a:ln>
                  <a:noFill/>
                </a:ln>
                <a:solidFill>
                  <a:srgbClr val="000000"/>
                </a:solidFill>
                <a:effectLst/>
                <a:uLnTx/>
                <a:uFillTx/>
                <a:latin typeface="Arial"/>
                <a:ea typeface="+mn-ea"/>
                <a:cs typeface="+mn-cs"/>
              </a:rPr>
              <a:t>from the menu.</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4. Select Normal from the Sub Type&gt; menu to check the background counts for the CBC subsystem.</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5. To check the background count for the RETC subsystem, select RETC from the Sub Type&gt; menu. CBC and RETC background counts are done when RETC is selected.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6. Select the Close button to exit the NEXT OPEN TUBE SETUP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7. Press the aspiration switch to start the background counting cycle.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8. Ensure the background count is within specification before running controls and patient specimens.</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5" name="Content Placeholder 2"/>
          <p:cNvSpPr txBox="1">
            <a:spLocks/>
          </p:cNvSpPr>
          <p:nvPr/>
        </p:nvSpPr>
        <p:spPr bwMode="auto">
          <a:xfrm>
            <a:off x="457200" y="11430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Dilution Cup Area Cleaning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6. Clean the area around each of the Dilution Cups with a cotton swab moistened with a 10% sodium hypochlorite solution. (See the following figure.)</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7. Rinse the area with a water-moistened swab.</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692" y="2133600"/>
            <a:ext cx="6213231" cy="324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513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rgbClr val="2A8DBA"/>
                </a:solidFill>
                <a:effectLst/>
                <a:uLnTx/>
                <a:uFillTx/>
                <a:latin typeface="Arial"/>
                <a:ea typeface="+mj-ea"/>
                <a:cs typeface="+mj-cs"/>
              </a:rPr>
              <a:t>Troubleshooting</a:t>
            </a:r>
            <a:endParaRPr kumimoji="0" lang="en-US" sz="280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143000"/>
            <a:ext cx="8234362"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Observable Problems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Observable problems are easily observed by the operator but are not detected by the instrument’s sensing mechanisms. The most common observable problems are grouped as follows: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1. Autoloader and Mixing Assembly Problems                                                                  </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Rack fails to advance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Mixing Assembly Dropping Tubes or Not Picking up Tubes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Mixing Assembly Not Depositing Tubes in Rack after mixing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2. Sampling Problems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a:t>
            </a:r>
            <a:r>
              <a:rPr kumimoji="0" lang="en-US" sz="1300" b="0" i="0" u="none" strike="noStrike" kern="0" cap="none" spc="0" normalizeH="0" baseline="0" noProof="0" smtClean="0">
                <a:ln>
                  <a:noFill/>
                </a:ln>
                <a:solidFill>
                  <a:srgbClr val="FF0000"/>
                </a:solidFill>
                <a:effectLst/>
                <a:uLnTx/>
                <a:uFillTx/>
                <a:latin typeface="Arial"/>
                <a:ea typeface="+mn-ea"/>
                <a:cs typeface="+mn-cs"/>
              </a:rPr>
              <a:t>Aspiration Probe Bent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Vent Needle Not Retracting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3. Processing Problems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a:t>
            </a:r>
            <a:r>
              <a:rPr kumimoji="0" lang="en-US" sz="1300" b="0" i="0" u="none" strike="noStrike" kern="0" cap="none" spc="0" normalizeH="0" baseline="0" noProof="0" smtClean="0">
                <a:ln>
                  <a:noFill/>
                </a:ln>
                <a:solidFill>
                  <a:srgbClr val="FF0000"/>
                </a:solidFill>
                <a:effectLst/>
                <a:uLnTx/>
                <a:uFillTx/>
                <a:latin typeface="Arial"/>
                <a:ea typeface="+mn-ea"/>
                <a:cs typeface="+mn-cs"/>
              </a:rPr>
              <a:t>Loose Tubing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Leaks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nb-NO" sz="1300" b="0" i="0" u="none" strike="noStrike" kern="0" cap="none" spc="0" normalizeH="0" baseline="0" noProof="0" smtClean="0">
                <a:ln>
                  <a:noFill/>
                </a:ln>
                <a:solidFill>
                  <a:srgbClr val="000000"/>
                </a:solidFill>
                <a:effectLst/>
                <a:uLnTx/>
                <a:uFillTx/>
                <a:latin typeface="Arial"/>
                <a:ea typeface="+mn-ea"/>
                <a:cs typeface="+mn-cs"/>
              </a:rPr>
              <a:t>	• </a:t>
            </a:r>
            <a:r>
              <a:rPr kumimoji="0" lang="nb-NO" sz="1300" b="0" i="0" u="none" strike="noStrike" kern="0" cap="none" spc="0" normalizeH="0" baseline="0" noProof="0" smtClean="0">
                <a:ln>
                  <a:noFill/>
                </a:ln>
                <a:solidFill>
                  <a:srgbClr val="FF0000"/>
                </a:solidFill>
                <a:effectLst/>
                <a:uLnTx/>
                <a:uFillTx/>
                <a:latin typeface="Arial"/>
                <a:ea typeface="+mn-ea"/>
                <a:cs typeface="+mn-cs"/>
              </a:rPr>
              <a:t>Syringe Plunger Showing Salt Deposits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Obstruction in a Staging Pathway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4. Bar Code Reader Problems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0" u="none" strike="noStrike" kern="0" cap="none" spc="0" normalizeH="0" baseline="0" noProof="0" smtClean="0">
                <a:ln>
                  <a:noFill/>
                </a:ln>
                <a:solidFill>
                  <a:srgbClr val="000000"/>
                </a:solidFill>
                <a:effectLst/>
                <a:uLnTx/>
                <a:uFillTx/>
                <a:latin typeface="Arial"/>
                <a:ea typeface="+mn-ea"/>
                <a:cs typeface="+mn-cs"/>
              </a:rPr>
              <a:t>	• </a:t>
            </a:r>
            <a:r>
              <a:rPr kumimoji="0" lang="en-US" sz="1300" b="0" i="0" u="none" strike="noStrike" kern="0" cap="none" spc="0" normalizeH="0" baseline="0" noProof="0" smtClean="0">
                <a:ln>
                  <a:noFill/>
                </a:ln>
                <a:solidFill>
                  <a:srgbClr val="FF0000"/>
                </a:solidFill>
                <a:effectLst/>
                <a:uLnTx/>
                <a:uFillTx/>
                <a:latin typeface="Arial"/>
                <a:ea typeface="+mn-ea"/>
                <a:cs typeface="+mn-cs"/>
              </a:rPr>
              <a:t>Autoloader Bar Code Reader Failing to Recognize Tubes in Racks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Troubleshooting</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Rectangle 3"/>
          <p:cNvSpPr txBox="1">
            <a:spLocks noChangeArrowheads="1"/>
          </p:cNvSpPr>
          <p:nvPr/>
        </p:nvSpPr>
        <p:spPr bwMode="auto">
          <a:xfrm>
            <a:off x="455613" y="1295400"/>
            <a:ext cx="807878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The System can enter </a:t>
            </a:r>
            <a:r>
              <a:rPr kumimoji="0" lang="en-US" sz="1600" b="1" i="1" u="none" strike="noStrike" kern="0" cap="none" spc="0" normalizeH="0" baseline="0" noProof="0" smtClean="0">
                <a:ln>
                  <a:noFill/>
                </a:ln>
                <a:solidFill>
                  <a:srgbClr val="000000"/>
                </a:solidFill>
                <a:effectLst/>
                <a:uLnTx/>
                <a:uFillTx/>
                <a:latin typeface="Arial"/>
                <a:ea typeface="+mn-ea"/>
                <a:cs typeface="+mn-cs"/>
              </a:rPr>
              <a:t>Standby</a:t>
            </a:r>
            <a:r>
              <a:rPr kumimoji="0" lang="en-US" sz="1600" b="0" i="0" u="none" strike="noStrike" kern="0" cap="none" spc="0" normalizeH="0" baseline="0" noProof="0" smtClean="0">
                <a:ln>
                  <a:noFill/>
                </a:ln>
                <a:solidFill>
                  <a:srgbClr val="000000"/>
                </a:solidFill>
                <a:effectLst/>
                <a:uLnTx/>
                <a:uFillTx/>
                <a:latin typeface="Arial"/>
                <a:ea typeface="+mn-ea"/>
                <a:cs typeface="+mn-cs"/>
              </a:rPr>
              <a:t> automatically or on demand. After two hours of inactivity, the System runs an Autobackground check. After an additional two hours of inactivity, the System automatically goes into Standby.</a:t>
            </a:r>
          </a:p>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Perform the following procedure to manually place the System in Standby.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1.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Analyzer&gt;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2.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Special Protocols...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3.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To Standby</a:t>
            </a:r>
            <a:r>
              <a:rPr kumimoji="0" lang="en-US" sz="1600" b="0" i="0" u="none" strike="noStrike" kern="0" cap="none" spc="0" normalizeH="0" baseline="0" noProof="0" smtClean="0">
                <a:ln>
                  <a:noFill/>
                </a:ln>
                <a:solidFill>
                  <a:srgbClr val="000000"/>
                </a:solidFill>
                <a:effectLst/>
                <a:uLnTx/>
                <a:uFillTx/>
                <a:latin typeface="Arial"/>
                <a:ea typeface="+mn-ea"/>
                <a:cs typeface="+mn-cs"/>
              </a:rPr>
              <a:t>. The System will then enter Standby.</a:t>
            </a:r>
          </a:p>
          <a:p>
            <a:pPr marL="228600" marR="0" lvl="1" indent="-227013" algn="l" defTabSz="914400" rtl="0" eaLnBrk="1" fontAlgn="base" latinLnBrk="0" hangingPunct="1">
              <a:lnSpc>
                <a:spcPct val="100000"/>
              </a:lnSpc>
              <a:spcBef>
                <a:spcPct val="0"/>
              </a:spcBef>
              <a:spcAft>
                <a:spcPct val="30000"/>
              </a:spcAft>
              <a:buClrTx/>
              <a:buSzTx/>
              <a:buFontTx/>
              <a:buChar char="•"/>
              <a:tabLst/>
              <a:defRPr/>
            </a:pPr>
            <a:r>
              <a:rPr kumimoji="0" lang="en-US" sz="1600" b="0" i="0" u="none" strike="noStrike" kern="0" cap="none" spc="0" normalizeH="0" baseline="0" noProof="0" smtClean="0">
                <a:ln>
                  <a:noFill/>
                </a:ln>
                <a:solidFill>
                  <a:srgbClr val="000000"/>
                </a:solidFill>
                <a:effectLst/>
                <a:uLnTx/>
                <a:uFillTx/>
                <a:latin typeface="Arial"/>
              </a:rPr>
              <a:t>Standby is logged in the System Log with date, time, and operator ID. Once in Standby, the System                                                                                                              exercises pinch valves every two hours to unpinch tubing. </a:t>
            </a:r>
          </a:p>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The System can be </a:t>
            </a:r>
            <a:r>
              <a:rPr kumimoji="0" lang="en-US" sz="1600" b="1" i="1" u="none" strike="noStrike" kern="0" cap="none" spc="0" normalizeH="0" baseline="0" noProof="0" smtClean="0">
                <a:ln>
                  <a:noFill/>
                </a:ln>
                <a:solidFill>
                  <a:srgbClr val="000000"/>
                </a:solidFill>
                <a:effectLst/>
                <a:uLnTx/>
                <a:uFillTx/>
                <a:latin typeface="Arial"/>
                <a:ea typeface="+mn-ea"/>
                <a:cs typeface="+mn-cs"/>
              </a:rPr>
              <a:t>Primed</a:t>
            </a:r>
            <a:r>
              <a:rPr kumimoji="0" lang="en-US" sz="1600" b="0" i="0" u="none" strike="noStrike" kern="0" cap="none" spc="0" normalizeH="0" baseline="0" noProof="0" smtClean="0">
                <a:ln>
                  <a:noFill/>
                </a:ln>
                <a:solidFill>
                  <a:srgbClr val="000000"/>
                </a:solidFill>
                <a:effectLst/>
                <a:uLnTx/>
                <a:uFillTx/>
                <a:latin typeface="Arial"/>
                <a:ea typeface="+mn-ea"/>
                <a:cs typeface="+mn-cs"/>
              </a:rPr>
              <a:t> on demand by the operator as described in the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following procedure.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1.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Analyzer</a:t>
            </a:r>
            <a:r>
              <a:rPr kumimoji="0" lang="en-US" sz="1600" b="0" i="0" u="none" strike="noStrike" kern="0" cap="none" spc="0" normalizeH="0" baseline="0" noProof="0" smtClean="0">
                <a:ln>
                  <a:noFill/>
                </a:ln>
                <a:solidFill>
                  <a:srgbClr val="000000"/>
                </a:solidFill>
                <a:effectLst/>
                <a:uLnTx/>
                <a:uFillTx/>
                <a:latin typeface="Arial"/>
                <a:ea typeface="+mn-ea"/>
                <a:cs typeface="+mn-cs"/>
              </a:rPr>
              <a:t>&gt;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2.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Special Protocols...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3. Select the </a:t>
            </a:r>
            <a:r>
              <a:rPr kumimoji="0" lang="en-US" sz="1600" b="1" i="0" u="none" strike="noStrike" kern="0" cap="none" spc="0" normalizeH="0" baseline="0" noProof="0" smtClean="0">
                <a:ln>
                  <a:noFill/>
                </a:ln>
                <a:solidFill>
                  <a:srgbClr val="000000"/>
                </a:solidFill>
                <a:effectLst/>
                <a:uLnTx/>
                <a:uFillTx/>
                <a:latin typeface="Arial"/>
                <a:ea typeface="+mn-ea"/>
                <a:cs typeface="+mn-cs"/>
              </a:rPr>
              <a:t>Prime </a:t>
            </a:r>
            <a:r>
              <a:rPr kumimoji="0" lang="en-US" sz="1600" b="0" i="0" u="none" strike="noStrike" kern="0" cap="none" spc="0" normalizeH="0" baseline="0" noProof="0" smtClean="0">
                <a:ln>
                  <a:noFill/>
                </a:ln>
                <a:solidFill>
                  <a:srgbClr val="000000"/>
                </a:solidFill>
                <a:effectLst/>
                <a:uLnTx/>
                <a:uFillTx/>
                <a:latin typeface="Arial"/>
                <a:ea typeface="+mn-ea"/>
                <a:cs typeface="+mn-cs"/>
              </a:rPr>
              <a:t>button to start the Prime cycle.</a:t>
            </a:r>
            <a:endParaRPr kumimoji="0" lang="en-US" altLang="en-US" sz="16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Troubleshooting</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dirty="0" smtClean="0">
                <a:ln>
                  <a:noFill/>
                </a:ln>
                <a:solidFill>
                  <a:srgbClr val="000000"/>
                </a:solidFill>
                <a:effectLst/>
                <a:uLnTx/>
                <a:uFillTx/>
                <a:latin typeface="Arial"/>
                <a:ea typeface="+mn-ea"/>
                <a:cs typeface="+mn-cs"/>
              </a:rPr>
              <a:t>Prime</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continues…	</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	4. Select the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Close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button to close the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Special Protocols...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600" b="0" i="1" u="none" strike="noStrike" kern="0" cap="none" spc="0" normalizeH="0" baseline="0" noProof="0" dirty="0" smtClean="0">
                <a:ln>
                  <a:noFill/>
                </a:ln>
                <a:solidFill>
                  <a:srgbClr val="000000"/>
                </a:solidFill>
                <a:effectLst/>
                <a:uLnTx/>
                <a:uFillTx/>
                <a:latin typeface="Arial"/>
                <a:ea typeface="+mn-ea"/>
                <a:cs typeface="+mn-cs"/>
              </a:rPr>
              <a:t>The Prime cycle takes approximately 8 minutes. An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1" u="none" strike="noStrike" kern="0" cap="none" spc="0" normalizeH="0" baseline="0" noProof="0" dirty="0" smtClean="0">
                <a:ln>
                  <a:noFill/>
                </a:ln>
                <a:solidFill>
                  <a:srgbClr val="000000"/>
                </a:solidFill>
                <a:effectLst/>
                <a:uLnTx/>
                <a:uFillTx/>
                <a:latin typeface="Arial"/>
                <a:ea typeface="+mn-ea"/>
                <a:cs typeface="+mn-cs"/>
              </a:rPr>
              <a:t>		</a:t>
            </a:r>
            <a:r>
              <a:rPr kumimoji="0" lang="en-US" sz="1600" b="0" i="1" u="none" strike="noStrike" kern="0" cap="none" spc="0" normalizeH="0" baseline="0" noProof="0" dirty="0" err="1" smtClean="0">
                <a:ln>
                  <a:noFill/>
                </a:ln>
                <a:solidFill>
                  <a:srgbClr val="000000"/>
                </a:solidFill>
                <a:effectLst/>
                <a:uLnTx/>
                <a:uFillTx/>
                <a:latin typeface="Arial"/>
                <a:ea typeface="+mn-ea"/>
                <a:cs typeface="+mn-cs"/>
              </a:rPr>
              <a:t>autobackground</a:t>
            </a:r>
            <a:r>
              <a:rPr kumimoji="0" lang="en-US" sz="1600" b="0" i="1" u="none" strike="noStrike" kern="0" cap="none" spc="0" normalizeH="0" baseline="0" noProof="0" dirty="0" smtClean="0">
                <a:ln>
                  <a:noFill/>
                </a:ln>
                <a:solidFill>
                  <a:srgbClr val="000000"/>
                </a:solidFill>
                <a:effectLst/>
                <a:uLnTx/>
                <a:uFillTx/>
                <a:latin typeface="Arial"/>
                <a:ea typeface="+mn-ea"/>
                <a:cs typeface="+mn-cs"/>
              </a:rPr>
              <a:t> is run at the end of the Prime cycle. When the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1" u="none" strike="noStrike" kern="0" cap="none" spc="0" normalizeH="0" baseline="0" noProof="0" dirty="0" smtClean="0">
                <a:ln>
                  <a:noFill/>
                </a:ln>
                <a:solidFill>
                  <a:srgbClr val="000000"/>
                </a:solidFill>
                <a:effectLst/>
                <a:uLnTx/>
                <a:uFillTx/>
                <a:latin typeface="Arial"/>
                <a:ea typeface="+mn-ea"/>
                <a:cs typeface="+mn-cs"/>
              </a:rPr>
              <a:t>		cycle is complete, the </a:t>
            </a:r>
            <a:r>
              <a:rPr kumimoji="0" lang="en-US" sz="1600" b="1" i="1" u="none" strike="noStrike" kern="0" cap="none" spc="0" normalizeH="0" baseline="0" noProof="0" dirty="0" smtClean="0">
                <a:ln>
                  <a:noFill/>
                </a:ln>
                <a:solidFill>
                  <a:srgbClr val="000000"/>
                </a:solidFill>
                <a:effectLst/>
                <a:uLnTx/>
                <a:uFillTx/>
                <a:latin typeface="Arial"/>
                <a:ea typeface="+mn-ea"/>
                <a:cs typeface="+mn-cs"/>
              </a:rPr>
              <a:t>[Ready] </a:t>
            </a:r>
            <a:r>
              <a:rPr kumimoji="0" lang="en-US" sz="1600" b="0" i="1" u="none" strike="noStrike" kern="0" cap="none" spc="0" normalizeH="0" baseline="0" noProof="0" dirty="0" smtClean="0">
                <a:ln>
                  <a:noFill/>
                </a:ln>
                <a:solidFill>
                  <a:srgbClr val="000000"/>
                </a:solidFill>
                <a:effectLst/>
                <a:uLnTx/>
                <a:uFillTx/>
                <a:latin typeface="Arial"/>
                <a:ea typeface="+mn-ea"/>
                <a:cs typeface="+mn-cs"/>
              </a:rPr>
              <a:t>message is displayed in the Status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1" u="none" strike="noStrike" kern="0" cap="none" spc="0" normalizeH="0" baseline="0" noProof="0" dirty="0" smtClean="0">
                <a:ln>
                  <a:noFill/>
                </a:ln>
                <a:solidFill>
                  <a:srgbClr val="000000"/>
                </a:solidFill>
                <a:effectLst/>
                <a:uLnTx/>
                <a:uFillTx/>
                <a:latin typeface="Arial"/>
                <a:ea typeface="+mn-ea"/>
                <a:cs typeface="+mn-cs"/>
              </a:rPr>
              <a:t>		Panel area and the Ready status light is green.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600" b="0" i="1" u="none" strike="noStrike" kern="0" cap="none" spc="0" normalizeH="0" baseline="0" noProof="0" dirty="0" smtClean="0">
                <a:ln>
                  <a:noFill/>
                </a:ln>
                <a:solidFill>
                  <a:srgbClr val="000000"/>
                </a:solidFill>
                <a:effectLst/>
                <a:uLnTx/>
                <a:uFillTx/>
                <a:latin typeface="Arial"/>
                <a:ea typeface="+mn-ea"/>
                <a:cs typeface="+mn-cs"/>
              </a:rPr>
              <a:t>Check the Data Log to make sure an </a:t>
            </a:r>
            <a:r>
              <a:rPr kumimoji="0" lang="en-US" sz="1600" b="0" i="1" u="none" strike="noStrike" kern="0" cap="none" spc="0" normalizeH="0" baseline="0" noProof="0" dirty="0" err="1" smtClean="0">
                <a:ln>
                  <a:noFill/>
                </a:ln>
                <a:solidFill>
                  <a:srgbClr val="000000"/>
                </a:solidFill>
                <a:effectLst/>
                <a:uLnTx/>
                <a:uFillTx/>
                <a:latin typeface="Arial"/>
                <a:ea typeface="+mn-ea"/>
                <a:cs typeface="+mn-cs"/>
              </a:rPr>
              <a:t>autobackground</a:t>
            </a:r>
            <a:r>
              <a:rPr kumimoji="0" lang="en-US" sz="1600" b="0" i="1" u="none" strike="noStrike" kern="0" cap="none" spc="0" normalizeH="0" baseline="0" noProof="0" dirty="0" smtClean="0">
                <a:ln>
                  <a:noFill/>
                </a:ln>
                <a:solidFill>
                  <a:srgbClr val="000000"/>
                </a:solidFill>
                <a:effectLst/>
                <a:uLnTx/>
                <a:uFillTx/>
                <a:latin typeface="Arial"/>
                <a:ea typeface="+mn-ea"/>
                <a:cs typeface="+mn-cs"/>
              </a:rPr>
              <a:t> was run. If a</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1" u="none" strike="noStrike" kern="0" cap="none" spc="0" normalizeH="0" baseline="0" noProof="0" dirty="0" smtClean="0">
                <a:ln>
                  <a:noFill/>
                </a:ln>
                <a:solidFill>
                  <a:srgbClr val="000000"/>
                </a:solidFill>
                <a:effectLst/>
                <a:uLnTx/>
                <a:uFillTx/>
                <a:latin typeface="Arial"/>
                <a:ea typeface="+mn-ea"/>
                <a:cs typeface="+mn-cs"/>
              </a:rPr>
              <a:t>		Record for an </a:t>
            </a:r>
            <a:r>
              <a:rPr kumimoji="0" lang="en-US" sz="1600" b="0" i="1" u="none" strike="noStrike" kern="0" cap="none" spc="0" normalizeH="0" baseline="0" noProof="0" dirty="0" err="1" smtClean="0">
                <a:ln>
                  <a:noFill/>
                </a:ln>
                <a:solidFill>
                  <a:srgbClr val="000000"/>
                </a:solidFill>
                <a:effectLst/>
                <a:uLnTx/>
                <a:uFillTx/>
                <a:latin typeface="Arial"/>
                <a:ea typeface="+mn-ea"/>
                <a:cs typeface="+mn-cs"/>
              </a:rPr>
              <a:t>autobackground</a:t>
            </a:r>
            <a:r>
              <a:rPr kumimoji="0" lang="en-US" sz="1600" b="0" i="1" u="none" strike="noStrike" kern="0" cap="none" spc="0" normalizeH="0" baseline="0" noProof="0" dirty="0" smtClean="0">
                <a:ln>
                  <a:noFill/>
                </a:ln>
                <a:solidFill>
                  <a:srgbClr val="000000"/>
                </a:solidFill>
                <a:effectLst/>
                <a:uLnTx/>
                <a:uFillTx/>
                <a:latin typeface="Arial"/>
                <a:ea typeface="+mn-ea"/>
                <a:cs typeface="+mn-cs"/>
              </a:rPr>
              <a:t> is not present, the Prime did not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1" u="none" strike="noStrike" kern="0" cap="none" spc="0" normalizeH="0" baseline="0" noProof="0" dirty="0" smtClean="0">
                <a:ln>
                  <a:noFill/>
                </a:ln>
                <a:solidFill>
                  <a:srgbClr val="000000"/>
                </a:solidFill>
                <a:effectLst/>
                <a:uLnTx/>
                <a:uFillTx/>
                <a:latin typeface="Arial"/>
                <a:ea typeface="+mn-ea"/>
                <a:cs typeface="+mn-cs"/>
              </a:rPr>
              <a:t>		complete correctly, and the Analyzer must be </a:t>
            </a:r>
            <a:r>
              <a:rPr kumimoji="0" lang="en-US" sz="1600" b="0" i="1" u="none" strike="noStrike" kern="0" cap="none" spc="0" normalizeH="0" baseline="0" noProof="0" dirty="0" err="1" smtClean="0">
                <a:ln>
                  <a:noFill/>
                </a:ln>
                <a:solidFill>
                  <a:srgbClr val="000000"/>
                </a:solidFill>
                <a:effectLst/>
                <a:uLnTx/>
                <a:uFillTx/>
                <a:latin typeface="Arial"/>
                <a:ea typeface="+mn-ea"/>
                <a:cs typeface="+mn-cs"/>
              </a:rPr>
              <a:t>reprimed</a:t>
            </a:r>
            <a:r>
              <a:rPr kumimoji="0" lang="en-US" sz="1600" b="0" i="1" u="none" strike="noStrike" kern="0" cap="none" spc="0" normalizeH="0" baseline="0" noProof="0" dirty="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	5. Ensure that background counts are within acceptable limits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	before running controls and patient specimens</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Troubleshooting</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Rectangle 3"/>
          <p:cNvSpPr txBox="1">
            <a:spLocks noChangeArrowheads="1"/>
          </p:cNvSpPr>
          <p:nvPr/>
        </p:nvSpPr>
        <p:spPr bwMode="auto">
          <a:xfrm>
            <a:off x="455613" y="1295400"/>
            <a:ext cx="807878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228600" marR="0" lvl="0" indent="-228600" algn="l" defTabSz="914400" rtl="0" eaLnBrk="1" fontAlgn="base" latinLnBrk="0" hangingPunct="1">
              <a:lnSpc>
                <a:spcPct val="100000"/>
              </a:lnSpc>
              <a:spcBef>
                <a:spcPct val="0"/>
              </a:spcBef>
              <a:spcAft>
                <a:spcPct val="25000"/>
              </a:spcAft>
              <a:buClrTx/>
              <a:buSzTx/>
              <a:buFontTx/>
              <a:buChar char="•"/>
              <a:tabLst/>
              <a:defRPr/>
            </a:pPr>
            <a:r>
              <a:rPr kumimoji="0" lang="en-US" altLang="en-US" sz="2000" b="0" i="0" u="none" strike="noStrike" kern="0" cap="none" spc="0" normalizeH="0" baseline="0" noProof="0" smtClean="0">
                <a:ln>
                  <a:noFill/>
                </a:ln>
                <a:solidFill>
                  <a:srgbClr val="000000"/>
                </a:solidFill>
                <a:effectLst/>
                <a:uLnTx/>
                <a:uFillTx/>
                <a:latin typeface="Arial"/>
                <a:ea typeface="+mn-ea"/>
                <a:cs typeface="+mn-cs"/>
              </a:rPr>
              <a:t>Prime the Analyzer through one of three ways:</a:t>
            </a:r>
          </a:p>
          <a:p>
            <a:pPr marL="912813" marR="0" lvl="2" indent="-227013" algn="l" defTabSz="914400" rtl="0" eaLnBrk="1" fontAlgn="base" latinLnBrk="0" hangingPunct="1">
              <a:lnSpc>
                <a:spcPct val="100000"/>
              </a:lnSpc>
              <a:spcBef>
                <a:spcPct val="30000"/>
              </a:spcBef>
              <a:spcAft>
                <a:spcPct val="25000"/>
              </a:spcAft>
              <a:buClrTx/>
              <a:buSzTx/>
              <a:buFontTx/>
              <a:buChar char="–"/>
              <a:tabLst/>
              <a:defRPr/>
            </a:pPr>
            <a:r>
              <a:rPr kumimoji="0" lang="en-US" altLang="en-US" sz="1600" b="0" i="1" u="none" strike="noStrike" kern="0" cap="none" spc="0" normalizeH="0" baseline="0" noProof="0" smtClean="0">
                <a:ln>
                  <a:noFill/>
                </a:ln>
                <a:solidFill>
                  <a:srgbClr val="000000"/>
                </a:solidFill>
                <a:effectLst/>
                <a:uLnTx/>
                <a:uFillTx/>
                <a:latin typeface="Arial"/>
              </a:rPr>
              <a:t>Select Run Loader</a:t>
            </a:r>
            <a:r>
              <a:rPr kumimoji="0" lang="en-US" altLang="en-US" sz="1600" b="1" i="0" u="none" strike="noStrike" kern="0" cap="none" spc="0" normalizeH="0" baseline="0" noProof="0" smtClean="0">
                <a:ln>
                  <a:noFill/>
                </a:ln>
                <a:solidFill>
                  <a:srgbClr val="000000"/>
                </a:solidFill>
                <a:effectLst/>
                <a:uLnTx/>
                <a:uFillTx/>
                <a:latin typeface="Arial"/>
              </a:rPr>
              <a:t> </a:t>
            </a:r>
            <a:r>
              <a:rPr kumimoji="0" lang="en-US" altLang="en-US" sz="1600" b="0" i="0" u="none" strike="noStrike" kern="0" cap="none" spc="0" normalizeH="0" baseline="0" noProof="0" smtClean="0">
                <a:ln>
                  <a:noFill/>
                </a:ln>
                <a:solidFill>
                  <a:srgbClr val="000000"/>
                </a:solidFill>
                <a:effectLst/>
                <a:uLnTx/>
                <a:uFillTx/>
                <a:latin typeface="Arial"/>
              </a:rPr>
              <a:t>when the Analyzer status is Not Ready: Standby. </a:t>
            </a:r>
          </a:p>
          <a:p>
            <a:pPr marL="912813" marR="0" lvl="2" indent="-227013" algn="l" defTabSz="914400" rtl="0" eaLnBrk="1" fontAlgn="base" latinLnBrk="0" hangingPunct="1">
              <a:lnSpc>
                <a:spcPct val="100000"/>
              </a:lnSpc>
              <a:spcBef>
                <a:spcPct val="30000"/>
              </a:spcBef>
              <a:spcAft>
                <a:spcPct val="25000"/>
              </a:spcAft>
              <a:buClrTx/>
              <a:buSzTx/>
              <a:buFontTx/>
              <a:buChar char="–"/>
              <a:tabLst/>
              <a:defRPr/>
            </a:pPr>
            <a:r>
              <a:rPr kumimoji="0" lang="en-US" altLang="en-US" sz="1600" b="0" i="1" u="none" strike="noStrike" kern="0" cap="none" spc="0" normalizeH="0" baseline="0" noProof="0" smtClean="0">
                <a:ln>
                  <a:noFill/>
                </a:ln>
                <a:solidFill>
                  <a:srgbClr val="000000"/>
                </a:solidFill>
                <a:effectLst/>
                <a:uLnTx/>
                <a:uFillTx/>
                <a:latin typeface="Arial"/>
              </a:rPr>
              <a:t>Select Run Open Tube</a:t>
            </a:r>
            <a:r>
              <a:rPr kumimoji="0" lang="en-US" altLang="en-US" sz="1600" b="0" i="0" u="none" strike="noStrike" kern="0" cap="none" spc="0" normalizeH="0" baseline="0" noProof="0" smtClean="0">
                <a:ln>
                  <a:noFill/>
                </a:ln>
                <a:solidFill>
                  <a:srgbClr val="000000"/>
                </a:solidFill>
                <a:effectLst/>
                <a:uLnTx/>
                <a:uFillTx/>
                <a:latin typeface="Arial"/>
              </a:rPr>
              <a:t> when the Analyzer status is Not Ready: Standby.  </a:t>
            </a:r>
          </a:p>
          <a:p>
            <a:pPr marL="912813" marR="0" lvl="2" indent="-227013" algn="l" defTabSz="914400" rtl="0" eaLnBrk="1" fontAlgn="base" latinLnBrk="0" hangingPunct="1">
              <a:lnSpc>
                <a:spcPct val="100000"/>
              </a:lnSpc>
              <a:spcBef>
                <a:spcPct val="30000"/>
              </a:spcBef>
              <a:spcAft>
                <a:spcPct val="25000"/>
              </a:spcAft>
              <a:buClrTx/>
              <a:buSzTx/>
              <a:buFontTx/>
              <a:buChar char="–"/>
              <a:tabLst/>
              <a:defRPr/>
            </a:pPr>
            <a:r>
              <a:rPr kumimoji="0" lang="en-US" altLang="en-US" sz="1600" b="0" i="0" u="none" strike="noStrike" kern="0" cap="none" spc="0" normalizeH="0" baseline="0" noProof="0" smtClean="0">
                <a:ln>
                  <a:noFill/>
                </a:ln>
                <a:solidFill>
                  <a:srgbClr val="000000"/>
                </a:solidFill>
                <a:effectLst/>
                <a:uLnTx/>
                <a:uFillTx/>
                <a:latin typeface="Arial"/>
              </a:rPr>
              <a:t>Access the </a:t>
            </a:r>
            <a:r>
              <a:rPr kumimoji="0" lang="en-US" altLang="en-US" sz="1600" b="0" i="1" u="none" strike="noStrike" kern="0" cap="none" spc="0" normalizeH="0" baseline="0" noProof="0" smtClean="0">
                <a:ln>
                  <a:noFill/>
                </a:ln>
                <a:solidFill>
                  <a:srgbClr val="000000"/>
                </a:solidFill>
                <a:effectLst/>
                <a:uLnTx/>
                <a:uFillTx/>
                <a:latin typeface="Arial"/>
              </a:rPr>
              <a:t>Special Protocols</a:t>
            </a:r>
            <a:r>
              <a:rPr kumimoji="0" lang="en-US" altLang="en-US" sz="1600" b="0" i="0" u="none" strike="noStrike" kern="0" cap="none" spc="0" normalizeH="0" baseline="0" noProof="0" smtClean="0">
                <a:ln>
                  <a:noFill/>
                </a:ln>
                <a:solidFill>
                  <a:srgbClr val="000000"/>
                </a:solidFill>
                <a:effectLst/>
                <a:uLnTx/>
                <a:uFillTx/>
                <a:latin typeface="Arial"/>
              </a:rPr>
              <a:t> window and select </a:t>
            </a:r>
            <a:r>
              <a:rPr kumimoji="0" lang="en-US" altLang="en-US" sz="1600" b="0" i="1" u="none" strike="noStrike" kern="0" cap="none" spc="0" normalizeH="0" baseline="0" noProof="0" smtClean="0">
                <a:ln>
                  <a:noFill/>
                </a:ln>
                <a:solidFill>
                  <a:srgbClr val="000000"/>
                </a:solidFill>
                <a:effectLst/>
                <a:uLnTx/>
                <a:uFillTx/>
                <a:latin typeface="Arial"/>
              </a:rPr>
              <a:t>Prime</a:t>
            </a:r>
            <a:r>
              <a:rPr kumimoji="0" lang="en-US" altLang="en-US" sz="1600" b="0" i="0" u="none" strike="noStrike" kern="0" cap="none" spc="0" normalizeH="0" baseline="0" noProof="0" smtClean="0">
                <a:ln>
                  <a:noFill/>
                </a:ln>
                <a:solidFill>
                  <a:srgbClr val="000000"/>
                </a:solidFill>
                <a:effectLst/>
                <a:uLnTx/>
                <a:uFillTx/>
                <a:latin typeface="Arial"/>
              </a:rPr>
              <a:t>.</a:t>
            </a:r>
          </a:p>
          <a:p>
            <a:pPr marL="228600" marR="0" lvl="0" indent="-228600" algn="l" defTabSz="914400" rtl="0" eaLnBrk="1" fontAlgn="base" latinLnBrk="0" hangingPunct="1">
              <a:lnSpc>
                <a:spcPct val="100000"/>
              </a:lnSpc>
              <a:spcBef>
                <a:spcPct val="50000"/>
              </a:spcBef>
              <a:spcAft>
                <a:spcPct val="20000"/>
              </a:spcAft>
              <a:buClrTx/>
              <a:buSzTx/>
              <a:buFontTx/>
              <a:buChar char="•"/>
              <a:tabLst/>
              <a:defRPr/>
            </a:pPr>
            <a:r>
              <a:rPr kumimoji="0" lang="en-US" altLang="en-US" sz="2000" b="0" i="0" u="none" strike="noStrike" kern="0" cap="none" spc="0" normalizeH="0" baseline="0" noProof="0" smtClean="0">
                <a:ln>
                  <a:noFill/>
                </a:ln>
                <a:solidFill>
                  <a:srgbClr val="000000"/>
                </a:solidFill>
                <a:effectLst/>
                <a:uLnTx/>
                <a:uFillTx/>
                <a:latin typeface="Arial"/>
                <a:ea typeface="+mn-ea"/>
                <a:cs typeface="+mn-cs"/>
              </a:rPr>
              <a:t>Ensure that background count results are within acceptable limits.</a:t>
            </a:r>
          </a:p>
          <a:p>
            <a:pPr marL="912813" marR="0" lvl="2" indent="-227013" algn="l" defTabSz="914400" rtl="0" eaLnBrk="1" fontAlgn="base" latinLnBrk="0" hangingPunct="1">
              <a:lnSpc>
                <a:spcPct val="100000"/>
              </a:lnSpc>
              <a:spcBef>
                <a:spcPct val="5000"/>
              </a:spcBef>
              <a:spcAft>
                <a:spcPct val="30000"/>
              </a:spcAft>
              <a:buClrTx/>
              <a:buSzTx/>
              <a:buFontTx/>
              <a:buChar char="–"/>
              <a:tabLst/>
              <a:defRPr/>
            </a:pPr>
            <a:r>
              <a:rPr kumimoji="0" lang="en-US" altLang="en-US" sz="1600" b="0" i="0" u="none" strike="noStrike" kern="0" cap="none" spc="0" normalizeH="0" baseline="0" noProof="0" smtClean="0">
                <a:ln>
                  <a:noFill/>
                </a:ln>
                <a:solidFill>
                  <a:srgbClr val="000000"/>
                </a:solidFill>
                <a:effectLst/>
                <a:uLnTx/>
                <a:uFillTx/>
                <a:latin typeface="Arial"/>
              </a:rPr>
              <a:t>Check Data Log.</a:t>
            </a:r>
          </a:p>
          <a:p>
            <a:pPr marL="228600" marR="0" lvl="0" indent="-228600" algn="l" defTabSz="914400" rtl="0" eaLnBrk="1" fontAlgn="base" latinLnBrk="0" hangingPunct="1">
              <a:lnSpc>
                <a:spcPct val="100000"/>
              </a:lnSpc>
              <a:spcBef>
                <a:spcPct val="35000"/>
              </a:spcBef>
              <a:spcAft>
                <a:spcPct val="50000"/>
              </a:spcAft>
              <a:buClrTx/>
              <a:buSzTx/>
              <a:buFontTx/>
              <a:buChar char="•"/>
              <a:tabLst/>
              <a:defRPr/>
            </a:pPr>
            <a:r>
              <a:rPr kumimoji="0" lang="en-US" altLang="en-US" sz="2000" b="0" i="0" u="none" strike="noStrike" kern="0" cap="none" spc="0" normalizeH="0" baseline="0" noProof="0" smtClean="0">
                <a:ln>
                  <a:noFill/>
                </a:ln>
                <a:solidFill>
                  <a:srgbClr val="000000"/>
                </a:solidFill>
                <a:effectLst/>
                <a:uLnTx/>
                <a:uFillTx/>
                <a:latin typeface="Arial"/>
                <a:ea typeface="+mn-ea"/>
                <a:cs typeface="+mn-cs"/>
              </a:rPr>
              <a:t>Enter, check, or change operator ID </a:t>
            </a:r>
          </a:p>
          <a:p>
            <a:pPr marL="228600" marR="0" lvl="0" indent="-228600" algn="l" defTabSz="914400" rtl="0" eaLnBrk="1" fontAlgn="base" latinLnBrk="0" hangingPunct="1">
              <a:lnSpc>
                <a:spcPct val="100000"/>
              </a:lnSpc>
              <a:spcBef>
                <a:spcPct val="35000"/>
              </a:spcBef>
              <a:spcAft>
                <a:spcPct val="25000"/>
              </a:spcAft>
              <a:buClrTx/>
              <a:buSzTx/>
              <a:buFontTx/>
              <a:buChar char="•"/>
              <a:tabLst/>
              <a:defRPr/>
            </a:pPr>
            <a:r>
              <a:rPr kumimoji="0" lang="en-US" altLang="en-US" sz="2000" b="0" i="0" u="none" strike="noStrike" kern="0" cap="none" spc="0" normalizeH="0" baseline="0" noProof="0" smtClean="0">
                <a:ln>
                  <a:noFill/>
                </a:ln>
                <a:solidFill>
                  <a:srgbClr val="000000"/>
                </a:solidFill>
                <a:effectLst/>
                <a:uLnTx/>
                <a:uFillTx/>
                <a:latin typeface="Arial"/>
                <a:ea typeface="+mn-ea"/>
                <a:cs typeface="+mn-cs"/>
              </a:rPr>
              <a:t>Check waste container level</a:t>
            </a:r>
          </a:p>
          <a:p>
            <a:pPr marL="912813" marR="0" lvl="2" indent="-227013" algn="l" defTabSz="914400" rtl="0" eaLnBrk="1" fontAlgn="base" latinLnBrk="0" hangingPunct="1">
              <a:lnSpc>
                <a:spcPct val="100000"/>
              </a:lnSpc>
              <a:spcBef>
                <a:spcPct val="0"/>
              </a:spcBef>
              <a:spcAft>
                <a:spcPct val="30000"/>
              </a:spcAft>
              <a:buClrTx/>
              <a:buSzTx/>
              <a:buFontTx/>
              <a:buChar char="–"/>
              <a:tabLst/>
              <a:defRPr/>
            </a:pPr>
            <a:r>
              <a:rPr kumimoji="0" lang="en-US" altLang="en-US" sz="1600" b="0" i="0" u="none" strike="noStrike" kern="0" cap="none" spc="0" normalizeH="0" baseline="0" noProof="0" smtClean="0">
                <a:ln>
                  <a:noFill/>
                </a:ln>
                <a:solidFill>
                  <a:srgbClr val="000000"/>
                </a:solidFill>
                <a:effectLst/>
                <a:uLnTx/>
                <a:uFillTx/>
                <a:latin typeface="Arial"/>
              </a:rPr>
              <a:t>If applicable, empty waste and replace container if necessary. </a:t>
            </a:r>
          </a:p>
          <a:p>
            <a:pPr marL="228600" marR="0" lvl="0" indent="-228600" algn="l" defTabSz="914400" rtl="0" eaLnBrk="1" fontAlgn="base" latinLnBrk="0" hangingPunct="1">
              <a:lnSpc>
                <a:spcPct val="100000"/>
              </a:lnSpc>
              <a:spcBef>
                <a:spcPct val="35000"/>
              </a:spcBef>
              <a:spcAft>
                <a:spcPct val="20000"/>
              </a:spcAft>
              <a:buClrTx/>
              <a:buSzTx/>
              <a:buFontTx/>
              <a:buChar char="•"/>
              <a:tabLst/>
              <a:defRPr/>
            </a:pPr>
            <a:r>
              <a:rPr kumimoji="0" lang="en-US" altLang="en-US" sz="2000" b="0" i="0" u="none" strike="noStrike" kern="0" cap="none" spc="0" normalizeH="0" baseline="0" noProof="0" smtClean="0">
                <a:ln>
                  <a:noFill/>
                </a:ln>
                <a:solidFill>
                  <a:srgbClr val="000000"/>
                </a:solidFill>
                <a:effectLst/>
                <a:uLnTx/>
                <a:uFillTx/>
                <a:latin typeface="Arial"/>
                <a:ea typeface="+mn-ea"/>
                <a:cs typeface="+mn-cs"/>
              </a:rPr>
              <a:t>Check reagent levels in each reagent container </a:t>
            </a:r>
          </a:p>
          <a:p>
            <a:pPr marL="912813" marR="0" lvl="2" indent="-227013" algn="l" defTabSz="914400" rtl="0" eaLnBrk="1" fontAlgn="base" latinLnBrk="0" hangingPunct="1">
              <a:lnSpc>
                <a:spcPct val="100000"/>
              </a:lnSpc>
              <a:spcBef>
                <a:spcPct val="0"/>
              </a:spcBef>
              <a:spcAft>
                <a:spcPct val="30000"/>
              </a:spcAft>
              <a:buClrTx/>
              <a:buSzTx/>
              <a:buFontTx/>
              <a:buChar char="–"/>
              <a:tabLst/>
              <a:defRPr/>
            </a:pPr>
            <a:r>
              <a:rPr kumimoji="0" lang="en-US" altLang="en-US" sz="1600" b="0" i="0" u="none" strike="noStrike" kern="0" cap="none" spc="0" normalizeH="0" baseline="0" noProof="0" smtClean="0">
                <a:ln>
                  <a:noFill/>
                </a:ln>
                <a:solidFill>
                  <a:srgbClr val="000000"/>
                </a:solidFill>
                <a:effectLst/>
                <a:uLnTx/>
                <a:uFillTx/>
                <a:latin typeface="Arial"/>
              </a:rPr>
              <a:t>Replace reagent(s) as needed.</a:t>
            </a:r>
            <a:r>
              <a:rPr kumimoji="0" lang="en-US" altLang="en-US" sz="1600" b="0" i="0" u="none" strike="noStrike" kern="0" cap="none" spc="0" normalizeH="0" baseline="0" noProof="0" smtClean="0">
                <a:ln>
                  <a:noFill/>
                </a:ln>
                <a:solidFill>
                  <a:srgbClr val="000000"/>
                </a:solidFill>
                <a:effectLst/>
                <a:uLnTx/>
                <a:uFillTx/>
                <a:latin typeface="ArialMT" charset="0"/>
              </a:rPr>
              <a:t> </a:t>
            </a:r>
            <a:endParaRPr kumimoji="0" lang="en-US" altLang="en-US" sz="16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4250513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2A8DBA"/>
                </a:solidFill>
                <a:effectLst/>
                <a:uLnTx/>
                <a:uFillTx/>
                <a:latin typeface="Arial"/>
                <a:ea typeface="+mj-ea"/>
                <a:cs typeface="+mj-cs"/>
              </a:rPr>
              <a:t>Troubleshooting</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342900" marR="0" lvl="0" indent="-34290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Background too high at the Hgb analyte- </a:t>
            </a:r>
            <a:r>
              <a:rPr kumimoji="0" lang="en-US" sz="1600" b="0" i="0" u="none" strike="noStrike" kern="0" cap="none" spc="0" normalizeH="0" baseline="0" noProof="0" smtClean="0">
                <a:ln>
                  <a:noFill/>
                </a:ln>
                <a:solidFill>
                  <a:srgbClr val="000000"/>
                </a:solidFill>
                <a:effectLst/>
                <a:uLnTx/>
                <a:uFillTx/>
                <a:latin typeface="Arial"/>
                <a:ea typeface="+mn-ea"/>
                <a:cs typeface="+mn-cs"/>
              </a:rPr>
              <a:t>put a few drops of methanol into hgb dilution up and run a background. </a:t>
            </a:r>
          </a:p>
          <a:p>
            <a:pPr marL="342900" marR="0" lvl="0" indent="-34290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Background too high PLT optical- </a:t>
            </a:r>
            <a:r>
              <a:rPr kumimoji="0" lang="en-US" sz="1600" b="0" i="0" u="none" strike="noStrike" kern="0" cap="none" spc="0" normalizeH="0" baseline="0" noProof="0" smtClean="0">
                <a:ln>
                  <a:noFill/>
                </a:ln>
                <a:solidFill>
                  <a:srgbClr val="000000"/>
                </a:solidFill>
                <a:effectLst/>
                <a:uLnTx/>
                <a:uFillTx/>
                <a:latin typeface="Arial"/>
                <a:ea typeface="+mn-ea"/>
                <a:cs typeface="+mn-cs"/>
              </a:rPr>
              <a:t>disable for service to remove all fluids and clear any bubbles or particulates in the system.</a:t>
            </a:r>
          </a:p>
          <a:p>
            <a:pPr marL="342900" marR="0" lvl="0" indent="-34290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Hgb &amp;Hct do not match on patient samples- </a:t>
            </a:r>
            <a:r>
              <a:rPr kumimoji="0" lang="en-US" sz="1600" b="0" i="0" u="none" strike="noStrike" kern="0" cap="none" spc="0" normalizeH="0" baseline="0" noProof="0" smtClean="0">
                <a:ln>
                  <a:noFill/>
                </a:ln>
                <a:solidFill>
                  <a:srgbClr val="000000"/>
                </a:solidFill>
                <a:effectLst/>
                <a:uLnTx/>
                <a:uFillTx/>
                <a:latin typeface="Arial"/>
                <a:ea typeface="+mn-ea"/>
                <a:cs typeface="+mn-cs"/>
              </a:rPr>
              <a:t>ensure auto tube mixhead is functioning and mixing samples well before sampling.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sng" strike="noStrike" kern="0" cap="none" spc="0" normalizeH="0" baseline="0" noProof="0" smtClean="0">
                <a:ln>
                  <a:noFill/>
                </a:ln>
                <a:solidFill>
                  <a:srgbClr val="000000"/>
                </a:solidFill>
                <a:effectLst/>
                <a:uLnTx/>
                <a:uFillTx/>
                <a:latin typeface="Arial"/>
                <a:ea typeface="+mn-ea"/>
                <a:cs typeface="+mn-cs"/>
              </a:rPr>
              <a:t>Moving Averages Troubleshooting</a:t>
            </a:r>
          </a:p>
          <a:p>
            <a:pPr marL="342900" marR="0" lvl="0" indent="-34290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One or two batches out, determine if non-randomized specimens have just been 	analyzed (example: oncology patients).</a:t>
            </a:r>
          </a:p>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Three batches out (</a:t>
            </a:r>
            <a:r>
              <a:rPr kumimoji="0" lang="en-US" sz="1600" b="0" i="0" u="none" strike="noStrike" kern="0" cap="none" spc="0" normalizeH="0" baseline="0" noProof="0" smtClean="0">
                <a:ln>
                  <a:noFill/>
                </a:ln>
                <a:solidFill>
                  <a:srgbClr val="FF0000"/>
                </a:solidFill>
                <a:effectLst/>
                <a:uLnTx/>
                <a:uFillTx/>
                <a:latin typeface="Arial"/>
                <a:ea typeface="+mn-ea"/>
                <a:cs typeface="+mn-cs"/>
              </a:rPr>
              <a:t>stop patient testing</a:t>
            </a:r>
            <a:r>
              <a:rPr kumimoji="0" lang="en-US" sz="1600" b="0" i="0" u="none" strike="noStrike" kern="0" cap="none" spc="0" normalizeH="0" baseline="0" noProof="0" smtClean="0">
                <a:ln>
                  <a:noFill/>
                </a:ln>
                <a:solidFill>
                  <a:srgbClr val="000000"/>
                </a:solidFill>
                <a:effectLst/>
                <a:uLnTx/>
                <a:uFillTx/>
                <a:latin typeface="Arial"/>
                <a:ea typeface="+mn-ea"/>
                <a:cs typeface="+mn-cs"/>
              </a:rPr>
              <a:t>), review current batch for specimen-related reasons. </a:t>
            </a:r>
            <a:r>
              <a:rPr kumimoji="0" lang="en-US" sz="1600" b="0" i="0" u="none" strike="noStrike" kern="0" cap="none" spc="0" normalizeH="0" baseline="0" noProof="0" smtClean="0">
                <a:ln>
                  <a:noFill/>
                </a:ln>
                <a:solidFill>
                  <a:srgbClr val="FF0000"/>
                </a:solidFill>
                <a:effectLst/>
                <a:uLnTx/>
                <a:uFillTx/>
                <a:latin typeface="Arial"/>
                <a:ea typeface="+mn-ea"/>
                <a:cs typeface="+mn-cs"/>
              </a:rPr>
              <a:t>Run controls</a:t>
            </a:r>
            <a:r>
              <a:rPr kumimoji="0" lang="en-US" sz="1600" b="0" i="0" u="none" strike="noStrike" kern="0" cap="none" spc="0" normalizeH="0" baseline="0" noProof="0" smtClean="0">
                <a:ln>
                  <a:noFill/>
                </a:ln>
                <a:solidFill>
                  <a:srgbClr val="000000"/>
                </a:solidFill>
                <a:effectLst/>
                <a:uLnTx/>
                <a:uFillTx/>
                <a:latin typeface="Arial"/>
                <a:ea typeface="+mn-ea"/>
                <a:cs typeface="+mn-cs"/>
              </a:rPr>
              <a:t>. If control results are </a:t>
            </a:r>
            <a:r>
              <a:rPr kumimoji="0" lang="en-US" sz="1600" b="0" i="1" u="sng" strike="noStrike" kern="0" cap="none" spc="0" normalizeH="0" baseline="0" noProof="0" smtClean="0">
                <a:ln>
                  <a:noFill/>
                </a:ln>
                <a:solidFill>
                  <a:srgbClr val="000000"/>
                </a:solidFill>
                <a:effectLst/>
                <a:uLnTx/>
                <a:uFillTx/>
                <a:latin typeface="Arial"/>
                <a:ea typeface="+mn-ea"/>
                <a:cs typeface="+mn-cs"/>
              </a:rPr>
              <a:t>within acceptable limits</a:t>
            </a:r>
            <a:r>
              <a:rPr kumimoji="0" lang="en-US" sz="1600" b="0" i="0" u="none" strike="noStrike" kern="0" cap="none" spc="0" normalizeH="0" baseline="0" noProof="0" smtClean="0">
                <a:ln>
                  <a:noFill/>
                </a:ln>
                <a:solidFill>
                  <a:srgbClr val="000000"/>
                </a:solidFill>
                <a:effectLst/>
                <a:uLnTx/>
                <a:uFillTx/>
                <a:latin typeface="Arial"/>
                <a:ea typeface="+mn-ea"/>
                <a:cs typeface="+mn-cs"/>
              </a:rPr>
              <a:t>, check reagents, maintenance, calibration, and system logs for events that may cause problems.</a:t>
            </a:r>
          </a:p>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Three batches out with commercial control also </a:t>
            </a:r>
            <a:r>
              <a:rPr kumimoji="0" lang="en-US" sz="1600" b="0" i="1" u="sng" strike="noStrike" kern="0" cap="none" spc="0" normalizeH="0" baseline="0" noProof="0" smtClean="0">
                <a:ln>
                  <a:noFill/>
                </a:ln>
                <a:solidFill>
                  <a:srgbClr val="000000"/>
                </a:solidFill>
                <a:effectLst/>
                <a:uLnTx/>
                <a:uFillTx/>
                <a:latin typeface="Arial"/>
                <a:ea typeface="+mn-ea"/>
                <a:cs typeface="+mn-cs"/>
              </a:rPr>
              <a:t>outside limits </a:t>
            </a:r>
            <a:r>
              <a:rPr kumimoji="0" lang="en-US" sz="1600" b="0" i="0" u="none" strike="noStrike" kern="0" cap="none" spc="0" normalizeH="0" baseline="0" noProof="0" smtClean="0">
                <a:ln>
                  <a:noFill/>
                </a:ln>
                <a:solidFill>
                  <a:srgbClr val="000000"/>
                </a:solidFill>
                <a:effectLst/>
                <a:uLnTx/>
                <a:uFillTx/>
                <a:latin typeface="Arial"/>
                <a:ea typeface="+mn-ea"/>
                <a:cs typeface="+mn-cs"/>
              </a:rPr>
              <a:t>begin troubleshooting. Document problem and take corrective action. Call service when necessary.</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2A8DBA"/>
                </a:solidFill>
                <a:effectLst/>
                <a:uLnTx/>
                <a:uFillTx/>
                <a:latin typeface="Arial"/>
                <a:ea typeface="+mj-ea"/>
                <a:cs typeface="+mj-cs"/>
              </a:rPr>
              <a:t>Troubleshooting</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48323" y="1133704"/>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Troubleshooting for </a:t>
            </a:r>
            <a:r>
              <a:rPr kumimoji="0" lang="en-US" sz="2000" b="0" i="1" u="none" strike="noStrike" kern="0" cap="none" spc="0" normalizeH="0" baseline="0" noProof="0" smtClean="0">
                <a:ln>
                  <a:noFill/>
                </a:ln>
                <a:solidFill>
                  <a:srgbClr val="FFC000"/>
                </a:solidFill>
                <a:effectLst/>
                <a:uLnTx/>
                <a:uFillTx/>
                <a:latin typeface="Arial"/>
                <a:ea typeface="+mn-ea"/>
                <a:cs typeface="+mn-cs"/>
              </a:rPr>
              <a:t>Short sample error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Review the following parameters: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HGB, MCHC, RBCi</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ü"/>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RBC &lt; 1.00M/uL</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ü"/>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HGB &lt; 1.00g/dL</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ü"/>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MCHC &lt; 27g/dL or &gt; 40g/dL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Check sample tube for clots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Check for clots in sample aspiration tubing and connectors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Clean RBC impedance aperture plate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Ensure sample volume at or above 500uL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If isolated to the closed mode only, check Vent Assembly Unit, Replace if indicated. Perform Zero Park in Special Protocols.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 Verify </a:t>
            </a:r>
            <a:r>
              <a:rPr kumimoji="0" lang="en-US" sz="1400" b="0" i="0" u="none" strike="noStrike" kern="0" cap="none" spc="0" normalizeH="0" baseline="0" noProof="0" smtClean="0">
                <a:ln>
                  <a:noFill/>
                </a:ln>
                <a:solidFill>
                  <a:srgbClr val="92D050"/>
                </a:solidFill>
                <a:effectLst/>
                <a:uLnTx/>
                <a:uFillTx/>
                <a:latin typeface="Arial"/>
                <a:ea typeface="+mn-ea"/>
                <a:cs typeface="+mn-cs"/>
              </a:rPr>
              <a:t>Probe</a:t>
            </a:r>
            <a:r>
              <a:rPr kumimoji="0" lang="en-US" sz="1400" b="0" i="0" u="none" strike="noStrike" kern="0" cap="none" spc="0" normalizeH="0" baseline="0" noProof="0" smtClean="0">
                <a:ln>
                  <a:noFill/>
                </a:ln>
                <a:solidFill>
                  <a:srgbClr val="000000"/>
                </a:solidFill>
                <a:effectLst/>
                <a:uLnTx/>
                <a:uFillTx/>
                <a:latin typeface="Arial"/>
                <a:ea typeface="+mn-ea"/>
                <a:cs typeface="+mn-cs"/>
              </a:rPr>
              <a:t> condition, Replace if bent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ea typeface="+mn-ea"/>
                <a:cs typeface="+mn-cs"/>
              </a:rPr>
              <a:t>Note: Ensure sample tube labels are not too thick on tube or have fallen off the tube this can cause bent probes</a:t>
            </a:r>
            <a:endParaRPr kumimoji="0" lang="en-US" sz="1400" b="0" i="1" u="none" strike="noStrike" kern="0" cap="none" spc="0" normalizeH="0" baseline="0" noProof="0" dirty="0">
              <a:ln>
                <a:noFill/>
              </a:ln>
              <a:solidFill>
                <a:srgbClr val="FFC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304800"/>
            <a:ext cx="8229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2A8DBA"/>
                </a:solidFill>
                <a:effectLst/>
                <a:uLnTx/>
                <a:uFillTx/>
                <a:latin typeface="Arial"/>
                <a:ea typeface="+mj-ea"/>
                <a:cs typeface="+mj-cs"/>
              </a:rPr>
              <a:t>Troubleshooting</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Text Placeholder 7"/>
          <p:cNvSpPr txBox="1">
            <a:spLocks/>
          </p:cNvSpPr>
          <p:nvPr/>
        </p:nvSpPr>
        <p:spPr bwMode="auto">
          <a:xfrm>
            <a:off x="533400" y="1447800"/>
            <a:ext cx="830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ct val="0"/>
              </a:spcBef>
              <a:spcAft>
                <a:spcPct val="50000"/>
              </a:spcAft>
              <a:buNone/>
              <a:defRPr sz="2400" b="1">
                <a:solidFill>
                  <a:schemeClr val="tx1"/>
                </a:solidFill>
                <a:latin typeface="+mn-lt"/>
                <a:ea typeface="+mn-ea"/>
                <a:cs typeface="+mn-cs"/>
              </a:defRPr>
            </a:lvl1pPr>
            <a:lvl2pPr marL="457200" indent="0" algn="l" rtl="0" fontAlgn="base">
              <a:spcBef>
                <a:spcPct val="0"/>
              </a:spcBef>
              <a:spcAft>
                <a:spcPct val="30000"/>
              </a:spcAft>
              <a:buNone/>
              <a:defRPr sz="2000" b="1">
                <a:solidFill>
                  <a:schemeClr val="tx1"/>
                </a:solidFill>
                <a:latin typeface="+mn-lt"/>
              </a:defRPr>
            </a:lvl2pPr>
            <a:lvl3pPr marL="914400" indent="0" algn="l" rtl="0" fontAlgn="base">
              <a:spcBef>
                <a:spcPct val="0"/>
              </a:spcBef>
              <a:spcAft>
                <a:spcPct val="30000"/>
              </a:spcAft>
              <a:buNone/>
              <a:defRPr sz="1800" b="1">
                <a:solidFill>
                  <a:schemeClr val="tx1"/>
                </a:solidFill>
                <a:latin typeface="+mn-lt"/>
              </a:defRPr>
            </a:lvl3pPr>
            <a:lvl4pPr marL="1371600" indent="0" algn="l" rtl="0" fontAlgn="base">
              <a:spcBef>
                <a:spcPct val="0"/>
              </a:spcBef>
              <a:spcAft>
                <a:spcPct val="30000"/>
              </a:spcAft>
              <a:buNone/>
              <a:defRPr sz="1600" b="1">
                <a:solidFill>
                  <a:schemeClr val="tx1"/>
                </a:solidFill>
                <a:latin typeface="+mn-lt"/>
              </a:defRPr>
            </a:lvl4pPr>
            <a:lvl5pPr marL="1828800" indent="0" algn="l" rtl="0" fontAlgn="base">
              <a:spcBef>
                <a:spcPct val="0"/>
              </a:spcBef>
              <a:spcAft>
                <a:spcPct val="30000"/>
              </a:spcAft>
              <a:buNone/>
              <a:defRPr sz="1600" b="1">
                <a:solidFill>
                  <a:schemeClr val="tx1"/>
                </a:solidFill>
                <a:latin typeface="+mn-lt"/>
              </a:defRPr>
            </a:lvl5pPr>
            <a:lvl6pPr marL="2286000" indent="0" algn="l" rtl="0" fontAlgn="base">
              <a:spcBef>
                <a:spcPct val="0"/>
              </a:spcBef>
              <a:spcAft>
                <a:spcPct val="30000"/>
              </a:spcAft>
              <a:buNone/>
              <a:defRPr sz="1600" b="1">
                <a:solidFill>
                  <a:schemeClr val="tx1"/>
                </a:solidFill>
                <a:latin typeface="+mn-lt"/>
              </a:defRPr>
            </a:lvl6pPr>
            <a:lvl7pPr marL="2743200" indent="0" algn="l" rtl="0" fontAlgn="base">
              <a:spcBef>
                <a:spcPct val="0"/>
              </a:spcBef>
              <a:spcAft>
                <a:spcPct val="30000"/>
              </a:spcAft>
              <a:buNone/>
              <a:defRPr sz="1600" b="1">
                <a:solidFill>
                  <a:schemeClr val="tx1"/>
                </a:solidFill>
                <a:latin typeface="+mn-lt"/>
              </a:defRPr>
            </a:lvl7pPr>
            <a:lvl8pPr marL="3200400" indent="0" algn="l" rtl="0" fontAlgn="base">
              <a:spcBef>
                <a:spcPct val="0"/>
              </a:spcBef>
              <a:spcAft>
                <a:spcPct val="30000"/>
              </a:spcAft>
              <a:buNone/>
              <a:defRPr sz="1600" b="1">
                <a:solidFill>
                  <a:schemeClr val="tx1"/>
                </a:solidFill>
                <a:latin typeface="+mn-lt"/>
              </a:defRPr>
            </a:lvl8pPr>
            <a:lvl9pPr marL="3657600" indent="0" algn="l" rtl="0" fontAlgn="base">
              <a:spcBef>
                <a:spcPct val="0"/>
              </a:spcBef>
              <a:spcAft>
                <a:spcPct val="30000"/>
              </a:spcAft>
              <a:buNone/>
              <a:defRPr sz="1600" b="1">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800" b="0" i="0" u="none" strike="noStrike" kern="0" cap="none" spc="0" normalizeH="0" baseline="0" noProof="0" smtClean="0">
                <a:ln>
                  <a:noFill/>
                </a:ln>
                <a:solidFill>
                  <a:srgbClr val="000000"/>
                </a:solidFill>
                <a:effectLst/>
                <a:uLnTx/>
                <a:uFillTx/>
                <a:latin typeface="Arial"/>
                <a:ea typeface="+mn-ea"/>
                <a:cs typeface="+mn-cs"/>
              </a:rPr>
              <a:t>Troubleshooting for </a:t>
            </a:r>
            <a:r>
              <a:rPr kumimoji="0" lang="en-US" sz="2800" b="0" i="1" u="none" strike="noStrike" kern="0" cap="none" spc="0" normalizeH="0" baseline="0" noProof="0" smtClean="0">
                <a:ln>
                  <a:noFill/>
                </a:ln>
                <a:solidFill>
                  <a:srgbClr val="FFC000"/>
                </a:solidFill>
                <a:effectLst/>
                <a:uLnTx/>
                <a:uFillTx/>
                <a:latin typeface="Arial"/>
                <a:ea typeface="+mn-ea"/>
                <a:cs typeface="+mn-cs"/>
              </a:rPr>
              <a:t>Short sample error</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mn-cs"/>
            </a:endParaRPr>
          </a:p>
        </p:txBody>
      </p:sp>
      <p:sp>
        <p:nvSpPr>
          <p:cNvPr id="4" name="Content Placeholder 2"/>
          <p:cNvSpPr txBox="1">
            <a:spLocks/>
          </p:cNvSpPr>
          <p:nvPr/>
        </p:nvSpPr>
        <p:spPr bwMode="auto">
          <a:xfrm>
            <a:off x="457200" y="1752600"/>
            <a:ext cx="404018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400">
                <a:solidFill>
                  <a:schemeClr val="tx1"/>
                </a:solidFill>
                <a:latin typeface="+mn-lt"/>
                <a:ea typeface="+mn-ea"/>
                <a:cs typeface="+mn-cs"/>
              </a:defRPr>
            </a:lvl1pPr>
            <a:lvl2pPr marL="228600" indent="-227013" algn="l" rtl="0" fontAlgn="base">
              <a:spcBef>
                <a:spcPct val="0"/>
              </a:spcBef>
              <a:spcAft>
                <a:spcPct val="30000"/>
              </a:spcAft>
              <a:buChar char="•"/>
              <a:defRPr sz="2000">
                <a:solidFill>
                  <a:schemeClr val="tx1"/>
                </a:solidFill>
                <a:latin typeface="+mn-lt"/>
              </a:defRPr>
            </a:lvl2pPr>
            <a:lvl3pPr marL="457200" indent="-227013" algn="l" rtl="0" fontAlgn="base">
              <a:spcBef>
                <a:spcPct val="0"/>
              </a:spcBef>
              <a:spcAft>
                <a:spcPct val="30000"/>
              </a:spcAft>
              <a:buChar char="–"/>
              <a:defRPr sz="18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Check Diluent Syringe, for signs of leaks. Replace syringe and clean up spill with DI water.</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 Placeholder 8"/>
          <p:cNvSpPr txBox="1">
            <a:spLocks/>
          </p:cNvSpPr>
          <p:nvPr/>
        </p:nvSpPr>
        <p:spPr bwMode="auto">
          <a:xfrm>
            <a:off x="0" y="4191000"/>
            <a:ext cx="883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ct val="0"/>
              </a:spcBef>
              <a:spcAft>
                <a:spcPct val="50000"/>
              </a:spcAft>
              <a:buNone/>
              <a:defRPr sz="2400" b="1">
                <a:solidFill>
                  <a:schemeClr val="tx1"/>
                </a:solidFill>
                <a:latin typeface="+mn-lt"/>
                <a:ea typeface="+mn-ea"/>
                <a:cs typeface="+mn-cs"/>
              </a:defRPr>
            </a:lvl1pPr>
            <a:lvl2pPr marL="457200" indent="0" algn="l" rtl="0" fontAlgn="base">
              <a:spcBef>
                <a:spcPct val="0"/>
              </a:spcBef>
              <a:spcAft>
                <a:spcPct val="30000"/>
              </a:spcAft>
              <a:buNone/>
              <a:defRPr sz="2000" b="1">
                <a:solidFill>
                  <a:schemeClr val="tx1"/>
                </a:solidFill>
                <a:latin typeface="+mn-lt"/>
              </a:defRPr>
            </a:lvl2pPr>
            <a:lvl3pPr marL="914400" indent="0" algn="l" rtl="0" fontAlgn="base">
              <a:spcBef>
                <a:spcPct val="0"/>
              </a:spcBef>
              <a:spcAft>
                <a:spcPct val="30000"/>
              </a:spcAft>
              <a:buNone/>
              <a:defRPr sz="1800" b="1">
                <a:solidFill>
                  <a:schemeClr val="tx1"/>
                </a:solidFill>
                <a:latin typeface="+mn-lt"/>
              </a:defRPr>
            </a:lvl3pPr>
            <a:lvl4pPr marL="1371600" indent="0" algn="l" rtl="0" fontAlgn="base">
              <a:spcBef>
                <a:spcPct val="0"/>
              </a:spcBef>
              <a:spcAft>
                <a:spcPct val="30000"/>
              </a:spcAft>
              <a:buNone/>
              <a:defRPr sz="1600" b="1">
                <a:solidFill>
                  <a:schemeClr val="tx1"/>
                </a:solidFill>
                <a:latin typeface="+mn-lt"/>
              </a:defRPr>
            </a:lvl4pPr>
            <a:lvl5pPr marL="1828800" indent="0" algn="l" rtl="0" fontAlgn="base">
              <a:spcBef>
                <a:spcPct val="0"/>
              </a:spcBef>
              <a:spcAft>
                <a:spcPct val="30000"/>
              </a:spcAft>
              <a:buNone/>
              <a:defRPr sz="1600" b="1">
                <a:solidFill>
                  <a:schemeClr val="tx1"/>
                </a:solidFill>
                <a:latin typeface="+mn-lt"/>
              </a:defRPr>
            </a:lvl5pPr>
            <a:lvl6pPr marL="2286000" indent="0" algn="l" rtl="0" fontAlgn="base">
              <a:spcBef>
                <a:spcPct val="0"/>
              </a:spcBef>
              <a:spcAft>
                <a:spcPct val="30000"/>
              </a:spcAft>
              <a:buNone/>
              <a:defRPr sz="1600" b="1">
                <a:solidFill>
                  <a:schemeClr val="tx1"/>
                </a:solidFill>
                <a:latin typeface="+mn-lt"/>
              </a:defRPr>
            </a:lvl6pPr>
            <a:lvl7pPr marL="2743200" indent="0" algn="l" rtl="0" fontAlgn="base">
              <a:spcBef>
                <a:spcPct val="0"/>
              </a:spcBef>
              <a:spcAft>
                <a:spcPct val="30000"/>
              </a:spcAft>
              <a:buNone/>
              <a:defRPr sz="1600" b="1">
                <a:solidFill>
                  <a:schemeClr val="tx1"/>
                </a:solidFill>
                <a:latin typeface="+mn-lt"/>
              </a:defRPr>
            </a:lvl7pPr>
            <a:lvl8pPr marL="3200400" indent="0" algn="l" rtl="0" fontAlgn="base">
              <a:spcBef>
                <a:spcPct val="0"/>
              </a:spcBef>
              <a:spcAft>
                <a:spcPct val="30000"/>
              </a:spcAft>
              <a:buNone/>
              <a:defRPr sz="1600" b="1">
                <a:solidFill>
                  <a:schemeClr val="tx1"/>
                </a:solidFill>
                <a:latin typeface="+mn-lt"/>
              </a:defRPr>
            </a:lvl8pPr>
            <a:lvl9pPr marL="3657600" indent="0" algn="l" rtl="0" fontAlgn="base">
              <a:spcBef>
                <a:spcPct val="0"/>
              </a:spcBef>
              <a:spcAft>
                <a:spcPct val="30000"/>
              </a:spcAft>
              <a:buNone/>
              <a:defRPr sz="1600" b="1">
                <a:solidFill>
                  <a:schemeClr val="tx1"/>
                </a:solidFill>
                <a:latin typeface="+mn-lt"/>
              </a:defRPr>
            </a:lvl9pPr>
          </a:lstStyle>
          <a:p>
            <a:pPr marL="800100" marR="0" lvl="1" indent="-342900" algn="l" defTabSz="914400" rtl="0" eaLnBrk="1" fontAlgn="base" latinLnBrk="0" hangingPunct="1">
              <a:lnSpc>
                <a:spcPct val="100000"/>
              </a:lnSpc>
              <a:spcBef>
                <a:spcPct val="0"/>
              </a:spcBef>
              <a:spcAft>
                <a:spcPct val="30000"/>
              </a:spcAft>
              <a:buClrTx/>
              <a:buSzTx/>
              <a:buFont typeface="Arial" panose="020B0604020202020204" pitchFamily="34" charset="0"/>
              <a:buChar char="•"/>
              <a:tabLst/>
              <a:defRPr/>
            </a:pPr>
            <a:r>
              <a:rPr kumimoji="0" lang="en-US" sz="2000" b="0" i="0" u="none" strike="noStrike" kern="0" cap="none" spc="0" normalizeH="0" baseline="0" noProof="0" smtClean="0">
                <a:ln>
                  <a:noFill/>
                </a:ln>
                <a:solidFill>
                  <a:srgbClr val="000000"/>
                </a:solidFill>
                <a:effectLst/>
                <a:uLnTx/>
                <a:uFillTx/>
                <a:latin typeface="Arial"/>
              </a:rPr>
              <a:t>Check peri-pump tubing #2, replace if is tubing is split or you if see the tubing is getting flat.</a:t>
            </a:r>
            <a:endParaRPr kumimoji="0" lang="en-US" sz="2000" b="1" i="0" u="none" strike="noStrike" kern="0" cap="none" spc="0" normalizeH="0" baseline="0" noProof="0" dirty="0">
              <a:ln>
                <a:noFill/>
              </a:ln>
              <a:solidFill>
                <a:srgbClr val="000000"/>
              </a:solidFill>
              <a:effectLst/>
              <a:uLnTx/>
              <a:uFillTx/>
              <a:latin typeface="Arial"/>
            </a:endParaRPr>
          </a:p>
        </p:txBody>
      </p:sp>
      <p:sp>
        <p:nvSpPr>
          <p:cNvPr id="6" name="Content Placeholder 9"/>
          <p:cNvSpPr txBox="1">
            <a:spLocks/>
          </p:cNvSpPr>
          <p:nvPr/>
        </p:nvSpPr>
        <p:spPr bwMode="auto">
          <a:xfrm>
            <a:off x="4645025" y="1752600"/>
            <a:ext cx="4270375"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400">
                <a:solidFill>
                  <a:schemeClr val="tx1"/>
                </a:solidFill>
                <a:latin typeface="+mn-lt"/>
                <a:ea typeface="+mn-ea"/>
                <a:cs typeface="+mn-cs"/>
              </a:defRPr>
            </a:lvl1pPr>
            <a:lvl2pPr marL="228600" indent="-227013" algn="l" rtl="0" fontAlgn="base">
              <a:spcBef>
                <a:spcPct val="0"/>
              </a:spcBef>
              <a:spcAft>
                <a:spcPct val="30000"/>
              </a:spcAft>
              <a:buChar char="•"/>
              <a:defRPr sz="2000">
                <a:solidFill>
                  <a:schemeClr val="tx1"/>
                </a:solidFill>
                <a:latin typeface="+mn-lt"/>
              </a:defRPr>
            </a:lvl2pPr>
            <a:lvl3pPr marL="457200" indent="-227013" algn="l" rtl="0" fontAlgn="base">
              <a:spcBef>
                <a:spcPct val="0"/>
              </a:spcBef>
              <a:spcAft>
                <a:spcPct val="30000"/>
              </a:spcAft>
              <a:buChar char="–"/>
              <a:defRPr sz="18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285750" marR="0" lvl="0" indent="-285750" algn="l"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Check Diluent Syringe for air bubbles and check tubing connection to syringe</a:t>
            </a:r>
            <a:r>
              <a:rPr kumimoji="0" lang="en-US" sz="24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353" y="2286001"/>
            <a:ext cx="172744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362201"/>
            <a:ext cx="151447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953000"/>
            <a:ext cx="2743200" cy="85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126756" y="5807476"/>
            <a:ext cx="748923" cy="369332"/>
          </a:xfrm>
          <a:prstGeom prst="rect">
            <a:avLst/>
          </a:prstGeom>
          <a:noFill/>
        </p:spPr>
        <p:txBody>
          <a:bodyPr wrap="none" rtlCol="0">
            <a:spAutoFit/>
          </a:bodyPr>
          <a:lstStyle/>
          <a:p>
            <a:r>
              <a:rPr lang="en-US" dirty="0">
                <a:solidFill>
                  <a:srgbClr val="000000"/>
                </a:solidFill>
                <a:latin typeface="Arial"/>
              </a:rPr>
              <a:t>Good</a:t>
            </a:r>
            <a:endParaRPr lang="en-US" dirty="0">
              <a:solidFill>
                <a:srgbClr val="000000"/>
              </a:solidFill>
              <a:latin typeface="Arial"/>
            </a:endParaRPr>
          </a:p>
        </p:txBody>
      </p:sp>
    </p:spTree>
    <p:extLst>
      <p:ext uri="{BB962C8B-B14F-4D97-AF65-F5344CB8AC3E}">
        <p14:creationId xmlns:p14="http://schemas.microsoft.com/office/powerpoint/2010/main" val="4250513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2A8DBA"/>
                </a:solidFill>
                <a:effectLst/>
                <a:uLnTx/>
                <a:uFillTx/>
                <a:latin typeface="Arial"/>
                <a:ea typeface="+mj-ea"/>
                <a:cs typeface="+mj-cs"/>
              </a:rPr>
              <a:t>Troubleshooting</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5"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1" u="none" strike="noStrike" kern="0" cap="none" spc="0" normalizeH="0" baseline="0" noProof="0" smtClean="0">
                <a:ln>
                  <a:noFill/>
                </a:ln>
                <a:solidFill>
                  <a:srgbClr val="000000"/>
                </a:solidFill>
                <a:effectLst/>
                <a:uLnTx/>
                <a:uFillTx/>
                <a:latin typeface="Arial"/>
                <a:ea typeface="+mn-ea"/>
                <a:cs typeface="+mn-cs"/>
              </a:rPr>
              <a:t>Current Autoloader Rack Failed to Advance</a:t>
            </a:r>
          </a:p>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Verify rack is not being blocked. Remove and replace the rack from right-hand side.</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Verify the rack position bar code labels are readable.</a:t>
            </a:r>
          </a:p>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Verify no obstruction is preventing the mix head assembly from picking up or depositing tubes in rack.</a:t>
            </a:r>
          </a:p>
          <a:p>
            <a:pPr marL="285750" marR="0" lvl="0" indent="-285750" algn="l"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Clean the racks and Autoloader platen if racks are not advancing properly.</a:t>
            </a:r>
            <a:endParaRPr kumimoji="0" lang="en-US" sz="1600" b="0" i="1" u="none" strike="noStrike" kern="0" cap="none" spc="0" normalizeH="0" baseline="0" noProof="0" dirty="0">
              <a:ln>
                <a:noFill/>
              </a:ln>
              <a:solidFill>
                <a:srgbClr val="000000"/>
              </a:solidFill>
              <a:effectLst/>
              <a:uLnTx/>
              <a:uFillTx/>
              <a:latin typeface="Arial"/>
              <a:ea typeface="+mn-ea"/>
              <a:cs typeface="+mn-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98092"/>
            <a:ext cx="3810000" cy="201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1600" y="4114800"/>
            <a:ext cx="6781800" cy="292388"/>
          </a:xfrm>
          <a:prstGeom prst="rect">
            <a:avLst/>
          </a:prstGeom>
          <a:noFill/>
        </p:spPr>
        <p:txBody>
          <a:bodyPr wrap="square" rtlCol="0">
            <a:spAutoFit/>
          </a:bodyPr>
          <a:lstStyle/>
          <a:p>
            <a:r>
              <a:rPr lang="en-US" sz="1300" dirty="0">
                <a:solidFill>
                  <a:srgbClr val="000000"/>
                </a:solidFill>
                <a:latin typeface="Arial"/>
              </a:rPr>
              <a:t>Look for signs of blockage here on both sides of </a:t>
            </a:r>
            <a:r>
              <a:rPr lang="en-US" sz="1300" dirty="0">
                <a:solidFill>
                  <a:srgbClr val="000000"/>
                </a:solidFill>
                <a:latin typeface="Arial"/>
              </a:rPr>
              <a:t>the Autoloader </a:t>
            </a:r>
            <a:r>
              <a:rPr lang="en-US" sz="1300" dirty="0">
                <a:solidFill>
                  <a:srgbClr val="000000"/>
                </a:solidFill>
                <a:latin typeface="Arial"/>
              </a:rPr>
              <a:t>(Right Side </a:t>
            </a:r>
            <a:r>
              <a:rPr lang="en-US" sz="1300" dirty="0">
                <a:solidFill>
                  <a:srgbClr val="000000"/>
                </a:solidFill>
                <a:latin typeface="Arial"/>
              </a:rPr>
              <a:t>of Autoloader</a:t>
            </a:r>
            <a:r>
              <a:rPr lang="en-US" sz="1300" dirty="0">
                <a:solidFill>
                  <a:srgbClr val="000000"/>
                </a:solidFill>
                <a:latin typeface="Arial"/>
              </a:rPr>
              <a:t>)</a:t>
            </a:r>
          </a:p>
        </p:txBody>
      </p:sp>
    </p:spTree>
    <p:extLst>
      <p:ext uri="{BB962C8B-B14F-4D97-AF65-F5344CB8AC3E}">
        <p14:creationId xmlns:p14="http://schemas.microsoft.com/office/powerpoint/2010/main" val="425051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1430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Dilution Cup Area Cleaning continues…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8. Replace the Processor Cover, ensure the Open Tube Mode Aspiration Switch wire has been reconnected, and close the Right and Left Flow Panel Covers.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9. From the Vacuum and Pressure System area of the SPECIAL PROTOCOLS window,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Enable for Service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10.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Close</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11. When the System returns to Ready status, ensure that background results are within specifications before running controls and patient specimens.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12. Verify System performance by running controls before running patient specimens.</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1" u="sng" strike="noStrike" kern="0" cap="none" spc="0" normalizeH="0" baseline="0" noProof="0" smtClean="0">
                <a:ln>
                  <a:noFill/>
                </a:ln>
                <a:solidFill>
                  <a:srgbClr val="000000"/>
                </a:solidFill>
                <a:effectLst/>
                <a:uLnTx/>
                <a:uFillTx/>
                <a:latin typeface="Arial"/>
                <a:ea typeface="+mn-ea"/>
                <a:cs typeface="+mn-cs"/>
              </a:rPr>
              <a:t>Reagent Container 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a:ea typeface="+mn-ea"/>
                <a:cs typeface="+mn-cs"/>
              </a:rPr>
              <a:t>Reagent Container Replacement in Response to a Reagent Not Detected Message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CAUTION: </a:t>
            </a:r>
            <a:r>
              <a:rPr kumimoji="0" lang="en-US" sz="1800" b="0" i="1" u="none" strike="noStrike" kern="0" cap="none" spc="0" normalizeH="0" baseline="0" noProof="0" smtClean="0">
                <a:ln>
                  <a:noFill/>
                </a:ln>
                <a:solidFill>
                  <a:srgbClr val="000000"/>
                </a:solidFill>
                <a:effectLst/>
                <a:uLnTx/>
                <a:uFillTx/>
                <a:latin typeface="Arial"/>
                <a:ea typeface="+mn-ea"/>
                <a:cs typeface="+mn-cs"/>
              </a:rPr>
              <a:t>Do not pour the remaining contents of the old reagent container into the new reagent container. This mixing could contaminate the new reagent.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 Obtain the new reagent container and confirm that the lot number is same and the expiration date is acceptable. Puncture the cubitainer seal and unscrew the cap on the new reagent.</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q"/>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 </a:t>
            </a:r>
            <a:r>
              <a:rPr kumimoji="0" lang="en-US" sz="1800" b="0" i="1" u="none" strike="noStrike" kern="0" cap="none" spc="0" normalizeH="0" baseline="0" noProof="0" smtClean="0">
                <a:ln>
                  <a:noFill/>
                </a:ln>
                <a:solidFill>
                  <a:srgbClr val="000000"/>
                </a:solidFill>
                <a:effectLst/>
                <a:uLnTx/>
                <a:uFillTx/>
                <a:latin typeface="Arial"/>
                <a:ea typeface="+mn-ea"/>
                <a:cs typeface="+mn-cs"/>
              </a:rPr>
              <a:t>WARNING: Do not touch or blow on crystallization that can be around the new reagent cap. Crystallized reagent can cause skin irritation.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2. Remove the cap and tubing from the reagent container to be replaced.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3. Insert tubing into the new reagent container and secure the cap.</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Reagent Container Replacement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4. Select the Clear Fault button to remove the </a:t>
            </a:r>
            <a:r>
              <a:rPr kumimoji="0" lang="en-US" sz="1800" b="1" i="0" u="none" strike="noStrike" kern="0" cap="none" spc="0" normalizeH="0" baseline="0" noProof="0" smtClean="0">
                <a:ln>
                  <a:noFill/>
                </a:ln>
                <a:solidFill>
                  <a:srgbClr val="000000"/>
                </a:solidFill>
                <a:effectLst/>
                <a:uLnTx/>
                <a:uFillTx/>
                <a:latin typeface="Arial"/>
                <a:ea typeface="+mn-ea"/>
                <a:cs typeface="+mn-cs"/>
              </a:rPr>
              <a:t>[Reagent Not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a:ea typeface="+mn-ea"/>
                <a:cs typeface="+mn-cs"/>
              </a:rPr>
              <a:t>Detected] </a:t>
            </a:r>
            <a:r>
              <a:rPr kumimoji="0" lang="en-US" sz="1800" b="0" i="0" u="none" strike="noStrike" kern="0" cap="none" spc="0" normalizeH="0" baseline="0" noProof="0" smtClean="0">
                <a:ln>
                  <a:noFill/>
                </a:ln>
                <a:solidFill>
                  <a:srgbClr val="000000"/>
                </a:solidFill>
                <a:effectLst/>
                <a:uLnTx/>
                <a:uFillTx/>
                <a:latin typeface="Arial"/>
                <a:ea typeface="+mn-ea"/>
                <a:cs typeface="+mn-cs"/>
              </a:rPr>
              <a:t>message.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5.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Analyzer&gt;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6.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Reagent Log... </a:t>
            </a:r>
            <a:r>
              <a:rPr kumimoji="0" lang="en-US" sz="1800" b="0" i="0" u="none" strike="noStrike" kern="0" cap="none" spc="0" normalizeH="0" baseline="0" noProof="0" smtClean="0">
                <a:ln>
                  <a:noFill/>
                </a:ln>
                <a:solidFill>
                  <a:srgbClr val="000000"/>
                </a:solidFill>
                <a:effectLst/>
                <a:uLnTx/>
                <a:uFillTx/>
                <a:latin typeface="Arial"/>
                <a:ea typeface="+mn-ea"/>
                <a:cs typeface="+mn-cs"/>
              </a:rPr>
              <a:t>from the menu. Select the button corresponding to the reagent being replaced.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7.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New Entry...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 to display the REAGENT LOG ENTRY window. Enter information required for each blank field.</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q"/>
              <a:tabLst/>
              <a:defRPr/>
            </a:pPr>
            <a:r>
              <a:rPr kumimoji="0" lang="en-US" sz="1800" b="0" i="1" u="none" strike="noStrike" kern="0" cap="none" spc="0" normalizeH="0" baseline="0" noProof="0" smtClean="0">
                <a:ln>
                  <a:noFill/>
                </a:ln>
                <a:solidFill>
                  <a:srgbClr val="000000"/>
                </a:solidFill>
                <a:effectLst/>
                <a:uLnTx/>
                <a:uFillTx/>
                <a:latin typeface="Arial"/>
                <a:ea typeface="+mn-ea"/>
                <a:cs typeface="+mn-cs"/>
              </a:rPr>
              <a:t>Lot number and expiration date may be entered either manually or with the Hand-held Bar Code Reader.</a:t>
            </a:r>
            <a:endParaRPr kumimoji="0" lang="en-US" sz="18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Reagent Container Replacement continues…</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q"/>
              <a:tabLst/>
              <a:defRPr/>
            </a:pPr>
            <a:endParaRPr kumimoji="0" lang="en-US" sz="1800" b="0" i="1" u="none" strike="noStrike" kern="0" cap="none" spc="0" normalizeH="0" baseline="0" noProof="0" smtClean="0">
              <a:ln>
                <a:noFill/>
              </a:ln>
              <a:solidFill>
                <a:srgbClr val="000000"/>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q"/>
              <a:tabLst/>
              <a:defRPr/>
            </a:pPr>
            <a:r>
              <a:rPr kumimoji="0" lang="en-US" sz="1800" b="0" i="1" u="none" strike="noStrike" kern="0" cap="none" spc="0" normalizeH="0" baseline="0" noProof="0" smtClean="0">
                <a:ln>
                  <a:noFill/>
                </a:ln>
                <a:solidFill>
                  <a:srgbClr val="000000"/>
                </a:solidFill>
                <a:effectLst/>
                <a:uLnTx/>
                <a:uFillTx/>
                <a:latin typeface="Arial"/>
                <a:ea typeface="+mn-ea"/>
                <a:cs typeface="+mn-cs"/>
              </a:rPr>
              <a:t>Entries must be completed for all fields (except &lt;Remarks&gt;). The current date and time, as well as package size, are entered automatically.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8.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OK </a:t>
            </a:r>
            <a:r>
              <a:rPr kumimoji="0" lang="en-US" sz="1800" b="0" i="0" u="none" strike="noStrike" kern="0" cap="none" spc="0" normalizeH="0" baseline="0" noProof="0" smtClean="0">
                <a:ln>
                  <a:noFill/>
                </a:ln>
                <a:solidFill>
                  <a:srgbClr val="000000"/>
                </a:solidFill>
                <a:effectLst/>
                <a:uLnTx/>
                <a:uFillTx/>
                <a:latin typeface="Arial"/>
                <a:ea typeface="+mn-ea"/>
                <a:cs typeface="+mn-cs"/>
              </a:rPr>
              <a:t>to save the entry and close the REAGENT LOG ENTRY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9.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Close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 to exit the REAGENT LOGS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10. For all reagents except the Reticulocyte Reagent, run a background count in addition to the auto background already run and ensure that results are within specifications before running specimens.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11. </a:t>
            </a:r>
            <a:r>
              <a:rPr kumimoji="0" lang="en-US" sz="1800" b="0" i="1" u="sng" strike="noStrike" kern="0" cap="none" spc="0" normalizeH="0" baseline="0" noProof="0" smtClean="0">
                <a:ln>
                  <a:noFill/>
                </a:ln>
                <a:solidFill>
                  <a:srgbClr val="000000"/>
                </a:solidFill>
                <a:effectLst/>
                <a:uLnTx/>
                <a:uFillTx/>
                <a:latin typeface="Arial"/>
                <a:ea typeface="+mn-ea"/>
                <a:cs typeface="+mn-cs"/>
              </a:rPr>
              <a:t>If the reagent lot number has changed, run controls before processing any patient specimens.</a:t>
            </a:r>
            <a:endParaRPr kumimoji="0" lang="en-US" sz="1800" b="0" i="1" u="sng"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800" b="1" i="1" u="none" strike="noStrike" kern="0" cap="none" spc="0" normalizeH="0" baseline="0" noProof="0" smtClean="0">
                <a:ln>
                  <a:noFill/>
                </a:ln>
                <a:solidFill>
                  <a:srgbClr val="000000"/>
                </a:solidFill>
                <a:effectLst/>
                <a:uLnTx/>
                <a:uFillTx/>
                <a:latin typeface="Arial"/>
                <a:ea typeface="+mn-ea"/>
                <a:cs typeface="+mn-cs"/>
              </a:rPr>
              <a:t>Syringe Cleaning/Replacement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Use the following procedures to clean or replace syringes as part of troubleshooting or as directed by Abbott personnel.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Clean and replace syringes one at a time to ensure that each is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replaced in the correct position.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This procedure is used for the following syringes only: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 Reticulocyte Reagent Syringe, on Syringe Drive A1</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 Impedance Injection/Metering Syringe, on Syringe Drive C1</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 Optical Injection/Metering Syringe, on Syringe Drive C2</a:t>
            </a:r>
            <a:endParaRPr kumimoji="0" lang="en-US" sz="2000" b="1"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2954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1" u="none" strike="noStrike" kern="0" cap="none" spc="0" normalizeH="0" baseline="0" noProof="0" smtClean="0">
                <a:ln>
                  <a:noFill/>
                </a:ln>
                <a:solidFill>
                  <a:srgbClr val="000000"/>
                </a:solidFill>
                <a:effectLst/>
                <a:uLnTx/>
                <a:uFillTx/>
                <a:latin typeface="Arial"/>
                <a:ea typeface="+mn-ea"/>
                <a:cs typeface="+mn-cs"/>
              </a:rPr>
              <a:t>Removing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Analyzer&gt;</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Special Protocols....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3. From the Sample Processor and Autoloader area of the </a:t>
            </a:r>
            <a:r>
              <a:rPr kumimoji="0" lang="en-US" sz="1600" b="0" i="0" u="none" strike="noStrike" kern="0" cap="none" spc="0" normalizeH="0" baseline="0" noProof="0" smtClean="0">
                <a:ln>
                  <a:noFill/>
                </a:ln>
                <a:solidFill>
                  <a:srgbClr val="000000"/>
                </a:solidFill>
                <a:effectLst/>
                <a:uLnTx/>
                <a:uFillTx/>
                <a:latin typeface="Arial"/>
                <a:ea typeface="+mn-ea"/>
                <a:cs typeface="+mn-cs"/>
              </a:rPr>
              <a:t>SPECIAL PROTOCOLS </a:t>
            </a:r>
            <a:r>
              <a:rPr kumimoji="0" lang="en-US" sz="1800" b="0" i="0" u="none" strike="noStrike" kern="0" cap="none" spc="0" normalizeH="0" baseline="0" noProof="0" smtClean="0">
                <a:ln>
                  <a:noFill/>
                </a:ln>
                <a:solidFill>
                  <a:srgbClr val="000000"/>
                </a:solidFill>
                <a:effectLst/>
                <a:uLnTx/>
                <a:uFillTx/>
                <a:latin typeface="Arial"/>
                <a:ea typeface="+mn-ea"/>
                <a:cs typeface="+mn-cs"/>
              </a:rPr>
              <a:t>window,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Syringe Remove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4. Wait until a message in the Status Panel area indicates that the System is disabled and prepared for syringe removal.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5. Open the Right Flow Panel Cover to gain access to the Syringe Assembly.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6. Remove the syringe by pulling it straight out.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7. To detach the tubing from the syringe, grasp the Luer-Lok fitting at the top of the syringe. Turn the syringe clockwise to release it.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8. Push the syringe plunger in all the way to dispense the residual reagent into an appropriate waste container.</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0513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3288</Words>
  <Application>Microsoft Office PowerPoint</Application>
  <PresentationFormat>On-screen Show (4:3)</PresentationFormat>
  <Paragraphs>322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SFH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Coe, Amanda M</dc:creator>
  <cp:lastModifiedBy>Coe, Amanda M</cp:lastModifiedBy>
  <cp:revision>2</cp:revision>
  <dcterms:created xsi:type="dcterms:W3CDTF">2019-04-12T15:33:45Z</dcterms:created>
  <dcterms:modified xsi:type="dcterms:W3CDTF">2019-04-12T15:47:15Z</dcterms:modified>
</cp:coreProperties>
</file>