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E3C2B4-07D9-4DD0-B968-623AE5F08A0D}"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418843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E3C2B4-07D9-4DD0-B968-623AE5F08A0D}"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172759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E3C2B4-07D9-4DD0-B968-623AE5F08A0D}"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1140124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E3C2B4-07D9-4DD0-B968-623AE5F08A0D}"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16108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3C2B4-07D9-4DD0-B968-623AE5F08A0D}"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302518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E3C2B4-07D9-4DD0-B968-623AE5F08A0D}"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1012320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E3C2B4-07D9-4DD0-B968-623AE5F08A0D}" type="datetimeFigureOut">
              <a:rPr lang="en-US" smtClean="0"/>
              <a:t>4/12/2019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125358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E3C2B4-07D9-4DD0-B968-623AE5F08A0D}" type="datetimeFigureOut">
              <a:rPr lang="en-US" smtClean="0"/>
              <a:t>4/12/2019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234269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3C2B4-07D9-4DD0-B968-623AE5F08A0D}" type="datetimeFigureOut">
              <a:rPr lang="en-US" smtClean="0"/>
              <a:t>4/12/2019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148498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3C2B4-07D9-4DD0-B968-623AE5F08A0D}"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119157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3C2B4-07D9-4DD0-B968-623AE5F08A0D}"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FA97F-C8F7-48DB-AB8C-B3AFE6448F59}" type="slidenum">
              <a:rPr lang="en-US" smtClean="0"/>
              <a:t>‹#›</a:t>
            </a:fld>
            <a:endParaRPr lang="en-US"/>
          </a:p>
        </p:txBody>
      </p:sp>
    </p:spTree>
    <p:extLst>
      <p:ext uri="{BB962C8B-B14F-4D97-AF65-F5344CB8AC3E}">
        <p14:creationId xmlns:p14="http://schemas.microsoft.com/office/powerpoint/2010/main" val="382424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3C2B4-07D9-4DD0-B968-623AE5F08A0D}" type="datetimeFigureOut">
              <a:rPr lang="en-US" smtClean="0"/>
              <a:t>4/12/2019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FA97F-C8F7-48DB-AB8C-B3AFE6448F59}" type="slidenum">
              <a:rPr lang="en-US" smtClean="0"/>
              <a:t>‹#›</a:t>
            </a:fld>
            <a:endParaRPr lang="en-US"/>
          </a:p>
        </p:txBody>
      </p:sp>
    </p:spTree>
    <p:extLst>
      <p:ext uri="{BB962C8B-B14F-4D97-AF65-F5344CB8AC3E}">
        <p14:creationId xmlns:p14="http://schemas.microsoft.com/office/powerpoint/2010/main" val="1022168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p:txBody>
          <a:bodyPr>
            <a:normAutofit/>
          </a:bodyPr>
          <a:lstStyle/>
          <a:p>
            <a:r>
              <a:rPr lang="en-US" altLang="en-US" sz="4000" dirty="0"/>
              <a:t>CELL-DYN Sapphire™ </a:t>
            </a:r>
            <a:r>
              <a:rPr lang="en-US" altLang="en-US" sz="4000" dirty="0">
                <a:cs typeface="Times New Roman" pitchFamily="18" charset="0"/>
              </a:rPr>
              <a:t>Basic </a:t>
            </a:r>
            <a:r>
              <a:rPr lang="en-US" altLang="en-US" sz="4000" dirty="0" smtClean="0">
                <a:cs typeface="Times New Roman" pitchFamily="18" charset="0"/>
              </a:rPr>
              <a:t>Maintenance</a:t>
            </a:r>
            <a:endParaRPr lang="en-US" altLang="en-US" sz="4000" dirty="0">
              <a:cs typeface="Times New Roman" pitchFamily="18" charset="0"/>
            </a:endParaRPr>
          </a:p>
        </p:txBody>
      </p:sp>
      <p:sp>
        <p:nvSpPr>
          <p:cNvPr id="5" name="Subtitle 1"/>
          <p:cNvSpPr>
            <a:spLocks noGrp="1"/>
          </p:cNvSpPr>
          <p:nvPr>
            <p:ph type="subTitle" idx="1"/>
          </p:nvPr>
        </p:nvSpPr>
        <p:spPr>
          <a:xfrm>
            <a:off x="1371600" y="3886200"/>
            <a:ext cx="6400800" cy="762000"/>
          </a:xfrm>
        </p:spPr>
        <p:txBody>
          <a:bodyPr/>
          <a:lstStyle/>
          <a:p>
            <a:pPr lvl="0" algn="ctr" fontAlgn="auto">
              <a:spcBef>
                <a:spcPct val="20000"/>
              </a:spcBef>
              <a:spcAft>
                <a:spcPts val="0"/>
              </a:spcAft>
            </a:pPr>
            <a:r>
              <a:rPr lang="en-US" sz="3200" i="1" dirty="0" smtClean="0">
                <a:solidFill>
                  <a:schemeClr val="tx2"/>
                </a:solidFill>
              </a:rPr>
              <a:t>Miscellaneous Testing </a:t>
            </a:r>
            <a:r>
              <a:rPr lang="en-US" sz="3200" i="1" dirty="0" smtClean="0">
                <a:solidFill>
                  <a:schemeClr val="tx2"/>
                </a:solidFill>
              </a:rPr>
              <a:t>Processes</a:t>
            </a:r>
            <a:endParaRPr lang="en-US" dirty="0"/>
          </a:p>
        </p:txBody>
      </p:sp>
    </p:spTree>
    <p:extLst>
      <p:ext uri="{BB962C8B-B14F-4D97-AF65-F5344CB8AC3E}">
        <p14:creationId xmlns:p14="http://schemas.microsoft.com/office/powerpoint/2010/main" val="437707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smtClean="0"/>
              <a:t>Specimen Processing</a:t>
            </a:r>
            <a:endParaRPr lang="en-US" sz="3600" dirty="0"/>
          </a:p>
        </p:txBody>
      </p:sp>
      <p:sp>
        <p:nvSpPr>
          <p:cNvPr id="5" name="Content Placeholder 2"/>
          <p:cNvSpPr>
            <a:spLocks noGrp="1"/>
          </p:cNvSpPr>
          <p:nvPr>
            <p:ph idx="1"/>
          </p:nvPr>
        </p:nvSpPr>
        <p:spPr/>
        <p:txBody>
          <a:bodyPr>
            <a:normAutofit/>
          </a:bodyPr>
          <a:lstStyle/>
          <a:p>
            <a:pPr marL="457200" indent="-457200">
              <a:buFont typeface="+mj-lt"/>
              <a:buAutoNum type="arabicPeriod"/>
            </a:pPr>
            <a:r>
              <a:rPr lang="en-US" i="1" dirty="0" smtClean="0">
                <a:solidFill>
                  <a:srgbClr val="00B050"/>
                </a:solidFill>
              </a:rPr>
              <a:t>HANDLING </a:t>
            </a:r>
            <a:r>
              <a:rPr lang="en-US" i="1" dirty="0">
                <a:solidFill>
                  <a:srgbClr val="00B050"/>
                </a:solidFill>
              </a:rPr>
              <a:t>SPECIMENS WITH COLD </a:t>
            </a:r>
            <a:r>
              <a:rPr lang="en-US" i="1" dirty="0" smtClean="0">
                <a:solidFill>
                  <a:srgbClr val="00B050"/>
                </a:solidFill>
              </a:rPr>
              <a:t>AGGLUTININS</a:t>
            </a:r>
          </a:p>
          <a:p>
            <a:r>
              <a:rPr lang="en-US" sz="1800" dirty="0"/>
              <a:t>Cold autoantibodies are present in all human sera to a greater or lesser degree. Cold </a:t>
            </a:r>
            <a:r>
              <a:rPr lang="en-US" sz="1800" dirty="0" smtClean="0"/>
              <a:t>autoantibodies found </a:t>
            </a:r>
            <a:r>
              <a:rPr lang="en-US" sz="1800" dirty="0"/>
              <a:t>in the serum of normal, healthy individuals include anti-I and anti-IH. Generally, they </a:t>
            </a:r>
            <a:r>
              <a:rPr lang="en-US" sz="1800" dirty="0" smtClean="0"/>
              <a:t>have no </a:t>
            </a:r>
            <a:r>
              <a:rPr lang="en-US" sz="1800" dirty="0"/>
              <a:t>clinical significance due primarily to their low concentrations in serum. </a:t>
            </a:r>
            <a:r>
              <a:rPr lang="en-US" sz="1800" i="1" dirty="0" smtClean="0">
                <a:solidFill>
                  <a:srgbClr val="FFC000"/>
                </a:solidFill>
              </a:rPr>
              <a:t>Autoagglutination </a:t>
            </a:r>
            <a:r>
              <a:rPr lang="en-US" sz="1800" i="1" dirty="0">
                <a:solidFill>
                  <a:srgbClr val="FFC000"/>
                </a:solidFill>
              </a:rPr>
              <a:t>of anticoagulated whole </a:t>
            </a:r>
            <a:r>
              <a:rPr lang="en-US" sz="1800" i="1" dirty="0" smtClean="0">
                <a:solidFill>
                  <a:srgbClr val="FFC000"/>
                </a:solidFill>
              </a:rPr>
              <a:t> blood </a:t>
            </a:r>
            <a:r>
              <a:rPr lang="en-US" sz="1800" i="1" dirty="0">
                <a:solidFill>
                  <a:srgbClr val="FFC000"/>
                </a:solidFill>
              </a:rPr>
              <a:t>is characteristic of cold hemagglutinin disease and occurs quickly as blood "cools" to room </a:t>
            </a:r>
            <a:r>
              <a:rPr lang="en-US" sz="1800" i="1" dirty="0" smtClean="0">
                <a:solidFill>
                  <a:srgbClr val="FFC000"/>
                </a:solidFill>
              </a:rPr>
              <a:t> temperature.</a:t>
            </a:r>
          </a:p>
          <a:p>
            <a:r>
              <a:rPr lang="en-US" sz="1800" b="1" i="1" u="sng" dirty="0" smtClean="0"/>
              <a:t>Following are the steps to handle cold agglutinin specimens:</a:t>
            </a:r>
          </a:p>
          <a:p>
            <a:pPr marL="342900" indent="-342900">
              <a:buFont typeface="+mj-lt"/>
              <a:buAutoNum type="alphaLcParenR"/>
            </a:pPr>
            <a:r>
              <a:rPr lang="en-US" sz="1800" dirty="0" smtClean="0"/>
              <a:t>Warm </a:t>
            </a:r>
            <a:r>
              <a:rPr lang="en-US" sz="1800" dirty="0"/>
              <a:t>the specimen in an incubator to </a:t>
            </a:r>
            <a:r>
              <a:rPr lang="en-US" sz="1800" dirty="0" smtClean="0"/>
              <a:t>37</a:t>
            </a:r>
            <a:r>
              <a:rPr lang="en-US" sz="1800" baseline="30000" dirty="0" smtClean="0"/>
              <a:t>o</a:t>
            </a:r>
            <a:r>
              <a:rPr lang="en-US" sz="1800" dirty="0" smtClean="0"/>
              <a:t>C </a:t>
            </a:r>
            <a:r>
              <a:rPr lang="en-US" sz="1800" dirty="0"/>
              <a:t>and then rerun it on the instrument. </a:t>
            </a:r>
          </a:p>
          <a:p>
            <a:pPr marL="342900" indent="-342900">
              <a:buFont typeface="+mj-lt"/>
              <a:buAutoNum type="alphaLcParenR"/>
            </a:pPr>
            <a:r>
              <a:rPr lang="en-US" sz="1800" dirty="0" smtClean="0"/>
              <a:t>Compare </a:t>
            </a:r>
            <a:r>
              <a:rPr lang="en-US" sz="1800" dirty="0"/>
              <a:t>these results with the one run previously. If correction occurs, go to step f</a:t>
            </a:r>
            <a:r>
              <a:rPr lang="en-US" sz="1800" dirty="0" smtClean="0"/>
              <a:t>. </a:t>
            </a:r>
            <a:endParaRPr lang="en-US" sz="1800" dirty="0"/>
          </a:p>
          <a:p>
            <a:endParaRPr lang="en-US" sz="1400" dirty="0"/>
          </a:p>
          <a:p>
            <a:endParaRPr lang="en-US" sz="1400" dirty="0"/>
          </a:p>
          <a:p>
            <a:endParaRPr lang="en-US" i="1" dirty="0">
              <a:solidFill>
                <a:srgbClr val="00B050"/>
              </a:solidFill>
            </a:endParaRPr>
          </a:p>
        </p:txBody>
      </p:sp>
    </p:spTree>
    <p:extLst>
      <p:ext uri="{BB962C8B-B14F-4D97-AF65-F5344CB8AC3E}">
        <p14:creationId xmlns:p14="http://schemas.microsoft.com/office/powerpoint/2010/main" val="391989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smtClean="0"/>
              <a:t>Specimen Processing</a:t>
            </a:r>
            <a:endParaRPr lang="en-US" sz="36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18432" y="1600200"/>
            <a:ext cx="750713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9609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smtClean="0"/>
              <a:t>Specimen Processing</a:t>
            </a:r>
            <a:endParaRPr lang="en-US" sz="3600" dirty="0"/>
          </a:p>
        </p:txBody>
      </p:sp>
      <p:sp>
        <p:nvSpPr>
          <p:cNvPr id="5" name="Content Placeholder 2"/>
          <p:cNvSpPr>
            <a:spLocks noGrp="1"/>
          </p:cNvSpPr>
          <p:nvPr>
            <p:ph idx="1"/>
          </p:nvPr>
        </p:nvSpPr>
        <p:spPr/>
        <p:txBody>
          <a:bodyPr/>
          <a:lstStyle/>
          <a:p>
            <a:pPr marL="0" indent="0">
              <a:buNone/>
            </a:pPr>
            <a:r>
              <a:rPr lang="en-US" dirty="0" smtClean="0">
                <a:solidFill>
                  <a:srgbClr val="00B050"/>
                </a:solidFill>
              </a:rPr>
              <a:t>2. </a:t>
            </a:r>
            <a:r>
              <a:rPr lang="en-US" i="1" dirty="0" smtClean="0">
                <a:solidFill>
                  <a:srgbClr val="00B050"/>
                </a:solidFill>
              </a:rPr>
              <a:t>LIPEMIC SPECIMENS</a:t>
            </a:r>
          </a:p>
          <a:p>
            <a:pPr marL="0" indent="0">
              <a:buNone/>
            </a:pPr>
            <a:r>
              <a:rPr lang="en-US" sz="1600" dirty="0"/>
              <a:t>Some patient samples, when run on the Abbott Cell-</a:t>
            </a:r>
            <a:r>
              <a:rPr lang="en-US" sz="1600" dirty="0" err="1"/>
              <a:t>dyn</a:t>
            </a:r>
            <a:r>
              <a:rPr lang="en-US" sz="1600" dirty="0"/>
              <a:t> instruments, have HGB </a:t>
            </a:r>
            <a:r>
              <a:rPr lang="en-US" sz="1600" dirty="0" smtClean="0"/>
              <a:t> and </a:t>
            </a:r>
            <a:r>
              <a:rPr lang="en-US" sz="1600" dirty="0"/>
              <a:t>HCTs that do not "match" because the samples are </a:t>
            </a:r>
            <a:r>
              <a:rPr lang="en-US" sz="1600" i="1" dirty="0" err="1">
                <a:solidFill>
                  <a:srgbClr val="FFC000"/>
                </a:solidFill>
              </a:rPr>
              <a:t>lipemic</a:t>
            </a:r>
            <a:r>
              <a:rPr lang="en-US" sz="1600" dirty="0"/>
              <a:t> (having a high </a:t>
            </a:r>
            <a:r>
              <a:rPr lang="en-US" sz="1600" dirty="0" smtClean="0"/>
              <a:t>lipid </a:t>
            </a:r>
            <a:r>
              <a:rPr lang="en-US" sz="1600" dirty="0"/>
              <a:t>level). The </a:t>
            </a:r>
            <a:r>
              <a:rPr lang="en-US" sz="1600" dirty="0" smtClean="0"/>
              <a:t>HGB will </a:t>
            </a:r>
            <a:r>
              <a:rPr lang="en-US" sz="1600" dirty="0"/>
              <a:t>usually be too high. In this case, a correction must be </a:t>
            </a:r>
            <a:r>
              <a:rPr lang="en-US" sz="1600" dirty="0" smtClean="0"/>
              <a:t>made </a:t>
            </a:r>
            <a:r>
              <a:rPr lang="en-US" sz="1600" dirty="0"/>
              <a:t>before reporting </a:t>
            </a:r>
            <a:r>
              <a:rPr lang="en-US" sz="1600" dirty="0" smtClean="0"/>
              <a:t>any results.</a:t>
            </a:r>
          </a:p>
          <a:p>
            <a:pPr marL="0" lvl="0" indent="0">
              <a:buNone/>
            </a:pPr>
            <a:r>
              <a:rPr lang="en-US" sz="1800" b="1" i="1" u="sng" dirty="0">
                <a:solidFill>
                  <a:srgbClr val="000000"/>
                </a:solidFill>
              </a:rPr>
              <a:t>Following are the steps to handle </a:t>
            </a:r>
            <a:r>
              <a:rPr lang="en-US" sz="1800" b="1" i="1" u="sng" dirty="0" err="1" smtClean="0">
                <a:solidFill>
                  <a:srgbClr val="000000"/>
                </a:solidFill>
              </a:rPr>
              <a:t>lipemic</a:t>
            </a:r>
            <a:r>
              <a:rPr lang="en-US" sz="1800" b="1" i="1" u="sng" dirty="0" smtClean="0">
                <a:solidFill>
                  <a:srgbClr val="000000"/>
                </a:solidFill>
              </a:rPr>
              <a:t> specimens</a:t>
            </a:r>
            <a:r>
              <a:rPr lang="en-US" sz="1800" b="1" i="1" u="sng" dirty="0">
                <a:solidFill>
                  <a:srgbClr val="000000"/>
                </a:solidFill>
              </a:rPr>
              <a:t>:</a:t>
            </a:r>
          </a:p>
          <a:p>
            <a:pPr marL="342900" indent="-342900">
              <a:buFont typeface="+mj-lt"/>
              <a:buAutoNum type="alphaLcParenR"/>
            </a:pPr>
            <a:r>
              <a:rPr lang="en-US" sz="1400" dirty="0" smtClean="0"/>
              <a:t> </a:t>
            </a:r>
            <a:r>
              <a:rPr lang="en-US" sz="1400" dirty="0"/>
              <a:t>Determine the HGB, MCH and MCHC on the Cell-</a:t>
            </a:r>
            <a:r>
              <a:rPr lang="en-US" sz="1400" dirty="0" err="1"/>
              <a:t>dyn</a:t>
            </a:r>
            <a:r>
              <a:rPr lang="en-US" sz="1400" dirty="0"/>
              <a:t> Sapphire. </a:t>
            </a:r>
          </a:p>
          <a:p>
            <a:pPr marL="342900" indent="-342900">
              <a:buFont typeface="+mj-lt"/>
              <a:buAutoNum type="alphaLcParenR"/>
            </a:pPr>
            <a:r>
              <a:rPr lang="en-US" sz="1400" dirty="0" smtClean="0"/>
              <a:t> </a:t>
            </a:r>
            <a:r>
              <a:rPr lang="en-US" sz="1400" dirty="0"/>
              <a:t>Spin down a portion (aliquot) of the blood specimen and mark the top of the </a:t>
            </a:r>
            <a:r>
              <a:rPr lang="en-US" sz="1400" dirty="0" smtClean="0"/>
              <a:t>plasma </a:t>
            </a:r>
            <a:r>
              <a:rPr lang="en-US" sz="1400" dirty="0"/>
              <a:t>level. (Centrifuge at 2,000 rpms for 5 minutes). </a:t>
            </a:r>
          </a:p>
          <a:p>
            <a:pPr marL="342900" indent="-342900">
              <a:buFont typeface="+mj-lt"/>
              <a:buAutoNum type="alphaLcParenR"/>
            </a:pPr>
            <a:r>
              <a:rPr lang="en-US" sz="1400" dirty="0" smtClean="0"/>
              <a:t>Carefully </a:t>
            </a:r>
            <a:r>
              <a:rPr lang="en-US" sz="1400" dirty="0"/>
              <a:t>remove and discard the plasma layer. </a:t>
            </a:r>
          </a:p>
          <a:p>
            <a:pPr marL="342900" indent="-342900">
              <a:buFont typeface="+mj-lt"/>
              <a:buAutoNum type="alphaLcParenR"/>
            </a:pPr>
            <a:r>
              <a:rPr lang="en-US" sz="1400" dirty="0" smtClean="0"/>
              <a:t> </a:t>
            </a:r>
            <a:r>
              <a:rPr lang="en-US" sz="1400" dirty="0"/>
              <a:t>Replace the plasma with the same amount of normal saline (add the </a:t>
            </a:r>
            <a:r>
              <a:rPr lang="en-US" sz="1400" dirty="0" smtClean="0"/>
              <a:t>normal </a:t>
            </a:r>
            <a:r>
              <a:rPr lang="en-US" sz="1400" dirty="0"/>
              <a:t>saline to the mark placed on the tube). </a:t>
            </a:r>
          </a:p>
          <a:p>
            <a:pPr marL="342900" indent="-342900">
              <a:buFont typeface="+mj-lt"/>
              <a:buAutoNum type="alphaLcParenR"/>
            </a:pPr>
            <a:r>
              <a:rPr lang="en-US" sz="1400" dirty="0" smtClean="0"/>
              <a:t>Carefully </a:t>
            </a:r>
            <a:r>
              <a:rPr lang="en-US" sz="1400" dirty="0"/>
              <a:t>mix the specimen, and run again on the instrument. </a:t>
            </a:r>
          </a:p>
          <a:p>
            <a:pPr marL="342900" indent="-342900">
              <a:buFont typeface="+mj-lt"/>
              <a:buAutoNum type="alphaLcParenR"/>
            </a:pPr>
            <a:r>
              <a:rPr lang="en-US" sz="1400" dirty="0" smtClean="0"/>
              <a:t>Mix </a:t>
            </a:r>
            <a:r>
              <a:rPr lang="en-US" sz="1400" dirty="0"/>
              <a:t>well and rerun to obtain correct hemoglobin, MCH, MCHC. RBC </a:t>
            </a:r>
            <a:r>
              <a:rPr lang="en-US" sz="1400" dirty="0" smtClean="0"/>
              <a:t>should </a:t>
            </a:r>
            <a:r>
              <a:rPr lang="en-US" sz="1400" dirty="0"/>
              <a:t>be within ±0.2 X </a:t>
            </a:r>
            <a:r>
              <a:rPr lang="en-US" sz="1400" dirty="0" smtClean="0"/>
              <a:t>10</a:t>
            </a:r>
            <a:r>
              <a:rPr lang="en-US" sz="1400" baseline="30000" dirty="0" smtClean="0"/>
              <a:t>6 </a:t>
            </a:r>
            <a:r>
              <a:rPr lang="en-US" sz="1400" dirty="0" smtClean="0"/>
              <a:t> cells/mm</a:t>
            </a:r>
            <a:r>
              <a:rPr lang="en-US" sz="1400" baseline="30000" dirty="0" smtClean="0"/>
              <a:t>3</a:t>
            </a:r>
            <a:r>
              <a:rPr lang="en-US" sz="1400" dirty="0" smtClean="0"/>
              <a:t> </a:t>
            </a:r>
            <a:r>
              <a:rPr lang="en-US" sz="1400" dirty="0"/>
              <a:t>of previous result. </a:t>
            </a:r>
          </a:p>
          <a:p>
            <a:pPr marL="342900" indent="-342900">
              <a:buFont typeface="+mj-lt"/>
              <a:buAutoNum type="alphaLcParenR"/>
            </a:pPr>
            <a:r>
              <a:rPr lang="en-US" sz="1400" dirty="0" smtClean="0"/>
              <a:t>Manually </a:t>
            </a:r>
            <a:r>
              <a:rPr lang="en-US" sz="1400" dirty="0"/>
              <a:t>result derived hemoglobin, MCHC and RBC in </a:t>
            </a:r>
            <a:r>
              <a:rPr lang="en-US" sz="1400" dirty="0" smtClean="0"/>
              <a:t>EPIC. </a:t>
            </a:r>
            <a:r>
              <a:rPr lang="en-US" sz="1400" dirty="0"/>
              <a:t>Add </a:t>
            </a:r>
            <a:r>
              <a:rPr lang="en-US" sz="1400" dirty="0" smtClean="0"/>
              <a:t>canned </a:t>
            </a:r>
            <a:r>
              <a:rPr lang="en-US" sz="1400" dirty="0"/>
              <a:t>comment “</a:t>
            </a:r>
            <a:r>
              <a:rPr lang="en-US" sz="1400" dirty="0" err="1"/>
              <a:t>Lipemic</a:t>
            </a:r>
            <a:r>
              <a:rPr lang="en-US" sz="1400" dirty="0"/>
              <a:t> Specimen. Red Cell indices are derived from </a:t>
            </a:r>
            <a:r>
              <a:rPr lang="en-US" sz="1400" dirty="0" smtClean="0"/>
              <a:t>saline </a:t>
            </a:r>
            <a:r>
              <a:rPr lang="en-US" sz="1400" dirty="0"/>
              <a:t>replacement of plasma”. </a:t>
            </a:r>
          </a:p>
          <a:p>
            <a:endParaRPr lang="en-US" sz="1600" dirty="0"/>
          </a:p>
          <a:p>
            <a:endParaRPr lang="en-US" i="1" dirty="0">
              <a:solidFill>
                <a:srgbClr val="00B050"/>
              </a:solidFill>
            </a:endParaRPr>
          </a:p>
        </p:txBody>
      </p:sp>
    </p:spTree>
    <p:extLst>
      <p:ext uri="{BB962C8B-B14F-4D97-AF65-F5344CB8AC3E}">
        <p14:creationId xmlns:p14="http://schemas.microsoft.com/office/powerpoint/2010/main" val="315225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smtClean="0"/>
              <a:t>Specimen Processing</a:t>
            </a:r>
            <a:endParaRPr lang="en-US" sz="3600" dirty="0"/>
          </a:p>
        </p:txBody>
      </p:sp>
      <p:sp>
        <p:nvSpPr>
          <p:cNvPr id="5" name="Content Placeholder 2"/>
          <p:cNvSpPr>
            <a:spLocks noGrp="1"/>
          </p:cNvSpPr>
          <p:nvPr>
            <p:ph idx="1"/>
          </p:nvPr>
        </p:nvSpPr>
        <p:spPr/>
        <p:txBody>
          <a:bodyPr/>
          <a:lstStyle/>
          <a:p>
            <a:pPr marL="0" indent="0">
              <a:buNone/>
            </a:pPr>
            <a:r>
              <a:rPr lang="en-US" i="1" dirty="0" err="1" smtClean="0">
                <a:solidFill>
                  <a:srgbClr val="00B050"/>
                </a:solidFill>
              </a:rPr>
              <a:t>Lipemic</a:t>
            </a:r>
            <a:r>
              <a:rPr lang="en-US" i="1" dirty="0" smtClean="0">
                <a:solidFill>
                  <a:srgbClr val="00B050"/>
                </a:solidFill>
              </a:rPr>
              <a:t> Specimen</a:t>
            </a:r>
          </a:p>
          <a:p>
            <a:pPr marL="0" indent="0">
              <a:buNone/>
            </a:pPr>
            <a:r>
              <a:rPr lang="en-US" b="1" dirty="0"/>
              <a:t>CALCULATIONS: </a:t>
            </a:r>
          </a:p>
          <a:p>
            <a:pPr marL="0" indent="0">
              <a:buNone/>
            </a:pPr>
            <a:r>
              <a:rPr lang="en-US" sz="1800" dirty="0"/>
              <a:t>Indices must be recalculated if the RBC value on the </a:t>
            </a:r>
            <a:r>
              <a:rPr lang="en-US" sz="1800" dirty="0" err="1"/>
              <a:t>rediluted</a:t>
            </a:r>
            <a:r>
              <a:rPr lang="en-US" sz="1800" dirty="0"/>
              <a:t> sample is not within </a:t>
            </a:r>
            <a:r>
              <a:rPr lang="en-US" sz="1800" dirty="0" smtClean="0"/>
              <a:t>acceptable </a:t>
            </a:r>
            <a:r>
              <a:rPr lang="en-US" sz="1800" dirty="0"/>
              <a:t>limits. If the RBC result is within acceptable limits, report the HGB, </a:t>
            </a:r>
            <a:r>
              <a:rPr lang="en-US" sz="1800" dirty="0" smtClean="0"/>
              <a:t>MCH</a:t>
            </a:r>
            <a:r>
              <a:rPr lang="en-US" sz="1800" dirty="0"/>
              <a:t>, and MCHC from the </a:t>
            </a:r>
            <a:r>
              <a:rPr lang="en-US" sz="1800" dirty="0" err="1"/>
              <a:t>rediluted</a:t>
            </a:r>
            <a:r>
              <a:rPr lang="en-US" sz="1800" dirty="0"/>
              <a:t> sample. </a:t>
            </a:r>
          </a:p>
          <a:p>
            <a:pPr marL="0" indent="0">
              <a:spcAft>
                <a:spcPts val="0"/>
              </a:spcAft>
              <a:buNone/>
            </a:pPr>
            <a:r>
              <a:rPr lang="en-US" sz="1800" i="1" dirty="0">
                <a:solidFill>
                  <a:srgbClr val="0070C0"/>
                </a:solidFill>
              </a:rPr>
              <a:t>MCH = </a:t>
            </a:r>
            <a:r>
              <a:rPr lang="en-US" sz="1800" i="1" u="sng" dirty="0">
                <a:solidFill>
                  <a:srgbClr val="0070C0"/>
                </a:solidFill>
              </a:rPr>
              <a:t>HGB (corrected) X </a:t>
            </a:r>
            <a:r>
              <a:rPr lang="en-US" sz="1800" i="1" u="sng" dirty="0" smtClean="0">
                <a:solidFill>
                  <a:srgbClr val="0070C0"/>
                </a:solidFill>
              </a:rPr>
              <a:t>10 </a:t>
            </a:r>
          </a:p>
          <a:p>
            <a:pPr marL="0" indent="0">
              <a:spcAft>
                <a:spcPts val="0"/>
              </a:spcAft>
              <a:buNone/>
            </a:pPr>
            <a:r>
              <a:rPr lang="en-US" sz="1800" i="1" dirty="0">
                <a:solidFill>
                  <a:srgbClr val="0070C0"/>
                </a:solidFill>
              </a:rPr>
              <a:t>	</a:t>
            </a:r>
            <a:r>
              <a:rPr lang="en-US" sz="1800" i="1" dirty="0" smtClean="0">
                <a:solidFill>
                  <a:srgbClr val="0070C0"/>
                </a:solidFill>
              </a:rPr>
              <a:t>          RBC </a:t>
            </a:r>
            <a:endParaRPr lang="en-US" sz="1800" i="1" dirty="0">
              <a:solidFill>
                <a:srgbClr val="0070C0"/>
              </a:solidFill>
            </a:endParaRPr>
          </a:p>
          <a:p>
            <a:pPr marL="0" indent="0">
              <a:spcAft>
                <a:spcPts val="0"/>
              </a:spcAft>
              <a:buNone/>
            </a:pPr>
            <a:r>
              <a:rPr lang="en-US" sz="1800" i="1" dirty="0">
                <a:solidFill>
                  <a:srgbClr val="0070C0"/>
                </a:solidFill>
              </a:rPr>
              <a:t>MCHC = </a:t>
            </a:r>
            <a:r>
              <a:rPr lang="en-US" sz="1800" i="1" u="sng" dirty="0">
                <a:solidFill>
                  <a:srgbClr val="0070C0"/>
                </a:solidFill>
              </a:rPr>
              <a:t>HGB (corrected) X 100 </a:t>
            </a:r>
            <a:endParaRPr lang="en-US" sz="1800" i="1" u="sng" dirty="0" smtClean="0">
              <a:solidFill>
                <a:srgbClr val="0070C0"/>
              </a:solidFill>
            </a:endParaRPr>
          </a:p>
          <a:p>
            <a:pPr marL="0" indent="0">
              <a:spcAft>
                <a:spcPts val="0"/>
              </a:spcAft>
              <a:buNone/>
            </a:pPr>
            <a:r>
              <a:rPr lang="en-US" sz="1800" i="1" dirty="0">
                <a:solidFill>
                  <a:srgbClr val="0070C0"/>
                </a:solidFill>
              </a:rPr>
              <a:t>	</a:t>
            </a:r>
            <a:r>
              <a:rPr lang="en-US" sz="1800" i="1" dirty="0" smtClean="0">
                <a:solidFill>
                  <a:srgbClr val="0070C0"/>
                </a:solidFill>
              </a:rPr>
              <a:t>	HCT </a:t>
            </a:r>
            <a:endParaRPr lang="en-US" sz="1800" i="1" dirty="0">
              <a:solidFill>
                <a:srgbClr val="0070C0"/>
              </a:solidFill>
            </a:endParaRPr>
          </a:p>
          <a:p>
            <a:endParaRPr lang="en-US" i="1" dirty="0">
              <a:solidFill>
                <a:srgbClr val="00B050"/>
              </a:solidFill>
            </a:endParaRPr>
          </a:p>
        </p:txBody>
      </p:sp>
    </p:spTree>
    <p:extLst>
      <p:ext uri="{BB962C8B-B14F-4D97-AF65-F5344CB8AC3E}">
        <p14:creationId xmlns:p14="http://schemas.microsoft.com/office/powerpoint/2010/main" val="1679713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smtClean="0"/>
              <a:t>Specimen Processing</a:t>
            </a:r>
            <a:endParaRPr lang="en-US" sz="3600" dirty="0"/>
          </a:p>
        </p:txBody>
      </p:sp>
      <p:sp>
        <p:nvSpPr>
          <p:cNvPr id="5" name="Content Placeholder 2"/>
          <p:cNvSpPr>
            <a:spLocks noGrp="1"/>
          </p:cNvSpPr>
          <p:nvPr>
            <p:ph idx="1"/>
          </p:nvPr>
        </p:nvSpPr>
        <p:spPr/>
        <p:txBody>
          <a:bodyPr>
            <a:normAutofit lnSpcReduction="10000"/>
          </a:bodyPr>
          <a:lstStyle/>
          <a:p>
            <a:pPr marL="0" indent="0">
              <a:buNone/>
            </a:pPr>
            <a:r>
              <a:rPr lang="en-US" dirty="0" smtClean="0">
                <a:solidFill>
                  <a:srgbClr val="00B050"/>
                </a:solidFill>
              </a:rPr>
              <a:t>3. </a:t>
            </a:r>
            <a:r>
              <a:rPr lang="en-US" i="1" dirty="0" smtClean="0">
                <a:solidFill>
                  <a:srgbClr val="00B050"/>
                </a:solidFill>
              </a:rPr>
              <a:t>MANUAL/SPUN HEMATOCRIT</a:t>
            </a:r>
          </a:p>
          <a:p>
            <a:pPr marL="0" indent="0">
              <a:buNone/>
            </a:pPr>
            <a:r>
              <a:rPr lang="en-US" sz="1600" i="1" dirty="0" smtClean="0">
                <a:solidFill>
                  <a:srgbClr val="FFC000"/>
                </a:solidFill>
              </a:rPr>
              <a:t>Hematocrit is the volume of red blood cells as a percentage of the volume of whole blood in a sample</a:t>
            </a:r>
            <a:r>
              <a:rPr lang="en-US" sz="1600" dirty="0" smtClean="0"/>
              <a:t>. A sample of whole blood is drawn into a 75 mm capillary tube, sealed at one end, and then separated by spinning the tube in the </a:t>
            </a:r>
            <a:r>
              <a:rPr lang="en-US" sz="1600" dirty="0" err="1" smtClean="0"/>
              <a:t>HemataSTAT</a:t>
            </a:r>
            <a:r>
              <a:rPr lang="en-US" sz="1600" dirty="0" smtClean="0"/>
              <a:t> </a:t>
            </a:r>
            <a:r>
              <a:rPr lang="en-US" sz="1600" dirty="0" err="1" smtClean="0"/>
              <a:t>microhematocrit</a:t>
            </a:r>
            <a:r>
              <a:rPr lang="en-US" sz="1600" dirty="0" smtClean="0"/>
              <a:t> centrifuge. A measurement is then taken to determine the percentage of packed red blood cells to total volume.</a:t>
            </a:r>
          </a:p>
          <a:p>
            <a:pPr marL="0" indent="0">
              <a:buNone/>
            </a:pPr>
            <a:r>
              <a:rPr lang="en-US" sz="1600" b="1" i="1" dirty="0" smtClean="0"/>
              <a:t>PROCEDURE: </a:t>
            </a:r>
          </a:p>
          <a:p>
            <a:pPr marL="342900" indent="-342900">
              <a:buFont typeface="+mj-lt"/>
              <a:buAutoNum type="alphaLcParenR"/>
            </a:pPr>
            <a:r>
              <a:rPr lang="en-US" sz="1600" dirty="0" smtClean="0"/>
              <a:t>Draw a blood sample into a self-sealing 75 mm X 1.1 mm capillary tube. Perform the test in duplicate. </a:t>
            </a:r>
          </a:p>
          <a:p>
            <a:pPr marL="342900" indent="-342900">
              <a:buFont typeface="+mj-lt"/>
              <a:buAutoNum type="alphaLcParenR"/>
            </a:pPr>
            <a:r>
              <a:rPr lang="en-US" sz="1600" dirty="0" smtClean="0"/>
              <a:t>Place the capillary tube in the centrifuge clay end down. Always balance rotating head by placing another capillary tube in the opposite direction. The balancing tube can be an empty tube or another filled tube. </a:t>
            </a:r>
          </a:p>
          <a:p>
            <a:pPr marL="0" indent="0">
              <a:buNone/>
            </a:pPr>
            <a:r>
              <a:rPr lang="en-US" sz="1600" b="1" dirty="0" smtClean="0"/>
              <a:t>NOTE</a:t>
            </a:r>
            <a:r>
              <a:rPr lang="en-US" sz="1600" dirty="0" smtClean="0"/>
              <a:t>: Capillary tubes should be placed in the </a:t>
            </a:r>
            <a:r>
              <a:rPr lang="en-US" sz="1600" dirty="0" err="1" smtClean="0"/>
              <a:t>HemataSTAT</a:t>
            </a:r>
            <a:r>
              <a:rPr lang="en-US" sz="1600" dirty="0" smtClean="0"/>
              <a:t> as indicated by the numbers on the rotor head to obtain best balance. The capillary tubes need to be placed carefully so they will not break. DO NOT FORCE the tubes, rather, let them drop into the tube holder.</a:t>
            </a:r>
          </a:p>
          <a:p>
            <a:endParaRPr lang="en-US" sz="1600" dirty="0" smtClean="0"/>
          </a:p>
          <a:p>
            <a:pPr marL="0" indent="0">
              <a:buNone/>
            </a:pPr>
            <a:r>
              <a:rPr lang="en-US" sz="1600" dirty="0" smtClean="0"/>
              <a:t> </a:t>
            </a:r>
          </a:p>
          <a:p>
            <a:endParaRPr lang="en-US" sz="1600" dirty="0" smtClean="0"/>
          </a:p>
          <a:p>
            <a:endParaRPr lang="en-US" sz="1600" dirty="0" smtClean="0"/>
          </a:p>
          <a:p>
            <a:endParaRPr lang="en-US" dirty="0" smtClean="0"/>
          </a:p>
          <a:p>
            <a:endParaRPr lang="en-US" dirty="0"/>
          </a:p>
        </p:txBody>
      </p:sp>
    </p:spTree>
    <p:extLst>
      <p:ext uri="{BB962C8B-B14F-4D97-AF65-F5344CB8AC3E}">
        <p14:creationId xmlns:p14="http://schemas.microsoft.com/office/powerpoint/2010/main" val="428892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smtClean="0"/>
              <a:t>Specimen Processing</a:t>
            </a:r>
            <a:endParaRPr lang="en-US" sz="3600" dirty="0"/>
          </a:p>
        </p:txBody>
      </p:sp>
      <p:sp>
        <p:nvSpPr>
          <p:cNvPr id="5" name="Content Placeholder 2"/>
          <p:cNvSpPr>
            <a:spLocks noGrp="1"/>
          </p:cNvSpPr>
          <p:nvPr>
            <p:ph idx="1"/>
          </p:nvPr>
        </p:nvSpPr>
        <p:spPr/>
        <p:txBody>
          <a:bodyPr/>
          <a:lstStyle/>
          <a:p>
            <a:pPr marL="0" indent="0">
              <a:buNone/>
            </a:pPr>
            <a:r>
              <a:rPr lang="en-US" sz="1400" dirty="0" smtClean="0"/>
              <a:t>c. </a:t>
            </a:r>
            <a:r>
              <a:rPr lang="en-US" sz="1400" dirty="0"/>
              <a:t>With the door closed, press the RUN button; after accelerating to the proper speed, </a:t>
            </a:r>
            <a:r>
              <a:rPr lang="en-US" sz="1400" dirty="0" smtClean="0"/>
              <a:t>the </a:t>
            </a:r>
            <a:r>
              <a:rPr lang="en-US" sz="1400" dirty="0"/>
              <a:t>RPM will be displayed for 5 seconds followed by a 60 second count down. </a:t>
            </a:r>
          </a:p>
          <a:p>
            <a:pPr marL="0" indent="0">
              <a:buNone/>
            </a:pPr>
            <a:r>
              <a:rPr lang="en-US" sz="1400" b="1" dirty="0"/>
              <a:t>NOTE: </a:t>
            </a:r>
            <a:r>
              <a:rPr lang="en-US" sz="1400" i="1" dirty="0"/>
              <a:t>The centrifuge can be stopped at any time simply by pressing </a:t>
            </a:r>
            <a:r>
              <a:rPr lang="en-US" sz="1400" i="1" dirty="0" smtClean="0"/>
              <a:t>the </a:t>
            </a:r>
            <a:r>
              <a:rPr lang="en-US" sz="1400" i="1" dirty="0"/>
              <a:t>RUN button again. ALWAYS WAIT FOR THE ROTOR </a:t>
            </a:r>
            <a:r>
              <a:rPr lang="en-US" sz="1400" i="1" dirty="0" smtClean="0"/>
              <a:t>TO </a:t>
            </a:r>
            <a:r>
              <a:rPr lang="en-US" sz="1400" i="1" dirty="0"/>
              <a:t>STOP BEFORE OPENING THE DOOR. </a:t>
            </a:r>
          </a:p>
          <a:p>
            <a:pPr marL="0" indent="0">
              <a:buNone/>
            </a:pPr>
            <a:r>
              <a:rPr lang="en-US" sz="1400" dirty="0" smtClean="0"/>
              <a:t>d. </a:t>
            </a:r>
            <a:r>
              <a:rPr lang="en-US" sz="1400" dirty="0"/>
              <a:t>Remove the tube from the device and place it in the groove below the LCD screen </a:t>
            </a:r>
            <a:r>
              <a:rPr lang="en-US" sz="1400" dirty="0" smtClean="0"/>
              <a:t>and </a:t>
            </a:r>
            <a:r>
              <a:rPr lang="en-US" sz="1400" dirty="0"/>
              <a:t>press the ENT button. Select 1.1 mm tube size by pressing the RUN button. </a:t>
            </a:r>
            <a:r>
              <a:rPr lang="en-US" sz="1400" dirty="0" smtClean="0"/>
              <a:t>The </a:t>
            </a:r>
            <a:r>
              <a:rPr lang="en-US" sz="1400" dirty="0"/>
              <a:t>LCD will display: "ENTER INTERFACE: CLAY/RED CELLS." </a:t>
            </a:r>
            <a:endParaRPr lang="en-US" sz="1400" dirty="0" smtClean="0"/>
          </a:p>
          <a:p>
            <a:pPr marL="0" indent="0">
              <a:buNone/>
            </a:pPr>
            <a:r>
              <a:rPr lang="en-US" sz="1400" dirty="0" smtClean="0">
                <a:solidFill>
                  <a:srgbClr val="FFC000"/>
                </a:solidFill>
              </a:rPr>
              <a:t>FIRST</a:t>
            </a:r>
            <a:r>
              <a:rPr lang="en-US" sz="1400" dirty="0" smtClean="0"/>
              <a:t> </a:t>
            </a:r>
            <a:r>
              <a:rPr lang="en-US" sz="1400" dirty="0"/>
              <a:t>- Move the pointer along the tube to Clay/Red cells interface. Press </a:t>
            </a:r>
            <a:r>
              <a:rPr lang="en-US" sz="1400" dirty="0" smtClean="0"/>
              <a:t>ENT</a:t>
            </a:r>
            <a:r>
              <a:rPr lang="en-US" sz="1400" dirty="0"/>
              <a:t>. The LCD will display </a:t>
            </a:r>
            <a:r>
              <a:rPr lang="en-US" sz="1400" dirty="0" smtClean="0"/>
              <a:t>"</a:t>
            </a:r>
            <a:r>
              <a:rPr lang="en-US" sz="1400" dirty="0"/>
              <a:t>ENTER INTERFACE: RED CELLS/PLASMA" </a:t>
            </a:r>
          </a:p>
          <a:p>
            <a:pPr marL="0" indent="0">
              <a:buNone/>
            </a:pPr>
            <a:r>
              <a:rPr lang="en-US" sz="1400" dirty="0">
                <a:solidFill>
                  <a:srgbClr val="FFC000"/>
                </a:solidFill>
              </a:rPr>
              <a:t>SECOND</a:t>
            </a:r>
            <a:r>
              <a:rPr lang="en-US" sz="1400" dirty="0"/>
              <a:t> - Move the pointer to the Red Cells/Plasma interface. Press ENT. </a:t>
            </a:r>
            <a:r>
              <a:rPr lang="en-US" sz="1400" dirty="0" smtClean="0"/>
              <a:t>(</a:t>
            </a:r>
            <a:r>
              <a:rPr lang="en-US" sz="1400" dirty="0"/>
              <a:t>Make sure the pointer is in the middle of the interface angle). The </a:t>
            </a:r>
            <a:r>
              <a:rPr lang="en-US" sz="1400" dirty="0" smtClean="0"/>
              <a:t>LCD </a:t>
            </a:r>
            <a:r>
              <a:rPr lang="en-US" sz="1400" dirty="0"/>
              <a:t>will display: </a:t>
            </a:r>
            <a:r>
              <a:rPr lang="en-US" sz="1400" dirty="0" smtClean="0"/>
              <a:t>"</a:t>
            </a:r>
            <a:r>
              <a:rPr lang="en-US" sz="1400" dirty="0"/>
              <a:t>ENTER INTERFACE: PLASMA/AIR" </a:t>
            </a:r>
          </a:p>
          <a:p>
            <a:pPr marL="0" indent="0">
              <a:buNone/>
            </a:pPr>
            <a:r>
              <a:rPr lang="en-US" sz="1400" dirty="0">
                <a:solidFill>
                  <a:srgbClr val="FFC000"/>
                </a:solidFill>
              </a:rPr>
              <a:t>THIRD</a:t>
            </a:r>
            <a:r>
              <a:rPr lang="en-US" sz="1400" dirty="0"/>
              <a:t> - Move the pointer to the Plasma/Air interface. Press ENT. The </a:t>
            </a:r>
            <a:r>
              <a:rPr lang="en-US" sz="1400" dirty="0" smtClean="0"/>
              <a:t>LCD </a:t>
            </a:r>
            <a:r>
              <a:rPr lang="en-US" sz="1400" dirty="0"/>
              <a:t>will display the HCT valve to the tenth of a percent. </a:t>
            </a:r>
          </a:p>
          <a:p>
            <a:pPr marL="0" indent="0">
              <a:buNone/>
            </a:pPr>
            <a:r>
              <a:rPr lang="en-US" sz="1400" b="1" dirty="0"/>
              <a:t>NOTE</a:t>
            </a:r>
            <a:r>
              <a:rPr lang="en-US" sz="1400" i="1" dirty="0"/>
              <a:t>: If the pointer is not moved or is moved in the wrong direction </a:t>
            </a:r>
            <a:r>
              <a:rPr lang="en-US" sz="1400" i="1" dirty="0" smtClean="0"/>
              <a:t>during </a:t>
            </a:r>
            <a:r>
              <a:rPr lang="en-US" sz="1400" i="1" dirty="0"/>
              <a:t>the measuring process, the LCD will display the message </a:t>
            </a:r>
            <a:r>
              <a:rPr lang="en-US" sz="1400" i="1" dirty="0" smtClean="0"/>
              <a:t>ENTRY </a:t>
            </a:r>
            <a:r>
              <a:rPr lang="en-US" sz="1400" i="1" dirty="0"/>
              <a:t>ERROR. Wait for the LCD to clear. When the screen </a:t>
            </a:r>
            <a:r>
              <a:rPr lang="en-US" sz="1400" i="1" dirty="0" smtClean="0"/>
              <a:t>displays </a:t>
            </a:r>
            <a:r>
              <a:rPr lang="en-US" sz="1400" i="1" dirty="0"/>
              <a:t>"ENTER FUNCTION: &lt; READ SPIN &gt;", you may </a:t>
            </a:r>
            <a:r>
              <a:rPr lang="en-US" sz="1400" i="1" dirty="0" smtClean="0"/>
              <a:t>begin </a:t>
            </a:r>
            <a:r>
              <a:rPr lang="en-US" sz="1400" i="1" dirty="0"/>
              <a:t>the measuring process again by pressing ENT. </a:t>
            </a:r>
          </a:p>
          <a:p>
            <a:pPr marL="0" indent="0">
              <a:buNone/>
            </a:pPr>
            <a:r>
              <a:rPr lang="en-US" sz="1400" dirty="0" smtClean="0"/>
              <a:t>e. </a:t>
            </a:r>
            <a:r>
              <a:rPr lang="en-US" sz="1400" dirty="0"/>
              <a:t>Controls are performed following procedure used for patient samples. </a:t>
            </a:r>
          </a:p>
          <a:p>
            <a:pPr marL="0" indent="0">
              <a:buNone/>
            </a:pPr>
            <a:endParaRPr lang="en-US" sz="1400" dirty="0"/>
          </a:p>
        </p:txBody>
      </p:sp>
    </p:spTree>
    <p:extLst>
      <p:ext uri="{BB962C8B-B14F-4D97-AF65-F5344CB8AC3E}">
        <p14:creationId xmlns:p14="http://schemas.microsoft.com/office/powerpoint/2010/main" val="722449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3600" dirty="0"/>
              <a:t>Specimen Processing</a:t>
            </a:r>
            <a:endParaRPr lang="en-US" dirty="0"/>
          </a:p>
        </p:txBody>
      </p:sp>
      <p:sp>
        <p:nvSpPr>
          <p:cNvPr id="6" name="Content Placeholder 2"/>
          <p:cNvSpPr txBox="1">
            <a:spLocks/>
          </p:cNvSpPr>
          <p:nvPr/>
        </p:nvSpPr>
        <p:spPr bwMode="auto">
          <a:xfrm>
            <a:off x="528638" y="1295400"/>
            <a:ext cx="8234362"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fontAlgn="base">
              <a:spcBef>
                <a:spcPct val="0"/>
              </a:spcBef>
              <a:spcAft>
                <a:spcPct val="50000"/>
              </a:spcAft>
              <a:defRPr sz="2000">
                <a:solidFill>
                  <a:schemeClr val="tx1"/>
                </a:solidFill>
                <a:latin typeface="+mn-lt"/>
                <a:ea typeface="+mn-ea"/>
                <a:cs typeface="+mn-cs"/>
              </a:defRPr>
            </a:lvl1pPr>
            <a:lvl2pPr marL="228600" indent="-227013" algn="l" rtl="0" fontAlgn="base">
              <a:spcBef>
                <a:spcPct val="0"/>
              </a:spcBef>
              <a:spcAft>
                <a:spcPct val="30000"/>
              </a:spcAft>
              <a:buChar char="•"/>
              <a:defRPr>
                <a:solidFill>
                  <a:schemeClr val="tx1"/>
                </a:solidFill>
                <a:latin typeface="+mn-lt"/>
              </a:defRPr>
            </a:lvl2pPr>
            <a:lvl3pPr marL="457200" indent="-227013" algn="l" rtl="0" fontAlgn="base">
              <a:spcBef>
                <a:spcPct val="0"/>
              </a:spcBef>
              <a:spcAft>
                <a:spcPct val="30000"/>
              </a:spcAft>
              <a:buChar char="–"/>
              <a:defRPr sz="1600">
                <a:solidFill>
                  <a:schemeClr val="tx1"/>
                </a:solidFill>
                <a:latin typeface="+mn-lt"/>
              </a:defRPr>
            </a:lvl3pPr>
            <a:lvl4pPr marL="684213" indent="-225425" algn="l" rtl="0" fontAlgn="base">
              <a:spcBef>
                <a:spcPct val="0"/>
              </a:spcBef>
              <a:spcAft>
                <a:spcPct val="30000"/>
              </a:spcAft>
              <a:buChar char="•"/>
              <a:defRPr sz="1600">
                <a:solidFill>
                  <a:schemeClr val="tx1"/>
                </a:solidFill>
                <a:latin typeface="+mn-lt"/>
              </a:defRPr>
            </a:lvl4pPr>
            <a:lvl5pPr marL="912813" indent="-227013" algn="l" rtl="0" fontAlgn="base">
              <a:spcBef>
                <a:spcPct val="0"/>
              </a:spcBef>
              <a:spcAft>
                <a:spcPct val="30000"/>
              </a:spcAft>
              <a:buChar char="–"/>
              <a:defRPr sz="1600">
                <a:solidFill>
                  <a:schemeClr val="tx1"/>
                </a:solidFill>
                <a:latin typeface="+mn-lt"/>
              </a:defRPr>
            </a:lvl5pPr>
            <a:lvl6pPr marL="1370013" indent="-227013" algn="l" rtl="0" fontAlgn="base">
              <a:spcBef>
                <a:spcPct val="0"/>
              </a:spcBef>
              <a:spcAft>
                <a:spcPct val="30000"/>
              </a:spcAft>
              <a:buChar char="–"/>
              <a:defRPr sz="1600">
                <a:solidFill>
                  <a:schemeClr val="tx1"/>
                </a:solidFill>
                <a:latin typeface="+mn-lt"/>
              </a:defRPr>
            </a:lvl6pPr>
            <a:lvl7pPr marL="1827213" indent="-227013" algn="l" rtl="0" fontAlgn="base">
              <a:spcBef>
                <a:spcPct val="0"/>
              </a:spcBef>
              <a:spcAft>
                <a:spcPct val="30000"/>
              </a:spcAft>
              <a:buChar char="–"/>
              <a:defRPr sz="1600">
                <a:solidFill>
                  <a:schemeClr val="tx1"/>
                </a:solidFill>
                <a:latin typeface="+mn-lt"/>
              </a:defRPr>
            </a:lvl7pPr>
            <a:lvl8pPr marL="2284413" indent="-227013" algn="l" rtl="0" fontAlgn="base">
              <a:spcBef>
                <a:spcPct val="0"/>
              </a:spcBef>
              <a:spcAft>
                <a:spcPct val="30000"/>
              </a:spcAft>
              <a:buChar char="–"/>
              <a:defRPr sz="1600">
                <a:solidFill>
                  <a:schemeClr val="tx1"/>
                </a:solidFill>
                <a:latin typeface="+mn-lt"/>
              </a:defRPr>
            </a:lvl8pPr>
            <a:lvl9pPr marL="2741613" indent="-227013" algn="l" rtl="0" fontAlgn="base">
              <a:spcBef>
                <a:spcPct val="0"/>
              </a:spcBef>
              <a:spcAft>
                <a:spcPct val="30000"/>
              </a:spcAft>
              <a:buChar char="–"/>
              <a:defRPr sz="1600">
                <a:solidFill>
                  <a:schemeClr val="tx1"/>
                </a:solidFill>
                <a:latin typeface="+mn-lt"/>
              </a:defRPr>
            </a:lvl9pPr>
          </a:lstStyle>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2000" b="0" i="0" u="none" strike="noStrike" kern="0" cap="none" spc="0" normalizeH="0" baseline="0" noProof="0" dirty="0" smtClean="0">
                <a:ln>
                  <a:noFill/>
                </a:ln>
                <a:solidFill>
                  <a:srgbClr val="00B050"/>
                </a:solidFill>
                <a:effectLst/>
                <a:uLnTx/>
                <a:uFillTx/>
                <a:latin typeface="Arial"/>
                <a:ea typeface="+mn-ea"/>
                <a:cs typeface="+mn-cs"/>
              </a:rPr>
              <a:t>4. </a:t>
            </a:r>
            <a:r>
              <a:rPr kumimoji="0" lang="en-US" sz="2000" b="0" i="1" u="none" strike="noStrike" kern="0" cap="none" spc="0" normalizeH="0" baseline="0" noProof="0" dirty="0" smtClean="0">
                <a:ln>
                  <a:noFill/>
                </a:ln>
                <a:solidFill>
                  <a:srgbClr val="00B050"/>
                </a:solidFill>
                <a:effectLst/>
                <a:uLnTx/>
                <a:uFillTx/>
                <a:latin typeface="Arial"/>
                <a:ea typeface="+mn-ea"/>
                <a:cs typeface="+mn-cs"/>
              </a:rPr>
              <a:t>HANDLING SPECIMENS WITH CLUMPED PLATELETS</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500" b="0" i="1" u="none" strike="noStrike" kern="0" cap="none" spc="0" normalizeH="0" baseline="0" noProof="0" dirty="0" smtClean="0">
                <a:ln>
                  <a:noFill/>
                </a:ln>
                <a:solidFill>
                  <a:srgbClr val="000000"/>
                </a:solidFill>
                <a:effectLst/>
                <a:uLnTx/>
                <a:uFillTx/>
                <a:latin typeface="Arial"/>
                <a:ea typeface="+mn-ea"/>
                <a:cs typeface="+mn-cs"/>
              </a:rPr>
              <a:t>On occasion, a patient will have a suspect flag message of "</a:t>
            </a:r>
            <a:r>
              <a:rPr kumimoji="0" lang="en-US" sz="1500" b="0" i="1" u="none" strike="noStrike" kern="0" cap="none" spc="0" normalizeH="0" baseline="0" noProof="0" dirty="0" smtClean="0">
                <a:ln>
                  <a:noFill/>
                </a:ln>
                <a:solidFill>
                  <a:srgbClr val="FF0000"/>
                </a:solidFill>
                <a:effectLst/>
                <a:uLnTx/>
                <a:uFillTx/>
                <a:latin typeface="Arial"/>
                <a:ea typeface="+mn-ea"/>
                <a:cs typeface="+mn-cs"/>
              </a:rPr>
              <a:t>platelet clumps</a:t>
            </a:r>
            <a:r>
              <a:rPr kumimoji="0" lang="en-US" sz="1500" b="0" i="1" u="none" strike="noStrike" kern="0" cap="none" spc="0" normalizeH="0" baseline="0" noProof="0" dirty="0" smtClean="0">
                <a:ln>
                  <a:noFill/>
                </a:ln>
                <a:solidFill>
                  <a:srgbClr val="000000"/>
                </a:solidFill>
                <a:effectLst/>
                <a:uLnTx/>
                <a:uFillTx/>
                <a:latin typeface="Arial"/>
                <a:ea typeface="+mn-ea"/>
                <a:cs typeface="+mn-cs"/>
              </a:rPr>
              <a:t>" or will display an abnormal platelet histogram from the Abbott Cell-</a:t>
            </a:r>
            <a:r>
              <a:rPr kumimoji="0" lang="en-US" sz="1500" b="0" i="1" u="none" strike="noStrike" kern="0" cap="none" spc="0" normalizeH="0" baseline="0" noProof="0" dirty="0" err="1" smtClean="0">
                <a:ln>
                  <a:noFill/>
                </a:ln>
                <a:solidFill>
                  <a:srgbClr val="000000"/>
                </a:solidFill>
                <a:effectLst/>
                <a:uLnTx/>
                <a:uFillTx/>
                <a:latin typeface="Arial"/>
                <a:ea typeface="+mn-ea"/>
                <a:cs typeface="+mn-cs"/>
              </a:rPr>
              <a:t>Dyn</a:t>
            </a:r>
            <a:r>
              <a:rPr kumimoji="0" lang="en-US" sz="1500" b="0" i="1" u="none" strike="noStrike" kern="0" cap="none" spc="0" normalizeH="0" baseline="0" noProof="0" dirty="0" smtClean="0">
                <a:ln>
                  <a:noFill/>
                </a:ln>
                <a:solidFill>
                  <a:srgbClr val="000000"/>
                </a:solidFill>
                <a:effectLst/>
                <a:uLnTx/>
                <a:uFillTx/>
                <a:latin typeface="Arial"/>
                <a:ea typeface="+mn-ea"/>
                <a:cs typeface="+mn-cs"/>
              </a:rPr>
              <a:t> Sapphire. For accuracy in reporting, the following procedure should be done.</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Arial"/>
                <a:ea typeface="+mn-ea"/>
                <a:cs typeface="+mn-cs"/>
              </a:rPr>
              <a:t>PROCEDURE</a:t>
            </a:r>
            <a:r>
              <a:rPr kumimoji="0" lang="en-US" sz="1400" b="0" i="0" u="none" strike="noStrike" kern="0" cap="none" spc="0" normalizeH="0" baseline="0" noProof="0" dirty="0" smtClean="0">
                <a:ln>
                  <a:noFill/>
                </a:ln>
                <a:solidFill>
                  <a:srgbClr val="000000"/>
                </a:solidFill>
                <a:effectLst/>
                <a:uLnTx/>
                <a:uFillTx/>
                <a:latin typeface="Arial"/>
                <a:ea typeface="+mn-ea"/>
                <a:cs typeface="+mn-cs"/>
              </a:rPr>
              <a:t> </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400" b="0" i="0" u="none" strike="noStrike" kern="0" cap="none" spc="0" normalizeH="0" baseline="0" noProof="0" dirty="0" smtClean="0">
                <a:ln>
                  <a:noFill/>
                </a:ln>
                <a:solidFill>
                  <a:srgbClr val="000000"/>
                </a:solidFill>
                <a:effectLst/>
                <a:uLnTx/>
                <a:uFillTx/>
                <a:latin typeface="Arial"/>
                <a:ea typeface="+mn-ea"/>
                <a:cs typeface="+mn-cs"/>
              </a:rPr>
              <a:t>1. Draw a fresh specimen (EDTA) and run it immediately. If the problem recurs vortex the specimen for 2 minutes and repeat the count. If the count still indicates clumped platelets, go to step 2. </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400" b="0" i="0" u="none" strike="noStrike" kern="0" cap="none" spc="0" normalizeH="0" baseline="0" noProof="0" dirty="0" smtClean="0">
                <a:ln>
                  <a:noFill/>
                </a:ln>
                <a:solidFill>
                  <a:srgbClr val="000000"/>
                </a:solidFill>
                <a:effectLst/>
                <a:uLnTx/>
                <a:uFillTx/>
                <a:latin typeface="Arial"/>
                <a:ea typeface="+mn-ea"/>
                <a:cs typeface="+mn-cs"/>
              </a:rPr>
              <a:t>2. Draw a specimen in sodium citrate. Abbott Diagnostics recommends the use of sodium citrate anticoagulant in most cases. </a:t>
            </a:r>
            <a:r>
              <a:rPr kumimoji="0" lang="en-US" sz="1400" b="0" i="0" u="none" strike="noStrike" kern="0" cap="none" spc="0" normalizeH="0" baseline="0" noProof="0" dirty="0" smtClean="0">
                <a:ln>
                  <a:noFill/>
                </a:ln>
                <a:solidFill>
                  <a:srgbClr val="FF0000"/>
                </a:solidFill>
                <a:effectLst/>
                <a:uLnTx/>
                <a:uFillTx/>
                <a:latin typeface="Arial"/>
                <a:ea typeface="+mn-ea"/>
                <a:cs typeface="+mn-cs"/>
              </a:rPr>
              <a:t>If platelets are still clumped, go to Step 3; if not, go to Step 6. </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400" b="1" i="1" u="none" strike="noStrike" kern="0" cap="none" spc="0" normalizeH="0" baseline="0" noProof="0" dirty="0" smtClean="0">
                <a:ln>
                  <a:noFill/>
                </a:ln>
                <a:solidFill>
                  <a:srgbClr val="FFC000"/>
                </a:solidFill>
                <a:effectLst/>
                <a:uLnTx/>
                <a:uFillTx/>
                <a:latin typeface="Arial"/>
                <a:ea typeface="+mn-ea"/>
                <a:cs typeface="+mn-cs"/>
              </a:rPr>
              <a:t>NOTE</a:t>
            </a:r>
            <a:r>
              <a:rPr kumimoji="0" lang="en-US" sz="1400" b="0" i="1" u="none" strike="noStrike" kern="0" cap="none" spc="0" normalizeH="0" baseline="0" noProof="0" dirty="0" smtClean="0">
                <a:ln>
                  <a:noFill/>
                </a:ln>
                <a:solidFill>
                  <a:srgbClr val="FFC000"/>
                </a:solidFill>
                <a:effectLst/>
                <a:uLnTx/>
                <a:uFillTx/>
                <a:latin typeface="Arial"/>
                <a:ea typeface="+mn-ea"/>
                <a:cs typeface="+mn-cs"/>
              </a:rPr>
              <a:t>: Platelet aggregates may also form in blood anticoagulated with oxalate. Specimens drawn into sodium citrate must be corrected for the dilution by multiplying each parameter by 1.1. </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400" b="0" i="0" u="none" strike="noStrike" kern="0" cap="none" spc="0" normalizeH="0" baseline="0" noProof="0" dirty="0" smtClean="0">
                <a:ln>
                  <a:noFill/>
                </a:ln>
                <a:solidFill>
                  <a:srgbClr val="000000"/>
                </a:solidFill>
                <a:effectLst/>
                <a:uLnTx/>
                <a:uFillTx/>
                <a:latin typeface="Arial"/>
                <a:ea typeface="+mn-ea"/>
                <a:cs typeface="+mn-cs"/>
              </a:rPr>
              <a:t>3. Estimate platelet number and size (small, normal, large) from the blood smear. </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400" b="0" i="0" u="none" strike="noStrike" kern="0" cap="none" spc="0" normalizeH="0" baseline="0" noProof="0" dirty="0" smtClean="0">
                <a:ln>
                  <a:noFill/>
                </a:ln>
                <a:solidFill>
                  <a:srgbClr val="000000"/>
                </a:solidFill>
                <a:effectLst/>
                <a:uLnTx/>
                <a:uFillTx/>
                <a:latin typeface="Arial"/>
                <a:ea typeface="+mn-ea"/>
                <a:cs typeface="+mn-cs"/>
              </a:rPr>
              <a:t>4. Examine the platelet, WBC histogram, differential </a:t>
            </a:r>
            <a:r>
              <a:rPr kumimoji="0" lang="en-US" sz="1400" b="0" i="0" u="none" strike="noStrike" kern="0" cap="none" spc="0" normalizeH="0" baseline="0" noProof="0" dirty="0" err="1" smtClean="0">
                <a:ln>
                  <a:noFill/>
                </a:ln>
                <a:solidFill>
                  <a:srgbClr val="000000"/>
                </a:solidFill>
                <a:effectLst/>
                <a:uLnTx/>
                <a:uFillTx/>
                <a:latin typeface="Arial"/>
                <a:ea typeface="+mn-ea"/>
                <a:cs typeface="+mn-cs"/>
              </a:rPr>
              <a:t>scattergrams</a:t>
            </a:r>
            <a:r>
              <a:rPr kumimoji="0" lang="en-US" sz="1400" b="0" i="0" u="none" strike="noStrike" kern="0" cap="none" spc="0" normalizeH="0" baseline="0" noProof="0" dirty="0" smtClean="0">
                <a:ln>
                  <a:noFill/>
                </a:ln>
                <a:solidFill>
                  <a:srgbClr val="000000"/>
                </a:solidFill>
                <a:effectLst/>
                <a:uLnTx/>
                <a:uFillTx/>
                <a:latin typeface="Arial"/>
                <a:ea typeface="+mn-ea"/>
                <a:cs typeface="+mn-cs"/>
              </a:rPr>
              <a:t>, and Mono/Poly I </a:t>
            </a:r>
            <a:r>
              <a:rPr kumimoji="0" lang="en-US" sz="1400" b="0" i="0" u="none" strike="noStrike" kern="0" cap="none" spc="0" normalizeH="0" baseline="0" noProof="0" dirty="0" err="1" smtClean="0">
                <a:ln>
                  <a:noFill/>
                </a:ln>
                <a:solidFill>
                  <a:srgbClr val="000000"/>
                </a:solidFill>
                <a:effectLst/>
                <a:uLnTx/>
                <a:uFillTx/>
                <a:latin typeface="Arial"/>
                <a:ea typeface="+mn-ea"/>
                <a:cs typeface="+mn-cs"/>
              </a:rPr>
              <a:t>Scattergram</a:t>
            </a:r>
            <a:r>
              <a:rPr kumimoji="0" lang="en-US" sz="1400" b="0" i="0" u="none" strike="noStrike" kern="0" cap="none" spc="0" normalizeH="0" baseline="0" noProof="0" dirty="0" smtClean="0">
                <a:ln>
                  <a:noFill/>
                </a:ln>
                <a:solidFill>
                  <a:srgbClr val="000000"/>
                </a:solidFill>
                <a:effectLst/>
                <a:uLnTx/>
                <a:uFillTx/>
                <a:latin typeface="Arial"/>
                <a:ea typeface="+mn-ea"/>
                <a:cs typeface="+mn-cs"/>
              </a:rPr>
              <a:t> along with the blood smear. Determine if the platelet clumps are interfering with the WBC count. Perform WBC estimate from stained blood smear to verify total WBC count when total WBC count is asterisked by the Sapphire. </a:t>
            </a:r>
          </a:p>
          <a:p>
            <a:pPr marL="0" marR="0" lvl="0" indent="0" algn="l" defTabSz="914400" rtl="0" eaLnBrk="1" fontAlgn="base" latinLnBrk="0" hangingPunct="1">
              <a:lnSpc>
                <a:spcPct val="100000"/>
              </a:lnSpc>
              <a:spcBef>
                <a:spcPct val="0"/>
              </a:spcBef>
              <a:spcAft>
                <a:spcPct val="50000"/>
              </a:spcAft>
              <a:buClrTx/>
              <a:buSzTx/>
              <a:buFontTx/>
              <a:buNone/>
              <a:tabLst/>
              <a:defRPr/>
            </a:pPr>
            <a:r>
              <a:rPr kumimoji="0" lang="en-US" sz="1400" b="0" i="0" u="none" strike="noStrike" kern="0" cap="none" spc="0" normalizeH="0" baseline="0" noProof="0" dirty="0" smtClean="0">
                <a:ln>
                  <a:noFill/>
                </a:ln>
                <a:solidFill>
                  <a:srgbClr val="000000"/>
                </a:solidFill>
                <a:effectLst/>
                <a:uLnTx/>
                <a:uFillTx/>
                <a:latin typeface="Arial"/>
                <a:ea typeface="+mn-ea"/>
                <a:cs typeface="+mn-cs"/>
              </a:rPr>
              <a:t>5. Use your laboratory's protocol to verify all reported results. All results with asterisks must be verified by another method or left for Pathologist review and interpretation.</a:t>
            </a:r>
          </a:p>
          <a:p>
            <a:pPr marL="0" marR="0" lvl="0" indent="0" algn="l" defTabSz="914400" rtl="0" eaLnBrk="1" fontAlgn="base" latinLnBrk="0" hangingPunct="1">
              <a:lnSpc>
                <a:spcPct val="100000"/>
              </a:lnSpc>
              <a:spcBef>
                <a:spcPct val="0"/>
              </a:spcBef>
              <a:spcAft>
                <a:spcPct val="50000"/>
              </a:spcAft>
              <a:buClrTx/>
              <a:buSzTx/>
              <a:buFontTx/>
              <a:buNone/>
              <a:tabLst/>
              <a:defRPr/>
            </a:pPr>
            <a:endParaRPr kumimoji="0" lang="en-US" sz="1600" b="0" i="1" u="none" strike="noStrike" kern="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50000"/>
              </a:spcAft>
              <a:buClrTx/>
              <a:buSzTx/>
              <a:buFontTx/>
              <a:buNone/>
              <a:tabLst/>
              <a:defRPr/>
            </a:pPr>
            <a:endParaRPr kumimoji="0" lang="en-US" sz="1600" b="0" i="1" u="none" strike="noStrike" kern="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50000"/>
              </a:spcAft>
              <a:buClrTx/>
              <a:buSzTx/>
              <a:buFontTx/>
              <a:buNone/>
              <a:tabLst/>
              <a:defRPr/>
            </a:pPr>
            <a:endParaRPr kumimoji="0" lang="en-US" sz="1600" b="0" i="0" u="none" strike="noStrike" kern="0" cap="none" spc="0" normalizeH="0" baseline="0" noProof="0" dirty="0" smtClean="0">
              <a:ln>
                <a:noFill/>
              </a:ln>
              <a:solidFill>
                <a:srgbClr val="000000"/>
              </a:solidFill>
              <a:effectLst/>
              <a:uLnTx/>
              <a:uFillTx/>
              <a:latin typeface="Arial"/>
              <a:ea typeface="+mn-ea"/>
              <a:cs typeface="+mn-cs"/>
            </a:endParaRPr>
          </a:p>
          <a:p>
            <a:pPr marL="0" marR="0" lvl="0" indent="0" algn="l" defTabSz="914400" rtl="0" eaLnBrk="1" fontAlgn="base" latinLnBrk="0" hangingPunct="1">
              <a:lnSpc>
                <a:spcPct val="100000"/>
              </a:lnSpc>
              <a:spcBef>
                <a:spcPct val="0"/>
              </a:spcBef>
              <a:spcAft>
                <a:spcPct val="50000"/>
              </a:spcAft>
              <a:buClrTx/>
              <a:buSzTx/>
              <a:buFontTx/>
              <a:buNone/>
              <a:tabLst/>
              <a:defRPr/>
            </a:pPr>
            <a:endParaRPr kumimoji="0" lang="en-US" sz="2000" b="0" i="0" u="none" strike="noStrike" kern="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79852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1139</Words>
  <Application>Microsoft Office PowerPoint</Application>
  <PresentationFormat>On-screen Show (4:3)</PresentationFormat>
  <Paragraphs>61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CELL-DYN Sapphire™ Basic Maintenance</vt:lpstr>
      <vt:lpstr>Specimen Processing</vt:lpstr>
      <vt:lpstr>Specimen Processing</vt:lpstr>
      <vt:lpstr>Specimen Processing</vt:lpstr>
      <vt:lpstr>Specimen Processing</vt:lpstr>
      <vt:lpstr>Specimen Processing</vt:lpstr>
      <vt:lpstr>Specimen Processing</vt:lpstr>
      <vt:lpstr>Specimen Processing</vt:lpstr>
    </vt:vector>
  </TitlesOfParts>
  <Company>SFH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CELL-DYN Sapphire™ Basic Maintenance</dc:title>
  <dc:creator>Coe, Amanda M</dc:creator>
  <cp:lastModifiedBy>Coe, Amanda M</cp:lastModifiedBy>
  <cp:revision>3</cp:revision>
  <dcterms:created xsi:type="dcterms:W3CDTF">2019-04-12T14:20:02Z</dcterms:created>
  <dcterms:modified xsi:type="dcterms:W3CDTF">2019-04-12T16:01:16Z</dcterms:modified>
</cp:coreProperties>
</file>