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7" r:id="rId2"/>
    <p:sldId id="258" r:id="rId3"/>
    <p:sldId id="259" r:id="rId4"/>
    <p:sldId id="260" r:id="rId5"/>
    <p:sldId id="261" r:id="rId6"/>
    <p:sldId id="262" r:id="rId7"/>
    <p:sldId id="263" r:id="rId8"/>
    <p:sldId id="264" r:id="rId9"/>
    <p:sldId id="270" r:id="rId10"/>
    <p:sldId id="265" r:id="rId11"/>
    <p:sldId id="266" r:id="rId12"/>
    <p:sldId id="267" r:id="rId13"/>
    <p:sldId id="268" r:id="rId14"/>
    <p:sldId id="269" r:id="rId15"/>
    <p:sldId id="271" r:id="rId16"/>
    <p:sldId id="272" r:id="rId1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94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AA635E-BD91-7947-9B74-083C45B2E8A1}" type="doc">
      <dgm:prSet loTypeId="urn:microsoft.com/office/officeart/2005/8/layout/radial4" loCatId="" qsTypeId="urn:microsoft.com/office/officeart/2005/8/quickstyle/simple4" qsCatId="simple" csTypeId="urn:microsoft.com/office/officeart/2005/8/colors/accent1_2" csCatId="accent1" phldr="1"/>
      <dgm:spPr/>
      <dgm:t>
        <a:bodyPr/>
        <a:lstStyle/>
        <a:p>
          <a:endParaRPr lang="en-US"/>
        </a:p>
      </dgm:t>
    </dgm:pt>
    <dgm:pt modelId="{CB8C5FBB-EF9B-DA4E-8D80-A3DC1D1F8A9E}">
      <dgm:prSet phldrT="[Text]" custT="1"/>
      <dgm:spPr/>
      <dgm:t>
        <a:bodyPr/>
        <a:lstStyle/>
        <a:p>
          <a:pPr algn="ctr"/>
          <a:r>
            <a:rPr lang="en-US" sz="3200" b="1" u="sng" dirty="0" smtClean="0"/>
            <a:t>Common</a:t>
          </a:r>
        </a:p>
        <a:p>
          <a:pPr algn="ctr"/>
          <a:r>
            <a:rPr lang="en-US" sz="2400" dirty="0" smtClean="0"/>
            <a:t>10</a:t>
          </a:r>
        </a:p>
        <a:p>
          <a:pPr algn="ctr"/>
          <a:r>
            <a:rPr lang="en-US" sz="2400" dirty="0" smtClean="0"/>
            <a:t>5</a:t>
          </a:r>
        </a:p>
        <a:p>
          <a:pPr algn="ctr"/>
          <a:r>
            <a:rPr lang="en-US" sz="2400" dirty="0" smtClean="0"/>
            <a:t>2 </a:t>
          </a:r>
        </a:p>
        <a:p>
          <a:pPr algn="ctr"/>
          <a:r>
            <a:rPr lang="en-US" sz="1800" dirty="0" smtClean="0"/>
            <a:t>(Thrombin)</a:t>
          </a:r>
        </a:p>
        <a:p>
          <a:pPr algn="ctr"/>
          <a:r>
            <a:rPr lang="en-US" sz="2400" dirty="0" smtClean="0"/>
            <a:t>1</a:t>
          </a:r>
        </a:p>
        <a:p>
          <a:pPr algn="ctr"/>
          <a:r>
            <a:rPr lang="en-US" sz="1800" dirty="0" smtClean="0"/>
            <a:t>(Fibrin)</a:t>
          </a:r>
        </a:p>
        <a:p>
          <a:pPr algn="ctr"/>
          <a:r>
            <a:rPr lang="en-US" sz="2400" dirty="0" smtClean="0"/>
            <a:t>13</a:t>
          </a:r>
        </a:p>
        <a:p>
          <a:pPr algn="ctr"/>
          <a:r>
            <a:rPr lang="en-US" sz="1800" dirty="0" smtClean="0"/>
            <a:t>(Clot stabilizer)</a:t>
          </a:r>
          <a:endParaRPr lang="en-US" sz="1800" dirty="0"/>
        </a:p>
      </dgm:t>
    </dgm:pt>
    <dgm:pt modelId="{68205A16-7129-014F-B387-FEE91F30FB75}" type="parTrans" cxnId="{402EE3B1-DA6B-8744-9715-4CE90E6278F9}">
      <dgm:prSet/>
      <dgm:spPr/>
      <dgm:t>
        <a:bodyPr/>
        <a:lstStyle/>
        <a:p>
          <a:endParaRPr lang="en-US"/>
        </a:p>
      </dgm:t>
    </dgm:pt>
    <dgm:pt modelId="{D3F45F90-30B9-644F-BFC3-7A2E35F0CF57}" type="sibTrans" cxnId="{402EE3B1-DA6B-8744-9715-4CE90E6278F9}">
      <dgm:prSet/>
      <dgm:spPr/>
      <dgm:t>
        <a:bodyPr/>
        <a:lstStyle/>
        <a:p>
          <a:endParaRPr lang="en-US"/>
        </a:p>
      </dgm:t>
    </dgm:pt>
    <dgm:pt modelId="{E1080235-E725-DF4F-90CA-EC9B29495264}">
      <dgm:prSet phldrT="[Text]" custT="1"/>
      <dgm:spPr/>
      <dgm:t>
        <a:bodyPr/>
        <a:lstStyle/>
        <a:p>
          <a:pPr algn="ctr"/>
          <a:r>
            <a:rPr lang="en-US" sz="3200" b="1" u="sng" dirty="0" smtClean="0"/>
            <a:t>Intrinsic</a:t>
          </a:r>
        </a:p>
        <a:p>
          <a:pPr algn="ctr"/>
          <a:r>
            <a:rPr lang="en-US" sz="2400" dirty="0" smtClean="0"/>
            <a:t>12</a:t>
          </a:r>
        </a:p>
        <a:p>
          <a:pPr algn="ctr"/>
          <a:r>
            <a:rPr lang="en-US" sz="2400" dirty="0" smtClean="0"/>
            <a:t>11</a:t>
          </a:r>
        </a:p>
        <a:p>
          <a:pPr algn="ctr"/>
          <a:r>
            <a:rPr lang="en-US" sz="2400" dirty="0" smtClean="0"/>
            <a:t>9</a:t>
          </a:r>
        </a:p>
        <a:p>
          <a:pPr algn="ctr"/>
          <a:r>
            <a:rPr lang="en-US" sz="2400" dirty="0" smtClean="0"/>
            <a:t>8</a:t>
          </a:r>
        </a:p>
        <a:p>
          <a:pPr algn="ctr"/>
          <a:endParaRPr lang="en-US" sz="1600" dirty="0"/>
        </a:p>
      </dgm:t>
    </dgm:pt>
    <dgm:pt modelId="{52969598-011C-EB48-8E7F-EB54797FC40F}" type="parTrans" cxnId="{88EC9F08-74A5-3841-A0C8-779196A2559F}">
      <dgm:prSet/>
      <dgm:spPr/>
      <dgm:t>
        <a:bodyPr/>
        <a:lstStyle/>
        <a:p>
          <a:endParaRPr lang="en-US"/>
        </a:p>
      </dgm:t>
    </dgm:pt>
    <dgm:pt modelId="{6632C86D-96E1-E94F-9EB3-90B145348D43}" type="sibTrans" cxnId="{88EC9F08-74A5-3841-A0C8-779196A2559F}">
      <dgm:prSet/>
      <dgm:spPr/>
      <dgm:t>
        <a:bodyPr/>
        <a:lstStyle/>
        <a:p>
          <a:endParaRPr lang="en-US"/>
        </a:p>
      </dgm:t>
    </dgm:pt>
    <dgm:pt modelId="{AB513BB7-F83F-EE43-ADE4-D7B16A918FBF}">
      <dgm:prSet phldrT="[Text]" custT="1"/>
      <dgm:spPr/>
      <dgm:t>
        <a:bodyPr/>
        <a:lstStyle/>
        <a:p>
          <a:pPr algn="ctr"/>
          <a:r>
            <a:rPr lang="en-US" sz="3200" b="1" u="sng" dirty="0" smtClean="0"/>
            <a:t>Extrinsic</a:t>
          </a:r>
        </a:p>
        <a:p>
          <a:pPr algn="ctr"/>
          <a:r>
            <a:rPr lang="en-US" sz="2400" dirty="0" smtClean="0"/>
            <a:t>3 </a:t>
          </a:r>
        </a:p>
        <a:p>
          <a:pPr algn="ctr"/>
          <a:r>
            <a:rPr lang="en-US" sz="1800" dirty="0" smtClean="0"/>
            <a:t>(Tissue Factor)</a:t>
          </a:r>
        </a:p>
        <a:p>
          <a:pPr algn="ctr"/>
          <a:r>
            <a:rPr lang="en-US" sz="2400" dirty="0" smtClean="0"/>
            <a:t>7</a:t>
          </a:r>
        </a:p>
        <a:p>
          <a:pPr algn="ctr"/>
          <a:endParaRPr lang="en-US" sz="1900" dirty="0"/>
        </a:p>
      </dgm:t>
    </dgm:pt>
    <dgm:pt modelId="{7461FA20-410C-5441-98C3-D6DE255271A4}" type="parTrans" cxnId="{11460AA9-2EA8-7642-AF9D-2DD0F19B5510}">
      <dgm:prSet/>
      <dgm:spPr/>
      <dgm:t>
        <a:bodyPr/>
        <a:lstStyle/>
        <a:p>
          <a:endParaRPr lang="en-US"/>
        </a:p>
      </dgm:t>
    </dgm:pt>
    <dgm:pt modelId="{8CE0B5A8-46D2-DF4E-A79F-7738E23D6E4C}" type="sibTrans" cxnId="{11460AA9-2EA8-7642-AF9D-2DD0F19B5510}">
      <dgm:prSet/>
      <dgm:spPr/>
      <dgm:t>
        <a:bodyPr/>
        <a:lstStyle/>
        <a:p>
          <a:endParaRPr lang="en-US"/>
        </a:p>
      </dgm:t>
    </dgm:pt>
    <dgm:pt modelId="{91401652-3B36-F34F-9A7F-6B429FDC0CE6}" type="pres">
      <dgm:prSet presAssocID="{D5AA635E-BD91-7947-9B74-083C45B2E8A1}" presName="cycle" presStyleCnt="0">
        <dgm:presLayoutVars>
          <dgm:chMax val="1"/>
          <dgm:dir/>
          <dgm:animLvl val="ctr"/>
          <dgm:resizeHandles val="exact"/>
        </dgm:presLayoutVars>
      </dgm:prSet>
      <dgm:spPr/>
      <dgm:t>
        <a:bodyPr/>
        <a:lstStyle/>
        <a:p>
          <a:endParaRPr lang="en-US"/>
        </a:p>
      </dgm:t>
    </dgm:pt>
    <dgm:pt modelId="{AD88F347-CCD2-824E-A49A-F9E9B0E25B87}" type="pres">
      <dgm:prSet presAssocID="{CB8C5FBB-EF9B-DA4E-8D80-A3DC1D1F8A9E}" presName="centerShape" presStyleLbl="node0" presStyleIdx="0" presStyleCnt="1" custScaleY="168378" custLinFactNeighborY="-3047"/>
      <dgm:spPr>
        <a:prstGeom prst="flowChartAlternateProcess">
          <a:avLst/>
        </a:prstGeom>
      </dgm:spPr>
      <dgm:t>
        <a:bodyPr/>
        <a:lstStyle/>
        <a:p>
          <a:endParaRPr lang="en-US"/>
        </a:p>
      </dgm:t>
    </dgm:pt>
    <dgm:pt modelId="{DF7D475A-E03F-3449-93AA-8B52ECAD1966}" type="pres">
      <dgm:prSet presAssocID="{52969598-011C-EB48-8E7F-EB54797FC40F}" presName="parTrans" presStyleLbl="bgSibTrans2D1" presStyleIdx="0" presStyleCnt="2" custScaleX="53161" custScaleY="66886" custLinFactNeighborX="32654" custLinFactNeighborY="-71344"/>
      <dgm:spPr/>
      <dgm:t>
        <a:bodyPr/>
        <a:lstStyle/>
        <a:p>
          <a:endParaRPr lang="en-US"/>
        </a:p>
      </dgm:t>
    </dgm:pt>
    <dgm:pt modelId="{F61ABC0B-9727-5F4D-9380-2294AED65793}" type="pres">
      <dgm:prSet presAssocID="{E1080235-E725-DF4F-90CA-EC9B29495264}" presName="node" presStyleLbl="node1" presStyleIdx="0" presStyleCnt="2" custScaleX="92042" custScaleY="157204" custRadScaleRad="95155" custRadScaleInc="-1523">
        <dgm:presLayoutVars>
          <dgm:bulletEnabled val="1"/>
        </dgm:presLayoutVars>
      </dgm:prSet>
      <dgm:spPr/>
      <dgm:t>
        <a:bodyPr/>
        <a:lstStyle/>
        <a:p>
          <a:endParaRPr lang="en-US"/>
        </a:p>
      </dgm:t>
    </dgm:pt>
    <dgm:pt modelId="{C55FF2AC-27B2-B140-8662-EFD4E553138F}" type="pres">
      <dgm:prSet presAssocID="{7461FA20-410C-5441-98C3-D6DE255271A4}" presName="parTrans" presStyleLbl="bgSibTrans2D1" presStyleIdx="1" presStyleCnt="2" custScaleX="70920" custScaleY="65897" custLinFactNeighborX="-30609" custLinFactNeighborY="-98520" custRadScaleRad="34931" custRadScaleInc="-2147483648"/>
      <dgm:spPr/>
      <dgm:t>
        <a:bodyPr/>
        <a:lstStyle/>
        <a:p>
          <a:endParaRPr lang="en-US"/>
        </a:p>
      </dgm:t>
    </dgm:pt>
    <dgm:pt modelId="{B0227596-2F6F-154D-AAE1-CF7069817E0F}" type="pres">
      <dgm:prSet presAssocID="{AB513BB7-F83F-EE43-ADE4-D7B16A918FBF}" presName="node" presStyleLbl="node1" presStyleIdx="1" presStyleCnt="2" custScaleY="121886" custRadScaleRad="103575" custRadScaleInc="-1383">
        <dgm:presLayoutVars>
          <dgm:bulletEnabled val="1"/>
        </dgm:presLayoutVars>
      </dgm:prSet>
      <dgm:spPr/>
      <dgm:t>
        <a:bodyPr/>
        <a:lstStyle/>
        <a:p>
          <a:endParaRPr lang="en-US"/>
        </a:p>
      </dgm:t>
    </dgm:pt>
  </dgm:ptLst>
  <dgm:cxnLst>
    <dgm:cxn modelId="{184BC90E-7937-4EF9-8C15-8489BCD67549}" type="presOf" srcId="{52969598-011C-EB48-8E7F-EB54797FC40F}" destId="{DF7D475A-E03F-3449-93AA-8B52ECAD1966}" srcOrd="0" destOrd="0" presId="urn:microsoft.com/office/officeart/2005/8/layout/radial4"/>
    <dgm:cxn modelId="{88EC9F08-74A5-3841-A0C8-779196A2559F}" srcId="{CB8C5FBB-EF9B-DA4E-8D80-A3DC1D1F8A9E}" destId="{E1080235-E725-DF4F-90CA-EC9B29495264}" srcOrd="0" destOrd="0" parTransId="{52969598-011C-EB48-8E7F-EB54797FC40F}" sibTransId="{6632C86D-96E1-E94F-9EB3-90B145348D43}"/>
    <dgm:cxn modelId="{11460AA9-2EA8-7642-AF9D-2DD0F19B5510}" srcId="{CB8C5FBB-EF9B-DA4E-8D80-A3DC1D1F8A9E}" destId="{AB513BB7-F83F-EE43-ADE4-D7B16A918FBF}" srcOrd="1" destOrd="0" parTransId="{7461FA20-410C-5441-98C3-D6DE255271A4}" sibTransId="{8CE0B5A8-46D2-DF4E-A79F-7738E23D6E4C}"/>
    <dgm:cxn modelId="{5E7811CF-3D65-4539-A59E-02498FEC6286}" type="presOf" srcId="{CB8C5FBB-EF9B-DA4E-8D80-A3DC1D1F8A9E}" destId="{AD88F347-CCD2-824E-A49A-F9E9B0E25B87}" srcOrd="0" destOrd="0" presId="urn:microsoft.com/office/officeart/2005/8/layout/radial4"/>
    <dgm:cxn modelId="{C470BFA9-CF4C-4AD3-A283-D15688D1ADB4}" type="presOf" srcId="{D5AA635E-BD91-7947-9B74-083C45B2E8A1}" destId="{91401652-3B36-F34F-9A7F-6B429FDC0CE6}" srcOrd="0" destOrd="0" presId="urn:microsoft.com/office/officeart/2005/8/layout/radial4"/>
    <dgm:cxn modelId="{03294E16-EFE4-46A2-A405-00256F90ED57}" type="presOf" srcId="{E1080235-E725-DF4F-90CA-EC9B29495264}" destId="{F61ABC0B-9727-5F4D-9380-2294AED65793}" srcOrd="0" destOrd="0" presId="urn:microsoft.com/office/officeart/2005/8/layout/radial4"/>
    <dgm:cxn modelId="{402EE3B1-DA6B-8744-9715-4CE90E6278F9}" srcId="{D5AA635E-BD91-7947-9B74-083C45B2E8A1}" destId="{CB8C5FBB-EF9B-DA4E-8D80-A3DC1D1F8A9E}" srcOrd="0" destOrd="0" parTransId="{68205A16-7129-014F-B387-FEE91F30FB75}" sibTransId="{D3F45F90-30B9-644F-BFC3-7A2E35F0CF57}"/>
    <dgm:cxn modelId="{4B465405-E7AE-4385-8972-3B9CFF986A43}" type="presOf" srcId="{AB513BB7-F83F-EE43-ADE4-D7B16A918FBF}" destId="{B0227596-2F6F-154D-AAE1-CF7069817E0F}" srcOrd="0" destOrd="0" presId="urn:microsoft.com/office/officeart/2005/8/layout/radial4"/>
    <dgm:cxn modelId="{295BA343-1802-4910-B3D0-7C9140061BC2}" type="presOf" srcId="{7461FA20-410C-5441-98C3-D6DE255271A4}" destId="{C55FF2AC-27B2-B140-8662-EFD4E553138F}" srcOrd="0" destOrd="0" presId="urn:microsoft.com/office/officeart/2005/8/layout/radial4"/>
    <dgm:cxn modelId="{2DE70F9E-DCE9-485B-AAF1-C2813B454FC7}" type="presParOf" srcId="{91401652-3B36-F34F-9A7F-6B429FDC0CE6}" destId="{AD88F347-CCD2-824E-A49A-F9E9B0E25B87}" srcOrd="0" destOrd="0" presId="urn:microsoft.com/office/officeart/2005/8/layout/radial4"/>
    <dgm:cxn modelId="{234F549F-8062-4C80-A0F0-89D330B0CB10}" type="presParOf" srcId="{91401652-3B36-F34F-9A7F-6B429FDC0CE6}" destId="{DF7D475A-E03F-3449-93AA-8B52ECAD1966}" srcOrd="1" destOrd="0" presId="urn:microsoft.com/office/officeart/2005/8/layout/radial4"/>
    <dgm:cxn modelId="{704D383F-BF68-49CB-BE2D-AAFB83B99A77}" type="presParOf" srcId="{91401652-3B36-F34F-9A7F-6B429FDC0CE6}" destId="{F61ABC0B-9727-5F4D-9380-2294AED65793}" srcOrd="2" destOrd="0" presId="urn:microsoft.com/office/officeart/2005/8/layout/radial4"/>
    <dgm:cxn modelId="{44A088E6-6F3D-4932-8B8F-770622CC3F0D}" type="presParOf" srcId="{91401652-3B36-F34F-9A7F-6B429FDC0CE6}" destId="{C55FF2AC-27B2-B140-8662-EFD4E553138F}" srcOrd="3" destOrd="0" presId="urn:microsoft.com/office/officeart/2005/8/layout/radial4"/>
    <dgm:cxn modelId="{B185D09B-4EC1-47A3-A8EE-C556A41B806A}" type="presParOf" srcId="{91401652-3B36-F34F-9A7F-6B429FDC0CE6}" destId="{B0227596-2F6F-154D-AAE1-CF7069817E0F}"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88F347-CCD2-824E-A49A-F9E9B0E25B87}">
      <dsp:nvSpPr>
        <dsp:cNvPr id="0" name=""/>
        <dsp:cNvSpPr/>
      </dsp:nvSpPr>
      <dsp:spPr>
        <a:xfrm>
          <a:off x="2766973" y="474651"/>
          <a:ext cx="2597467" cy="4373563"/>
        </a:xfrm>
        <a:prstGeom prst="flowChartAlternateProcess">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rot lat="0" lon="0" rev="0"/>
          </a:camera>
          <a:lightRig rig="glow" dir="tl">
            <a:rot lat="0" lon="0" rev="1800000"/>
          </a:lightRig>
        </a:scene3d>
        <a:sp3d contourW="10160" prstMaterial="dkEdge">
          <a:bevelT w="0" h="0" prst="angle"/>
          <a:contourClr>
            <a:schemeClr val="accent1">
              <a:hueOff val="0"/>
              <a:satOff val="0"/>
              <a:lumOff val="0"/>
              <a:alphaOff val="0"/>
              <a:shade val="30000"/>
              <a:satMod val="15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b="1" u="sng" kern="1200" dirty="0" smtClean="0"/>
            <a:t>Common</a:t>
          </a:r>
        </a:p>
        <a:p>
          <a:pPr lvl="0" algn="ctr" defTabSz="1422400">
            <a:lnSpc>
              <a:spcPct val="90000"/>
            </a:lnSpc>
            <a:spcBef>
              <a:spcPct val="0"/>
            </a:spcBef>
            <a:spcAft>
              <a:spcPct val="35000"/>
            </a:spcAft>
          </a:pPr>
          <a:r>
            <a:rPr lang="en-US" sz="2400" kern="1200" dirty="0" smtClean="0"/>
            <a:t>10</a:t>
          </a:r>
        </a:p>
        <a:p>
          <a:pPr lvl="0" algn="ctr" defTabSz="1422400">
            <a:lnSpc>
              <a:spcPct val="90000"/>
            </a:lnSpc>
            <a:spcBef>
              <a:spcPct val="0"/>
            </a:spcBef>
            <a:spcAft>
              <a:spcPct val="35000"/>
            </a:spcAft>
          </a:pPr>
          <a:r>
            <a:rPr lang="en-US" sz="2400" kern="1200" dirty="0" smtClean="0"/>
            <a:t>5</a:t>
          </a:r>
        </a:p>
        <a:p>
          <a:pPr lvl="0" algn="ctr" defTabSz="1422400">
            <a:lnSpc>
              <a:spcPct val="90000"/>
            </a:lnSpc>
            <a:spcBef>
              <a:spcPct val="0"/>
            </a:spcBef>
            <a:spcAft>
              <a:spcPct val="35000"/>
            </a:spcAft>
          </a:pPr>
          <a:r>
            <a:rPr lang="en-US" sz="2400" kern="1200" dirty="0" smtClean="0"/>
            <a:t>2 </a:t>
          </a:r>
        </a:p>
        <a:p>
          <a:pPr lvl="0" algn="ctr" defTabSz="1422400">
            <a:lnSpc>
              <a:spcPct val="90000"/>
            </a:lnSpc>
            <a:spcBef>
              <a:spcPct val="0"/>
            </a:spcBef>
            <a:spcAft>
              <a:spcPct val="35000"/>
            </a:spcAft>
          </a:pPr>
          <a:r>
            <a:rPr lang="en-US" sz="1800" kern="1200" dirty="0" smtClean="0"/>
            <a:t>(Thrombin)</a:t>
          </a:r>
        </a:p>
        <a:p>
          <a:pPr lvl="0" algn="ctr" defTabSz="1422400">
            <a:lnSpc>
              <a:spcPct val="90000"/>
            </a:lnSpc>
            <a:spcBef>
              <a:spcPct val="0"/>
            </a:spcBef>
            <a:spcAft>
              <a:spcPct val="35000"/>
            </a:spcAft>
          </a:pPr>
          <a:r>
            <a:rPr lang="en-US" sz="2400" kern="1200" dirty="0" smtClean="0"/>
            <a:t>1</a:t>
          </a:r>
        </a:p>
        <a:p>
          <a:pPr lvl="0" algn="ctr" defTabSz="1422400">
            <a:lnSpc>
              <a:spcPct val="90000"/>
            </a:lnSpc>
            <a:spcBef>
              <a:spcPct val="0"/>
            </a:spcBef>
            <a:spcAft>
              <a:spcPct val="35000"/>
            </a:spcAft>
          </a:pPr>
          <a:r>
            <a:rPr lang="en-US" sz="1800" kern="1200" dirty="0" smtClean="0"/>
            <a:t>(Fibrin)</a:t>
          </a:r>
        </a:p>
        <a:p>
          <a:pPr lvl="0" algn="ctr" defTabSz="1422400">
            <a:lnSpc>
              <a:spcPct val="90000"/>
            </a:lnSpc>
            <a:spcBef>
              <a:spcPct val="0"/>
            </a:spcBef>
            <a:spcAft>
              <a:spcPct val="35000"/>
            </a:spcAft>
          </a:pPr>
          <a:r>
            <a:rPr lang="en-US" sz="2400" kern="1200" dirty="0" smtClean="0"/>
            <a:t>13</a:t>
          </a:r>
        </a:p>
        <a:p>
          <a:pPr lvl="0" algn="ctr" defTabSz="1422400">
            <a:lnSpc>
              <a:spcPct val="90000"/>
            </a:lnSpc>
            <a:spcBef>
              <a:spcPct val="0"/>
            </a:spcBef>
            <a:spcAft>
              <a:spcPct val="35000"/>
            </a:spcAft>
          </a:pPr>
          <a:r>
            <a:rPr lang="en-US" sz="1800" kern="1200" dirty="0" smtClean="0"/>
            <a:t>(Clot stabilizer)</a:t>
          </a:r>
          <a:endParaRPr lang="en-US" sz="1800" kern="1200" dirty="0"/>
        </a:p>
      </dsp:txBody>
      <dsp:txXfrm>
        <a:off x="2893768" y="601446"/>
        <a:ext cx="2343877" cy="4119973"/>
      </dsp:txXfrm>
    </dsp:sp>
    <dsp:sp modelId="{DF7D475A-E03F-3449-93AA-8B52ECAD1966}">
      <dsp:nvSpPr>
        <dsp:cNvPr id="0" name=""/>
        <dsp:cNvSpPr/>
      </dsp:nvSpPr>
      <dsp:spPr>
        <a:xfrm rot="12627894">
          <a:off x="2123801" y="682618"/>
          <a:ext cx="905195" cy="495142"/>
        </a:xfrm>
        <a:prstGeom prst="leftArrow">
          <a:avLst>
            <a:gd name="adj1" fmla="val 60000"/>
            <a:gd name="adj2" fmla="val 50000"/>
          </a:avLst>
        </a:prstGeom>
        <a:gradFill rotWithShape="0">
          <a:gsLst>
            <a:gs pos="0">
              <a:schemeClr val="accent1">
                <a:tint val="60000"/>
                <a:hueOff val="0"/>
                <a:satOff val="0"/>
                <a:lumOff val="0"/>
                <a:alphaOff val="0"/>
                <a:tint val="73000"/>
                <a:shade val="100000"/>
                <a:satMod val="150000"/>
              </a:schemeClr>
            </a:gs>
            <a:gs pos="25000">
              <a:schemeClr val="accent1">
                <a:tint val="60000"/>
                <a:hueOff val="0"/>
                <a:satOff val="0"/>
                <a:lumOff val="0"/>
                <a:alphaOff val="0"/>
                <a:tint val="96000"/>
                <a:shade val="80000"/>
                <a:satMod val="105000"/>
              </a:schemeClr>
            </a:gs>
            <a:gs pos="38000">
              <a:schemeClr val="accent1">
                <a:tint val="60000"/>
                <a:hueOff val="0"/>
                <a:satOff val="0"/>
                <a:lumOff val="0"/>
                <a:alphaOff val="0"/>
                <a:tint val="96000"/>
                <a:shade val="59000"/>
                <a:satMod val="120000"/>
              </a:schemeClr>
            </a:gs>
            <a:gs pos="55000">
              <a:schemeClr val="accent1">
                <a:tint val="60000"/>
                <a:hueOff val="0"/>
                <a:satOff val="0"/>
                <a:lumOff val="0"/>
                <a:alphaOff val="0"/>
                <a:tint val="100000"/>
                <a:shade val="57000"/>
                <a:satMod val="120000"/>
              </a:schemeClr>
            </a:gs>
            <a:gs pos="80000">
              <a:schemeClr val="accent1">
                <a:tint val="60000"/>
                <a:hueOff val="0"/>
                <a:satOff val="0"/>
                <a:lumOff val="0"/>
                <a:alphaOff val="0"/>
                <a:tint val="100000"/>
                <a:shade val="56000"/>
                <a:satMod val="145000"/>
              </a:schemeClr>
            </a:gs>
            <a:gs pos="88000">
              <a:schemeClr val="accent1">
                <a:tint val="60000"/>
                <a:hueOff val="0"/>
                <a:satOff val="0"/>
                <a:lumOff val="0"/>
                <a:alphaOff val="0"/>
                <a:tint val="100000"/>
                <a:shade val="63000"/>
                <a:satMod val="160000"/>
              </a:schemeClr>
            </a:gs>
            <a:gs pos="100000">
              <a:schemeClr val="accent1">
                <a:tint val="60000"/>
                <a:hueOff val="0"/>
                <a:satOff val="0"/>
                <a:lumOff val="0"/>
                <a:alphaOff val="0"/>
                <a:tint val="99000"/>
                <a:shade val="100000"/>
                <a:satMod val="155000"/>
              </a:schemeClr>
            </a:gs>
          </a:gsLst>
          <a:lin ang="5400000" scaled="0"/>
        </a:gradFill>
        <a:ln>
          <a:noFill/>
        </a:ln>
        <a:effectLst/>
        <a:scene3d>
          <a:camera prst="orthographicFront">
            <a:rot lat="0" lon="0" rev="0"/>
          </a:camera>
          <a:lightRig rig="glow" dir="tl">
            <a:rot lat="0" lon="0" rev="1800000"/>
          </a:lightRig>
        </a:scene3d>
        <a:sp3d contourW="10160" prstMaterial="dkEdge">
          <a:bevelT w="0" h="0" prst="angle"/>
          <a:contourClr>
            <a:schemeClr val="accent1">
              <a:tint val="60000"/>
              <a:hueOff val="0"/>
              <a:satOff val="0"/>
              <a:lumOff val="0"/>
              <a:alphaOff val="0"/>
              <a:shade val="30000"/>
              <a:satMod val="150000"/>
            </a:schemeClr>
          </a:contourClr>
        </a:sp3d>
      </dsp:spPr>
      <dsp:style>
        <a:lnRef idx="0">
          <a:scrgbClr r="0" g="0" b="0"/>
        </a:lnRef>
        <a:fillRef idx="3">
          <a:scrgbClr r="0" g="0" b="0"/>
        </a:fillRef>
        <a:effectRef idx="2">
          <a:scrgbClr r="0" g="0" b="0"/>
        </a:effectRef>
        <a:fontRef idx="minor">
          <a:schemeClr val="lt1"/>
        </a:fontRef>
      </dsp:style>
    </dsp:sp>
    <dsp:sp modelId="{F61ABC0B-9727-5F4D-9380-2294AED65793}">
      <dsp:nvSpPr>
        <dsp:cNvPr id="0" name=""/>
        <dsp:cNvSpPr/>
      </dsp:nvSpPr>
      <dsp:spPr>
        <a:xfrm>
          <a:off x="150943" y="-524982"/>
          <a:ext cx="2271222" cy="3103325"/>
        </a:xfrm>
        <a:prstGeom prst="roundRect">
          <a:avLst>
            <a:gd name="adj" fmla="val 10000"/>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rot lat="0" lon="0" rev="0"/>
          </a:camera>
          <a:lightRig rig="glow" dir="tl">
            <a:rot lat="0" lon="0" rev="1800000"/>
          </a:lightRig>
        </a:scene3d>
        <a:sp3d contourW="10160" prstMaterial="dkEdge">
          <a:bevelT w="0" h="0" prst="angle"/>
          <a:contourClr>
            <a:schemeClr val="accent1">
              <a:hueOff val="0"/>
              <a:satOff val="0"/>
              <a:lumOff val="0"/>
              <a:alphaOff val="0"/>
              <a:shade val="30000"/>
              <a:satMod val="15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en-US" sz="3200" b="1" u="sng" kern="1200" dirty="0" smtClean="0"/>
            <a:t>Intrinsic</a:t>
          </a:r>
        </a:p>
        <a:p>
          <a:pPr lvl="0" algn="ctr" defTabSz="1422400">
            <a:lnSpc>
              <a:spcPct val="90000"/>
            </a:lnSpc>
            <a:spcBef>
              <a:spcPct val="0"/>
            </a:spcBef>
            <a:spcAft>
              <a:spcPct val="35000"/>
            </a:spcAft>
          </a:pPr>
          <a:r>
            <a:rPr lang="en-US" sz="2400" kern="1200" dirty="0" smtClean="0"/>
            <a:t>12</a:t>
          </a:r>
        </a:p>
        <a:p>
          <a:pPr lvl="0" algn="ctr" defTabSz="1422400">
            <a:lnSpc>
              <a:spcPct val="90000"/>
            </a:lnSpc>
            <a:spcBef>
              <a:spcPct val="0"/>
            </a:spcBef>
            <a:spcAft>
              <a:spcPct val="35000"/>
            </a:spcAft>
          </a:pPr>
          <a:r>
            <a:rPr lang="en-US" sz="2400" kern="1200" dirty="0" smtClean="0"/>
            <a:t>11</a:t>
          </a:r>
        </a:p>
        <a:p>
          <a:pPr lvl="0" algn="ctr" defTabSz="1422400">
            <a:lnSpc>
              <a:spcPct val="90000"/>
            </a:lnSpc>
            <a:spcBef>
              <a:spcPct val="0"/>
            </a:spcBef>
            <a:spcAft>
              <a:spcPct val="35000"/>
            </a:spcAft>
          </a:pPr>
          <a:r>
            <a:rPr lang="en-US" sz="2400" kern="1200" dirty="0" smtClean="0"/>
            <a:t>9</a:t>
          </a:r>
        </a:p>
        <a:p>
          <a:pPr lvl="0" algn="ctr" defTabSz="1422400">
            <a:lnSpc>
              <a:spcPct val="90000"/>
            </a:lnSpc>
            <a:spcBef>
              <a:spcPct val="0"/>
            </a:spcBef>
            <a:spcAft>
              <a:spcPct val="35000"/>
            </a:spcAft>
          </a:pPr>
          <a:r>
            <a:rPr lang="en-US" sz="2400" kern="1200" dirty="0" smtClean="0"/>
            <a:t>8</a:t>
          </a:r>
        </a:p>
        <a:p>
          <a:pPr lvl="0" algn="ctr" defTabSz="1422400">
            <a:lnSpc>
              <a:spcPct val="90000"/>
            </a:lnSpc>
            <a:spcBef>
              <a:spcPct val="0"/>
            </a:spcBef>
            <a:spcAft>
              <a:spcPct val="35000"/>
            </a:spcAft>
          </a:pPr>
          <a:endParaRPr lang="en-US" sz="1600" kern="1200" dirty="0"/>
        </a:p>
      </dsp:txBody>
      <dsp:txXfrm>
        <a:off x="217465" y="-458460"/>
        <a:ext cx="2138178" cy="2970281"/>
      </dsp:txXfrm>
    </dsp:sp>
    <dsp:sp modelId="{C55FF2AC-27B2-B140-8662-EFD4E553138F}">
      <dsp:nvSpPr>
        <dsp:cNvPr id="0" name=""/>
        <dsp:cNvSpPr/>
      </dsp:nvSpPr>
      <dsp:spPr>
        <a:xfrm rot="19707768">
          <a:off x="4935310" y="385833"/>
          <a:ext cx="1344541" cy="487821"/>
        </a:xfrm>
        <a:prstGeom prst="leftArrow">
          <a:avLst>
            <a:gd name="adj1" fmla="val 60000"/>
            <a:gd name="adj2" fmla="val 50000"/>
          </a:avLst>
        </a:prstGeom>
        <a:gradFill rotWithShape="0">
          <a:gsLst>
            <a:gs pos="0">
              <a:schemeClr val="accent1">
                <a:tint val="60000"/>
                <a:hueOff val="0"/>
                <a:satOff val="0"/>
                <a:lumOff val="0"/>
                <a:alphaOff val="0"/>
                <a:tint val="73000"/>
                <a:shade val="100000"/>
                <a:satMod val="150000"/>
              </a:schemeClr>
            </a:gs>
            <a:gs pos="25000">
              <a:schemeClr val="accent1">
                <a:tint val="60000"/>
                <a:hueOff val="0"/>
                <a:satOff val="0"/>
                <a:lumOff val="0"/>
                <a:alphaOff val="0"/>
                <a:tint val="96000"/>
                <a:shade val="80000"/>
                <a:satMod val="105000"/>
              </a:schemeClr>
            </a:gs>
            <a:gs pos="38000">
              <a:schemeClr val="accent1">
                <a:tint val="60000"/>
                <a:hueOff val="0"/>
                <a:satOff val="0"/>
                <a:lumOff val="0"/>
                <a:alphaOff val="0"/>
                <a:tint val="96000"/>
                <a:shade val="59000"/>
                <a:satMod val="120000"/>
              </a:schemeClr>
            </a:gs>
            <a:gs pos="55000">
              <a:schemeClr val="accent1">
                <a:tint val="60000"/>
                <a:hueOff val="0"/>
                <a:satOff val="0"/>
                <a:lumOff val="0"/>
                <a:alphaOff val="0"/>
                <a:tint val="100000"/>
                <a:shade val="57000"/>
                <a:satMod val="120000"/>
              </a:schemeClr>
            </a:gs>
            <a:gs pos="80000">
              <a:schemeClr val="accent1">
                <a:tint val="60000"/>
                <a:hueOff val="0"/>
                <a:satOff val="0"/>
                <a:lumOff val="0"/>
                <a:alphaOff val="0"/>
                <a:tint val="100000"/>
                <a:shade val="56000"/>
                <a:satMod val="145000"/>
              </a:schemeClr>
            </a:gs>
            <a:gs pos="88000">
              <a:schemeClr val="accent1">
                <a:tint val="60000"/>
                <a:hueOff val="0"/>
                <a:satOff val="0"/>
                <a:lumOff val="0"/>
                <a:alphaOff val="0"/>
                <a:tint val="100000"/>
                <a:shade val="63000"/>
                <a:satMod val="160000"/>
              </a:schemeClr>
            </a:gs>
            <a:gs pos="100000">
              <a:schemeClr val="accent1">
                <a:tint val="60000"/>
                <a:hueOff val="0"/>
                <a:satOff val="0"/>
                <a:lumOff val="0"/>
                <a:alphaOff val="0"/>
                <a:tint val="99000"/>
                <a:shade val="100000"/>
                <a:satMod val="155000"/>
              </a:schemeClr>
            </a:gs>
          </a:gsLst>
          <a:lin ang="5400000" scaled="0"/>
        </a:gradFill>
        <a:ln>
          <a:noFill/>
        </a:ln>
        <a:effectLst/>
        <a:scene3d>
          <a:camera prst="orthographicFront">
            <a:rot lat="0" lon="0" rev="0"/>
          </a:camera>
          <a:lightRig rig="glow" dir="tl">
            <a:rot lat="0" lon="0" rev="1800000"/>
          </a:lightRig>
        </a:scene3d>
        <a:sp3d contourW="10160" prstMaterial="dkEdge">
          <a:bevelT w="0" h="0" prst="angle"/>
          <a:contourClr>
            <a:schemeClr val="accent1">
              <a:tint val="60000"/>
              <a:hueOff val="0"/>
              <a:satOff val="0"/>
              <a:lumOff val="0"/>
              <a:alphaOff val="0"/>
              <a:shade val="30000"/>
              <a:satMod val="150000"/>
            </a:schemeClr>
          </a:contourClr>
        </a:sp3d>
      </dsp:spPr>
      <dsp:style>
        <a:lnRef idx="0">
          <a:scrgbClr r="0" g="0" b="0"/>
        </a:lnRef>
        <a:fillRef idx="3">
          <a:scrgbClr r="0" g="0" b="0"/>
        </a:fillRef>
        <a:effectRef idx="2">
          <a:scrgbClr r="0" g="0" b="0"/>
        </a:effectRef>
        <a:fontRef idx="minor">
          <a:schemeClr val="lt1"/>
        </a:fontRef>
      </dsp:style>
    </dsp:sp>
    <dsp:sp modelId="{B0227596-2F6F-154D-AAE1-CF7069817E0F}">
      <dsp:nvSpPr>
        <dsp:cNvPr id="0" name=""/>
        <dsp:cNvSpPr/>
      </dsp:nvSpPr>
      <dsp:spPr>
        <a:xfrm>
          <a:off x="5762005" y="-339810"/>
          <a:ext cx="2467594" cy="2406121"/>
        </a:xfrm>
        <a:prstGeom prst="roundRect">
          <a:avLst>
            <a:gd name="adj" fmla="val 10000"/>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rot lat="0" lon="0" rev="0"/>
          </a:camera>
          <a:lightRig rig="glow" dir="tl">
            <a:rot lat="0" lon="0" rev="1800000"/>
          </a:lightRig>
        </a:scene3d>
        <a:sp3d contourW="10160" prstMaterial="dkEdge">
          <a:bevelT w="0" h="0" prst="angle"/>
          <a:contourClr>
            <a:schemeClr val="accent1">
              <a:hueOff val="0"/>
              <a:satOff val="0"/>
              <a:lumOff val="0"/>
              <a:alphaOff val="0"/>
              <a:shade val="30000"/>
              <a:satMod val="15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en-US" sz="3200" b="1" u="sng" kern="1200" dirty="0" smtClean="0"/>
            <a:t>Extrinsic</a:t>
          </a:r>
        </a:p>
        <a:p>
          <a:pPr lvl="0" algn="ctr" defTabSz="1422400">
            <a:lnSpc>
              <a:spcPct val="90000"/>
            </a:lnSpc>
            <a:spcBef>
              <a:spcPct val="0"/>
            </a:spcBef>
            <a:spcAft>
              <a:spcPct val="35000"/>
            </a:spcAft>
          </a:pPr>
          <a:r>
            <a:rPr lang="en-US" sz="2400" kern="1200" dirty="0" smtClean="0"/>
            <a:t>3 </a:t>
          </a:r>
        </a:p>
        <a:p>
          <a:pPr lvl="0" algn="ctr" defTabSz="1422400">
            <a:lnSpc>
              <a:spcPct val="90000"/>
            </a:lnSpc>
            <a:spcBef>
              <a:spcPct val="0"/>
            </a:spcBef>
            <a:spcAft>
              <a:spcPct val="35000"/>
            </a:spcAft>
          </a:pPr>
          <a:r>
            <a:rPr lang="en-US" sz="1800" kern="1200" dirty="0" smtClean="0"/>
            <a:t>(Tissue Factor)</a:t>
          </a:r>
        </a:p>
        <a:p>
          <a:pPr lvl="0" algn="ctr" defTabSz="1422400">
            <a:lnSpc>
              <a:spcPct val="90000"/>
            </a:lnSpc>
            <a:spcBef>
              <a:spcPct val="0"/>
            </a:spcBef>
            <a:spcAft>
              <a:spcPct val="35000"/>
            </a:spcAft>
          </a:pPr>
          <a:r>
            <a:rPr lang="en-US" sz="2400" kern="1200" dirty="0" smtClean="0"/>
            <a:t>7</a:t>
          </a:r>
        </a:p>
        <a:p>
          <a:pPr lvl="0" algn="ctr" defTabSz="1422400">
            <a:lnSpc>
              <a:spcPct val="90000"/>
            </a:lnSpc>
            <a:spcBef>
              <a:spcPct val="0"/>
            </a:spcBef>
            <a:spcAft>
              <a:spcPct val="35000"/>
            </a:spcAft>
          </a:pPr>
          <a:endParaRPr lang="en-US" sz="1900" kern="1200" dirty="0"/>
        </a:p>
      </dsp:txBody>
      <dsp:txXfrm>
        <a:off x="5832478" y="-269337"/>
        <a:ext cx="2326648" cy="2265175"/>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BD75B55-2FAD-490F-9F93-06ECB3BF1815}"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D8E4E17F-EF90-4364-BDCA-B28AC4D48CFB}"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D75B55-2FAD-490F-9F93-06ECB3BF1815}"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4E17F-EF90-4364-BDCA-B28AC4D48CF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D75B55-2FAD-490F-9F93-06ECB3BF1815}"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4E17F-EF90-4364-BDCA-B28AC4D48CF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D75B55-2FAD-490F-9F93-06ECB3BF1815}"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4E17F-EF90-4364-BDCA-B28AC4D48CF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BD75B55-2FAD-490F-9F93-06ECB3BF1815}" type="datetimeFigureOut">
              <a:rPr lang="en-US" smtClean="0"/>
              <a:t>10/18/2018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4E17F-EF90-4364-BDCA-B28AC4D48CFB}"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BD75B55-2FAD-490F-9F93-06ECB3BF1815}" type="datetimeFigureOut">
              <a:rPr lang="en-US" smtClean="0"/>
              <a:t>10/18/2018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4E17F-EF90-4364-BDCA-B28AC4D48CF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BD75B55-2FAD-490F-9F93-06ECB3BF1815}" type="datetimeFigureOut">
              <a:rPr lang="en-US" smtClean="0"/>
              <a:t>10/18/2018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E4E17F-EF90-4364-BDCA-B28AC4D48CF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D75B55-2FAD-490F-9F93-06ECB3BF1815}" type="datetimeFigureOut">
              <a:rPr lang="en-US" smtClean="0"/>
              <a:t>10/18/2018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E4E17F-EF90-4364-BDCA-B28AC4D48CF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8BD75B55-2FAD-490F-9F93-06ECB3BF1815}" type="datetimeFigureOut">
              <a:rPr lang="en-US" smtClean="0"/>
              <a:t>10/18/2018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E4E17F-EF90-4364-BDCA-B28AC4D48CF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BD75B55-2FAD-490F-9F93-06ECB3BF1815}" type="datetimeFigureOut">
              <a:rPr lang="en-US" smtClean="0"/>
              <a:t>10/18/2018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4E17F-EF90-4364-BDCA-B28AC4D48CFB}"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8BD75B55-2FAD-490F-9F93-06ECB3BF1815}" type="datetimeFigureOut">
              <a:rPr lang="en-US" smtClean="0"/>
              <a:t>10/18/2018</a:t>
            </a:fld>
            <a:endParaRPr lang="en-US"/>
          </a:p>
        </p:txBody>
      </p:sp>
      <p:sp>
        <p:nvSpPr>
          <p:cNvPr id="7" name="Slide Number Placeholder 6"/>
          <p:cNvSpPr>
            <a:spLocks noGrp="1"/>
          </p:cNvSpPr>
          <p:nvPr>
            <p:ph type="sldNum" sz="quarter" idx="12"/>
          </p:nvPr>
        </p:nvSpPr>
        <p:spPr/>
        <p:txBody>
          <a:bodyPr/>
          <a:lstStyle/>
          <a:p>
            <a:fld id="{D8E4E17F-EF90-4364-BDCA-B28AC4D48CFB}"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8BD75B55-2FAD-490F-9F93-06ECB3BF1815}" type="datetimeFigureOut">
              <a:rPr lang="en-US" smtClean="0"/>
              <a:t>10/18/2018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D8E4E17F-EF90-4364-BDCA-B28AC4D48CFB}"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Training Module</a:t>
            </a:r>
          </a:p>
          <a:p>
            <a:r>
              <a:rPr lang="en-US" dirty="0" err="1" smtClean="0"/>
              <a:t>Stago</a:t>
            </a:r>
            <a:r>
              <a:rPr lang="en-US" dirty="0" smtClean="0"/>
              <a:t> Based Testing</a:t>
            </a:r>
            <a:endParaRPr lang="en-US" dirty="0"/>
          </a:p>
        </p:txBody>
      </p:sp>
      <p:sp>
        <p:nvSpPr>
          <p:cNvPr id="3" name="Title 2"/>
          <p:cNvSpPr>
            <a:spLocks noGrp="1"/>
          </p:cNvSpPr>
          <p:nvPr>
            <p:ph type="ctrTitle"/>
          </p:nvPr>
        </p:nvSpPr>
        <p:spPr/>
        <p:txBody>
          <a:bodyPr/>
          <a:lstStyle/>
          <a:p>
            <a:r>
              <a:rPr lang="en-US" dirty="0" smtClean="0"/>
              <a:t>Coagulation </a:t>
            </a:r>
            <a:endParaRPr lang="en-US" dirty="0"/>
          </a:p>
        </p:txBody>
      </p:sp>
    </p:spTree>
    <p:extLst>
      <p:ext uri="{BB962C8B-B14F-4D97-AF65-F5344CB8AC3E}">
        <p14:creationId xmlns:p14="http://schemas.microsoft.com/office/powerpoint/2010/main" val="32374216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Prothrombin time</a:t>
            </a:r>
            <a:br>
              <a:rPr lang="en-US" dirty="0" smtClean="0"/>
            </a:br>
            <a:r>
              <a:rPr lang="en-US" dirty="0" smtClean="0"/>
              <a:t>PT/INR</a:t>
            </a:r>
            <a:endParaRPr lang="en-US" dirty="0"/>
          </a:p>
        </p:txBody>
      </p:sp>
      <p:sp>
        <p:nvSpPr>
          <p:cNvPr id="3" name="Content Placeholder 2"/>
          <p:cNvSpPr>
            <a:spLocks noGrp="1"/>
          </p:cNvSpPr>
          <p:nvPr>
            <p:ph idx="1"/>
          </p:nvPr>
        </p:nvSpPr>
        <p:spPr>
          <a:xfrm>
            <a:off x="533400" y="1600200"/>
            <a:ext cx="8229600" cy="5029200"/>
          </a:xfrm>
        </p:spPr>
        <p:txBody>
          <a:bodyPr>
            <a:normAutofit lnSpcReduction="10000"/>
          </a:bodyPr>
          <a:lstStyle/>
          <a:p>
            <a:r>
              <a:rPr lang="en-US" sz="1600" dirty="0" smtClean="0"/>
              <a:t>Calibration-Manufacturer</a:t>
            </a:r>
          </a:p>
          <a:p>
            <a:pPr marL="0" lvl="1" indent="0">
              <a:buNone/>
            </a:pPr>
            <a:r>
              <a:rPr lang="en-US" sz="1400" dirty="0"/>
              <a:t> </a:t>
            </a:r>
            <a:r>
              <a:rPr lang="en-US" sz="1400" dirty="0" smtClean="0"/>
              <a:t>           (</a:t>
            </a:r>
            <a:r>
              <a:rPr lang="en-US" sz="1400" dirty="0"/>
              <a:t>New lot conversions done as an</a:t>
            </a:r>
          </a:p>
          <a:p>
            <a:pPr marL="0" lvl="1" indent="0">
              <a:buNone/>
            </a:pPr>
            <a:r>
              <a:rPr lang="en-US" sz="1400" dirty="0"/>
              <a:t>             in-house study once per year)</a:t>
            </a:r>
            <a:endParaRPr lang="en-US" sz="1600" dirty="0" smtClean="0"/>
          </a:p>
          <a:p>
            <a:r>
              <a:rPr lang="en-US" sz="1600" dirty="0" smtClean="0"/>
              <a:t>QC- </a:t>
            </a:r>
            <a:r>
              <a:rPr lang="en-US" sz="1600" dirty="0" err="1" smtClean="0"/>
              <a:t>Coag</a:t>
            </a:r>
            <a:r>
              <a:rPr lang="en-US" sz="1600" dirty="0" smtClean="0"/>
              <a:t> Control N + P</a:t>
            </a:r>
          </a:p>
          <a:p>
            <a:r>
              <a:rPr lang="en-US" sz="1600" dirty="0" smtClean="0"/>
              <a:t>Reagent- </a:t>
            </a:r>
            <a:r>
              <a:rPr lang="en-US" sz="1600" dirty="0" err="1" smtClean="0"/>
              <a:t>Neoplastine</a:t>
            </a:r>
            <a:r>
              <a:rPr lang="en-US" sz="1600" dirty="0" smtClean="0"/>
              <a:t> </a:t>
            </a:r>
          </a:p>
          <a:p>
            <a:r>
              <a:rPr lang="en-US" sz="1600" dirty="0" smtClean="0"/>
              <a:t>Methodology- </a:t>
            </a:r>
            <a:r>
              <a:rPr lang="en-US" sz="1600" dirty="0"/>
              <a:t>Viscosity/Clot </a:t>
            </a:r>
            <a:r>
              <a:rPr lang="en-US" sz="1600" dirty="0" smtClean="0"/>
              <a:t>Based</a:t>
            </a:r>
          </a:p>
          <a:p>
            <a:endParaRPr lang="en-US" sz="1600" dirty="0"/>
          </a:p>
          <a:p>
            <a:r>
              <a:rPr lang="en-US" sz="1600" dirty="0" smtClean="0"/>
              <a:t>PT/INR measures the </a:t>
            </a:r>
            <a:r>
              <a:rPr lang="en-US" sz="1600" b="1" dirty="0" smtClean="0"/>
              <a:t>extrinsic</a:t>
            </a:r>
            <a:r>
              <a:rPr lang="en-US" sz="1600" dirty="0" smtClean="0"/>
              <a:t> and </a:t>
            </a:r>
            <a:r>
              <a:rPr lang="en-US" sz="1600" b="1" dirty="0" smtClean="0"/>
              <a:t>common</a:t>
            </a:r>
            <a:r>
              <a:rPr lang="en-US" sz="1600" dirty="0" smtClean="0"/>
              <a:t> pathways.</a:t>
            </a:r>
          </a:p>
          <a:p>
            <a:r>
              <a:rPr lang="en-US" sz="1600" dirty="0" smtClean="0"/>
              <a:t>Factor 7 is a vitamin K dependent factor in the extrinsic pathway. PT/INR is therefore used as a means of monitoring vitamin K antagonistic, oral anticoagulant therapy such as </a:t>
            </a:r>
            <a:r>
              <a:rPr lang="en-US" sz="1600" b="1" dirty="0" smtClean="0"/>
              <a:t>Warfarin (Coumadin)</a:t>
            </a:r>
            <a:r>
              <a:rPr lang="en-US" sz="1600" dirty="0" smtClean="0"/>
              <a:t>.</a:t>
            </a:r>
          </a:p>
          <a:p>
            <a:r>
              <a:rPr lang="en-US" sz="1600" dirty="0" smtClean="0"/>
              <a:t>The international normalized ratio (INR) should be reported along with the PT results using the ISI of the </a:t>
            </a:r>
            <a:r>
              <a:rPr lang="en-US" sz="1600" dirty="0" err="1" smtClean="0"/>
              <a:t>thromboplastin</a:t>
            </a:r>
            <a:r>
              <a:rPr lang="en-US" sz="1600" dirty="0" smtClean="0"/>
              <a:t>. </a:t>
            </a:r>
          </a:p>
          <a:p>
            <a:endParaRPr lang="en-US" sz="1600" dirty="0"/>
          </a:p>
          <a:p>
            <a:endParaRPr lang="en-US" sz="1600" dirty="0" smtClean="0"/>
          </a:p>
          <a:p>
            <a:endParaRPr lang="en-US" sz="1600" dirty="0" smtClean="0"/>
          </a:p>
          <a:p>
            <a:r>
              <a:rPr lang="en-US" sz="1600" dirty="0" smtClean="0"/>
              <a:t>The </a:t>
            </a:r>
            <a:r>
              <a:rPr lang="en-US" sz="1600" dirty="0" err="1" smtClean="0"/>
              <a:t>Stago</a:t>
            </a:r>
            <a:r>
              <a:rPr lang="en-US" sz="1600" dirty="0" smtClean="0"/>
              <a:t> analyzer calculates INR in addition to the PT results. We report out the INR.</a:t>
            </a:r>
          </a:p>
          <a:p>
            <a:endParaRPr lang="en-US" dirty="0"/>
          </a:p>
        </p:txBody>
      </p:sp>
      <p:grpSp>
        <p:nvGrpSpPr>
          <p:cNvPr id="4" name="Group 3"/>
          <p:cNvGrpSpPr/>
          <p:nvPr/>
        </p:nvGrpSpPr>
        <p:grpSpPr>
          <a:xfrm>
            <a:off x="5791200" y="914400"/>
            <a:ext cx="2902147" cy="2004938"/>
            <a:chOff x="4666532" y="3661694"/>
            <a:chExt cx="4324965" cy="2790630"/>
          </a:xfrm>
        </p:grpSpPr>
        <p:grpSp>
          <p:nvGrpSpPr>
            <p:cNvPr id="5" name="Group 4"/>
            <p:cNvGrpSpPr/>
            <p:nvPr/>
          </p:nvGrpSpPr>
          <p:grpSpPr>
            <a:xfrm>
              <a:off x="4666532" y="3661694"/>
              <a:ext cx="4234732" cy="2790630"/>
              <a:chOff x="4666532" y="3661694"/>
              <a:chExt cx="4234732" cy="2790630"/>
            </a:xfrm>
          </p:grpSpPr>
          <p:pic>
            <p:nvPicPr>
              <p:cNvPr id="7" name="Picture 6" descr="super simplified cascad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6532" y="3661694"/>
                <a:ext cx="4234732" cy="2790630"/>
              </a:xfrm>
              <a:prstGeom prst="rect">
                <a:avLst/>
              </a:prstGeom>
            </p:spPr>
          </p:pic>
          <p:sp>
            <p:nvSpPr>
              <p:cNvPr id="8" name="Rectangle 7"/>
              <p:cNvSpPr/>
              <p:nvPr/>
            </p:nvSpPr>
            <p:spPr>
              <a:xfrm>
                <a:off x="5947215" y="4189836"/>
                <a:ext cx="1559102" cy="2262487"/>
              </a:xfrm>
              <a:prstGeom prst="rect">
                <a:avLst/>
              </a:prstGeom>
              <a:no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6" name="Rectangle 5"/>
            <p:cNvSpPr/>
            <p:nvPr/>
          </p:nvSpPr>
          <p:spPr>
            <a:xfrm>
              <a:off x="7506317" y="3661694"/>
              <a:ext cx="1485180" cy="1418539"/>
            </a:xfrm>
            <a:prstGeom prst="rect">
              <a:avLst/>
            </a:prstGeom>
            <a:no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9" name="Picture 8" descr="INR.png"/>
          <p:cNvPicPr>
            <a:picLocks noChangeAspect="1"/>
          </p:cNvPicPr>
          <p:nvPr/>
        </p:nvPicPr>
        <p:blipFill rotWithShape="1">
          <a:blip r:embed="rId3">
            <a:extLst>
              <a:ext uri="{28A0092B-C50C-407E-A947-70E740481C1C}">
                <a14:useLocalDpi xmlns:a14="http://schemas.microsoft.com/office/drawing/2010/main" val="0"/>
              </a:ext>
            </a:extLst>
          </a:blip>
          <a:srcRect l="634" t="10737" r="50971" b="81843"/>
          <a:stretch/>
        </p:blipFill>
        <p:spPr>
          <a:xfrm>
            <a:off x="2819400" y="5050670"/>
            <a:ext cx="2286000" cy="524466"/>
          </a:xfrm>
          <a:prstGeom prst="rect">
            <a:avLst/>
          </a:prstGeom>
          <a:solidFill>
            <a:schemeClr val="bg1">
              <a:lumMod val="85000"/>
            </a:schemeClr>
          </a:solidFill>
          <a:ln w="22225">
            <a:noFill/>
          </a:ln>
        </p:spPr>
      </p:pic>
      <p:sp>
        <p:nvSpPr>
          <p:cNvPr id="10" name="TextBox 9"/>
          <p:cNvSpPr txBox="1"/>
          <p:nvPr/>
        </p:nvSpPr>
        <p:spPr>
          <a:xfrm>
            <a:off x="1981200" y="5064209"/>
            <a:ext cx="781270" cy="369332"/>
          </a:xfrm>
          <a:prstGeom prst="rect">
            <a:avLst/>
          </a:prstGeom>
          <a:noFill/>
        </p:spPr>
        <p:txBody>
          <a:bodyPr wrap="square" rtlCol="0">
            <a:spAutoFit/>
          </a:bodyPr>
          <a:lstStyle/>
          <a:p>
            <a:r>
              <a:rPr lang="en-US" sz="1600" dirty="0" smtClean="0"/>
              <a:t>INR =</a:t>
            </a:r>
            <a:r>
              <a:rPr lang="en-US" dirty="0" smtClean="0"/>
              <a:t> </a:t>
            </a:r>
            <a:endParaRPr lang="en-US" dirty="0"/>
          </a:p>
        </p:txBody>
      </p:sp>
      <p:pic>
        <p:nvPicPr>
          <p:cNvPr id="11" name="Picture 6" descr="Image result for stago chromogenic"/>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0220" y="2667000"/>
            <a:ext cx="1070360" cy="68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86007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xplosion 2 4"/>
          <p:cNvSpPr/>
          <p:nvPr/>
        </p:nvSpPr>
        <p:spPr>
          <a:xfrm rot="2630611">
            <a:off x="2731250" y="3271752"/>
            <a:ext cx="720247" cy="731086"/>
          </a:xfrm>
          <a:prstGeom prst="irregularSeal2">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Anti-</a:t>
            </a:r>
            <a:r>
              <a:rPr lang="en-US" dirty="0" err="1" smtClean="0"/>
              <a:t>Xa</a:t>
            </a:r>
            <a:endParaRPr lang="en-US" dirty="0"/>
          </a:p>
        </p:txBody>
      </p:sp>
      <p:sp>
        <p:nvSpPr>
          <p:cNvPr id="3" name="Content Placeholder 2"/>
          <p:cNvSpPr>
            <a:spLocks noGrp="1"/>
          </p:cNvSpPr>
          <p:nvPr>
            <p:ph idx="1"/>
          </p:nvPr>
        </p:nvSpPr>
        <p:spPr/>
        <p:txBody>
          <a:bodyPr>
            <a:normAutofit/>
          </a:bodyPr>
          <a:lstStyle/>
          <a:p>
            <a:pPr>
              <a:lnSpc>
                <a:spcPct val="150000"/>
              </a:lnSpc>
            </a:pPr>
            <a:r>
              <a:rPr lang="en-US" sz="1600" dirty="0" smtClean="0"/>
              <a:t>Calibration-</a:t>
            </a:r>
            <a:r>
              <a:rPr lang="en-US" sz="1600" dirty="0" err="1" smtClean="0"/>
              <a:t>Xa</a:t>
            </a:r>
            <a:r>
              <a:rPr lang="en-US" sz="1600" dirty="0" smtClean="0"/>
              <a:t> calibrations are performed with each new lot, every 6 mo. or as needed.</a:t>
            </a:r>
          </a:p>
          <a:p>
            <a:pPr>
              <a:lnSpc>
                <a:spcPct val="150000"/>
              </a:lnSpc>
            </a:pPr>
            <a:r>
              <a:rPr lang="en-US" sz="1600" dirty="0" smtClean="0"/>
              <a:t>QC- LMWH and HMWH levels </a:t>
            </a:r>
            <a:r>
              <a:rPr lang="en-US" sz="1600" dirty="0" smtClean="0"/>
              <a:t>2,7,14</a:t>
            </a:r>
            <a:endParaRPr lang="en-US" sz="1600" dirty="0" smtClean="0"/>
          </a:p>
          <a:p>
            <a:pPr>
              <a:lnSpc>
                <a:spcPct val="150000"/>
              </a:lnSpc>
            </a:pPr>
            <a:r>
              <a:rPr lang="en-US" sz="1600" dirty="0" smtClean="0"/>
              <a:t>Reagent- Liquid </a:t>
            </a:r>
            <a:r>
              <a:rPr lang="en-US" sz="1600" dirty="0" err="1" smtClean="0"/>
              <a:t>Hep</a:t>
            </a:r>
            <a:r>
              <a:rPr lang="en-US" sz="1600" dirty="0" smtClean="0"/>
              <a:t> </a:t>
            </a:r>
            <a:r>
              <a:rPr lang="en-US" sz="1600" dirty="0" err="1" smtClean="0"/>
              <a:t>Xa</a:t>
            </a:r>
            <a:endParaRPr lang="en-US" sz="1600" dirty="0" smtClean="0"/>
          </a:p>
          <a:p>
            <a:pPr>
              <a:lnSpc>
                <a:spcPct val="150000"/>
              </a:lnSpc>
            </a:pPr>
            <a:r>
              <a:rPr lang="en-US" sz="1600" dirty="0" smtClean="0"/>
              <a:t>Methodology- </a:t>
            </a:r>
            <a:r>
              <a:rPr lang="en-US" sz="1600" b="1" dirty="0" smtClean="0"/>
              <a:t>Chromogenic</a:t>
            </a:r>
          </a:p>
          <a:p>
            <a:pPr>
              <a:lnSpc>
                <a:spcPct val="150000"/>
              </a:lnSpc>
            </a:pPr>
            <a:r>
              <a:rPr lang="en-US" sz="1600" dirty="0" smtClean="0"/>
              <a:t>Used to monitor </a:t>
            </a:r>
            <a:r>
              <a:rPr lang="en-US" sz="1600" b="1" dirty="0" smtClean="0"/>
              <a:t>Heparin therapy</a:t>
            </a:r>
            <a:r>
              <a:rPr lang="en-US" sz="1600" dirty="0" smtClean="0"/>
              <a:t>. </a:t>
            </a:r>
          </a:p>
          <a:p>
            <a:pPr>
              <a:lnSpc>
                <a:spcPct val="150000"/>
              </a:lnSpc>
            </a:pPr>
            <a:r>
              <a:rPr lang="en-US" sz="1600" b="1" dirty="0" smtClean="0"/>
              <a:t>Dilutions are flagged in IM for results &gt;2. </a:t>
            </a:r>
          </a:p>
          <a:p>
            <a:pPr>
              <a:lnSpc>
                <a:spcPct val="150000"/>
              </a:lnSpc>
            </a:pPr>
            <a:r>
              <a:rPr lang="en-US" sz="1600" dirty="0" smtClean="0"/>
              <a:t>Dilutions of 1:2 are performed with </a:t>
            </a:r>
            <a:r>
              <a:rPr lang="en-US" sz="1600" b="1" dirty="0" smtClean="0"/>
              <a:t>Normal Pooled Plasma</a:t>
            </a:r>
            <a:r>
              <a:rPr lang="en-US" sz="1600" dirty="0" smtClean="0"/>
              <a:t>. </a:t>
            </a:r>
          </a:p>
          <a:p>
            <a:pPr>
              <a:lnSpc>
                <a:spcPct val="150000"/>
              </a:lnSpc>
            </a:pPr>
            <a:r>
              <a:rPr lang="en-US" sz="1600" dirty="0" smtClean="0"/>
              <a:t>Run </a:t>
            </a:r>
            <a:r>
              <a:rPr lang="en-US" sz="1600" dirty="0" err="1" smtClean="0"/>
              <a:t>Xa</a:t>
            </a:r>
            <a:r>
              <a:rPr lang="en-US" sz="1600" dirty="0" smtClean="0"/>
              <a:t> on dilution offline, print results. </a:t>
            </a:r>
            <a:r>
              <a:rPr lang="en-US" sz="1600" b="1" dirty="0" smtClean="0"/>
              <a:t>Multiply by dilution factor and manually result</a:t>
            </a:r>
            <a:r>
              <a:rPr lang="en-US" sz="1600" b="1" dirty="0"/>
              <a:t> </a:t>
            </a:r>
            <a:r>
              <a:rPr lang="en-US" sz="1600" b="1" dirty="0" smtClean="0"/>
              <a:t>into Epic.</a:t>
            </a:r>
            <a:endParaRPr lang="en-US" sz="1600" b="1" dirty="0"/>
          </a:p>
        </p:txBody>
      </p:sp>
      <p:pic>
        <p:nvPicPr>
          <p:cNvPr id="4" name="Content Placeholder 3" descr="800px-Coagulation_full.svg.png"/>
          <p:cNvPicPr>
            <a:picLocks noChangeAspect="1"/>
          </p:cNvPicPr>
          <p:nvPr/>
        </p:nvPicPr>
        <p:blipFill rotWithShape="1">
          <a:blip r:embed="rId2">
            <a:extLst>
              <a:ext uri="{28A0092B-C50C-407E-A947-70E740481C1C}">
                <a14:useLocalDpi xmlns:a14="http://schemas.microsoft.com/office/drawing/2010/main" val="0"/>
              </a:ext>
            </a:extLst>
          </a:blip>
          <a:srcRect l="18286" t="40949" r="12434" b="25432"/>
          <a:stretch/>
        </p:blipFill>
        <p:spPr>
          <a:xfrm>
            <a:off x="4876800" y="2590800"/>
            <a:ext cx="3651913" cy="1447800"/>
          </a:xfrm>
          <a:prstGeom prst="rect">
            <a:avLst/>
          </a:prstGeom>
        </p:spPr>
      </p:pic>
    </p:spTree>
    <p:extLst>
      <p:ext uri="{BB962C8B-B14F-4D97-AF65-F5344CB8AC3E}">
        <p14:creationId xmlns:p14="http://schemas.microsoft.com/office/powerpoint/2010/main" val="30154395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6865547" y="2758569"/>
            <a:ext cx="16002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Fibrinogen</a:t>
            </a:r>
            <a:endParaRPr lang="en-US" dirty="0"/>
          </a:p>
        </p:txBody>
      </p:sp>
      <p:sp>
        <p:nvSpPr>
          <p:cNvPr id="3" name="Content Placeholder 2"/>
          <p:cNvSpPr>
            <a:spLocks noGrp="1"/>
          </p:cNvSpPr>
          <p:nvPr>
            <p:ph idx="1"/>
          </p:nvPr>
        </p:nvSpPr>
        <p:spPr>
          <a:xfrm>
            <a:off x="457200" y="1752600"/>
            <a:ext cx="8229600" cy="4800600"/>
          </a:xfrm>
        </p:spPr>
        <p:txBody>
          <a:bodyPr>
            <a:normAutofit fontScale="85000" lnSpcReduction="20000"/>
          </a:bodyPr>
          <a:lstStyle/>
          <a:p>
            <a:r>
              <a:rPr lang="en-US" sz="1600" dirty="0" smtClean="0"/>
              <a:t>Calibration- Manufacturer</a:t>
            </a:r>
          </a:p>
          <a:p>
            <a:r>
              <a:rPr lang="en-US" sz="1600" dirty="0" smtClean="0"/>
              <a:t>QC- </a:t>
            </a:r>
            <a:r>
              <a:rPr lang="en-US" sz="1600" dirty="0" err="1" smtClean="0"/>
              <a:t>Coag</a:t>
            </a:r>
            <a:r>
              <a:rPr lang="en-US" sz="1600" dirty="0" smtClean="0"/>
              <a:t> Control N + P</a:t>
            </a:r>
          </a:p>
          <a:p>
            <a:r>
              <a:rPr lang="en-US" sz="1600" dirty="0" smtClean="0"/>
              <a:t>Reagent- Fibrinogen and </a:t>
            </a:r>
            <a:r>
              <a:rPr lang="en-US" sz="1600" dirty="0" err="1" smtClean="0"/>
              <a:t>Owren-Koller</a:t>
            </a:r>
            <a:endParaRPr lang="en-US" sz="1600" dirty="0"/>
          </a:p>
          <a:p>
            <a:r>
              <a:rPr lang="en-US" sz="1600" dirty="0" smtClean="0"/>
              <a:t>Methodology- </a:t>
            </a:r>
            <a:r>
              <a:rPr lang="en-US" sz="1600" dirty="0"/>
              <a:t>Viscosity/Clot </a:t>
            </a:r>
            <a:r>
              <a:rPr lang="en-US" sz="1600" dirty="0" smtClean="0"/>
              <a:t>Based</a:t>
            </a:r>
          </a:p>
          <a:p>
            <a:endParaRPr lang="en-US" sz="1600" dirty="0" smtClean="0"/>
          </a:p>
          <a:p>
            <a:endParaRPr lang="en-US" sz="1600" dirty="0" smtClean="0"/>
          </a:p>
          <a:p>
            <a:endParaRPr lang="en-US" sz="1600" dirty="0"/>
          </a:p>
          <a:p>
            <a:endParaRPr lang="en-US" sz="1600" dirty="0" smtClean="0"/>
          </a:p>
          <a:p>
            <a:r>
              <a:rPr lang="en-US" sz="1600" dirty="0"/>
              <a:t>Fibrinogen is converted by thrombin to fibrin as the end product of clot formation. </a:t>
            </a:r>
          </a:p>
          <a:p>
            <a:r>
              <a:rPr lang="en-US" sz="1600" dirty="0" smtClean="0"/>
              <a:t>The clotting time of diluted plasma is </a:t>
            </a:r>
            <a:r>
              <a:rPr lang="en-US" sz="1600" b="1" dirty="0" smtClean="0"/>
              <a:t>inversely</a:t>
            </a:r>
            <a:r>
              <a:rPr lang="en-US" sz="1600" dirty="0" smtClean="0"/>
              <a:t> proportional to the level of plasma fibrinogen. </a:t>
            </a:r>
            <a:r>
              <a:rPr lang="en-US" sz="1600" b="1" dirty="0" smtClean="0"/>
              <a:t>So low fibrinogen levels = high results. </a:t>
            </a:r>
          </a:p>
          <a:p>
            <a:endParaRPr lang="en-US" sz="1600" b="1" dirty="0" smtClean="0"/>
          </a:p>
          <a:p>
            <a:r>
              <a:rPr lang="en-US" sz="1600" dirty="0" smtClean="0"/>
              <a:t>Fibrinogen uses the </a:t>
            </a:r>
            <a:r>
              <a:rPr lang="en-US" sz="1600" b="1" dirty="0" smtClean="0"/>
              <a:t>smallest sample size </a:t>
            </a:r>
            <a:r>
              <a:rPr lang="en-US" sz="1600" dirty="0" smtClean="0"/>
              <a:t>of all tests on the </a:t>
            </a:r>
            <a:r>
              <a:rPr lang="en-US" sz="1600" dirty="0" err="1" smtClean="0"/>
              <a:t>stago</a:t>
            </a:r>
            <a:r>
              <a:rPr lang="en-US" sz="1600" dirty="0" smtClean="0"/>
              <a:t>. When errors occur check probe #1 for malfunctions. </a:t>
            </a:r>
          </a:p>
          <a:p>
            <a:endParaRPr lang="en-US" sz="1600" dirty="0" smtClean="0"/>
          </a:p>
          <a:p>
            <a:pPr marL="114300" indent="0">
              <a:buNone/>
            </a:pPr>
            <a:r>
              <a:rPr lang="en-US" sz="1600" u="sng" dirty="0" smtClean="0"/>
              <a:t>Interpretation</a:t>
            </a:r>
            <a:r>
              <a:rPr lang="en-US" sz="1600" u="sng" dirty="0"/>
              <a:t>:</a:t>
            </a:r>
          </a:p>
          <a:p>
            <a:pPr lvl="1"/>
            <a:r>
              <a:rPr lang="en-US" sz="1600" dirty="0"/>
              <a:t>Prolonged indicate low fibrinogen concentrations or inhibitors such as heparin. </a:t>
            </a:r>
          </a:p>
          <a:p>
            <a:pPr lvl="1"/>
            <a:r>
              <a:rPr lang="en-US" sz="1600" dirty="0"/>
              <a:t>Clinical indications for low fibrinogen activity are acquired deficiencies seen in </a:t>
            </a:r>
            <a:r>
              <a:rPr lang="en-US" sz="1600" b="1" dirty="0"/>
              <a:t>liver disease, DIC and fibrinolysis. </a:t>
            </a:r>
          </a:p>
          <a:p>
            <a:pPr lvl="1"/>
            <a:r>
              <a:rPr lang="en-US" sz="1600" b="1" dirty="0"/>
              <a:t>High</a:t>
            </a:r>
            <a:r>
              <a:rPr lang="en-US" sz="1600" dirty="0"/>
              <a:t> fibrinogen levels are seen in </a:t>
            </a:r>
            <a:r>
              <a:rPr lang="en-US" sz="1600" b="1" dirty="0"/>
              <a:t>pregnancy </a:t>
            </a:r>
            <a:r>
              <a:rPr lang="en-US" sz="1600" dirty="0"/>
              <a:t>and in women taking oral contraceptives. </a:t>
            </a:r>
          </a:p>
          <a:p>
            <a:pPr lvl="1"/>
            <a:r>
              <a:rPr lang="en-US" sz="1600" dirty="0"/>
              <a:t>Fibrinogen is an </a:t>
            </a:r>
            <a:r>
              <a:rPr lang="en-US" sz="1600" b="1" dirty="0"/>
              <a:t>acute-phase reactant</a:t>
            </a:r>
            <a:r>
              <a:rPr lang="en-US" sz="1600" dirty="0"/>
              <a:t>, with high levels found in acute infections, neoplasms, collagen disorder, </a:t>
            </a:r>
            <a:r>
              <a:rPr lang="en-US" sz="1600" dirty="0" err="1"/>
              <a:t>nephrosis</a:t>
            </a:r>
            <a:r>
              <a:rPr lang="en-US" sz="1600" dirty="0"/>
              <a:t> and hepatitis. </a:t>
            </a:r>
          </a:p>
          <a:p>
            <a:endParaRPr lang="en-US" dirty="0" smtClean="0"/>
          </a:p>
          <a:p>
            <a:endParaRPr lang="en-US" dirty="0"/>
          </a:p>
        </p:txBody>
      </p:sp>
      <p:pic>
        <p:nvPicPr>
          <p:cNvPr id="4" name="Picture 6" descr="Image result for stago chromogenic"/>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2635827"/>
            <a:ext cx="1143000" cy="732342"/>
          </a:xfrm>
          <a:prstGeom prst="rect">
            <a:avLst/>
          </a:prstGeom>
          <a:noFill/>
          <a:extLst>
            <a:ext uri="{909E8E84-426E-40DD-AFC4-6F175D3DCCD1}">
              <a14:hiddenFill xmlns:a14="http://schemas.microsoft.com/office/drawing/2010/main">
                <a:solidFill>
                  <a:srgbClr val="FFFFFF"/>
                </a:solidFill>
              </a14:hiddenFill>
            </a:ext>
          </a:extLst>
        </p:spPr>
      </p:pic>
      <p:pic>
        <p:nvPicPr>
          <p:cNvPr id="5" name="Content Placeholder 3" descr="800px-Coagulation_full.svg.png"/>
          <p:cNvPicPr>
            <a:picLocks noChangeAspect="1"/>
          </p:cNvPicPr>
          <p:nvPr/>
        </p:nvPicPr>
        <p:blipFill rotWithShape="1">
          <a:blip r:embed="rId3">
            <a:extLst>
              <a:ext uri="{28A0092B-C50C-407E-A947-70E740481C1C}">
                <a14:useLocalDpi xmlns:a14="http://schemas.microsoft.com/office/drawing/2010/main" val="0"/>
              </a:ext>
            </a:extLst>
          </a:blip>
          <a:srcRect l="18286" t="40949" r="12434" b="25432"/>
          <a:stretch/>
        </p:blipFill>
        <p:spPr>
          <a:xfrm>
            <a:off x="5105400" y="1752600"/>
            <a:ext cx="3651913" cy="1447800"/>
          </a:xfrm>
          <a:prstGeom prst="rect">
            <a:avLst/>
          </a:prstGeom>
        </p:spPr>
      </p:pic>
    </p:spTree>
    <p:extLst>
      <p:ext uri="{BB962C8B-B14F-4D97-AF65-F5344CB8AC3E}">
        <p14:creationId xmlns:p14="http://schemas.microsoft.com/office/powerpoint/2010/main" val="19869116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D-Dimer</a:t>
            </a:r>
            <a:endParaRPr lang="en-US" dirty="0"/>
          </a:p>
        </p:txBody>
      </p:sp>
      <p:sp>
        <p:nvSpPr>
          <p:cNvPr id="3" name="Content Placeholder 2"/>
          <p:cNvSpPr>
            <a:spLocks noGrp="1"/>
          </p:cNvSpPr>
          <p:nvPr>
            <p:ph idx="1"/>
          </p:nvPr>
        </p:nvSpPr>
        <p:spPr/>
        <p:txBody>
          <a:bodyPr>
            <a:normAutofit fontScale="92500" lnSpcReduction="20000"/>
          </a:bodyPr>
          <a:lstStyle/>
          <a:p>
            <a:r>
              <a:rPr lang="en-US" sz="1700" dirty="0" smtClean="0"/>
              <a:t>Calibration- Manufacturer</a:t>
            </a:r>
          </a:p>
          <a:p>
            <a:r>
              <a:rPr lang="en-US" sz="1700" dirty="0" smtClean="0"/>
              <a:t>QC- </a:t>
            </a:r>
            <a:r>
              <a:rPr lang="en-US" sz="1700" dirty="0" err="1" smtClean="0"/>
              <a:t>Liatest</a:t>
            </a:r>
            <a:r>
              <a:rPr lang="en-US" sz="1700" dirty="0" smtClean="0"/>
              <a:t> N + P</a:t>
            </a:r>
          </a:p>
          <a:p>
            <a:r>
              <a:rPr lang="en-US" sz="1700" dirty="0" smtClean="0"/>
              <a:t>Reagent- </a:t>
            </a:r>
            <a:r>
              <a:rPr lang="en-US" sz="1700" dirty="0" err="1" smtClean="0"/>
              <a:t>Liatest</a:t>
            </a:r>
            <a:endParaRPr lang="en-US" sz="1700" dirty="0" smtClean="0"/>
          </a:p>
          <a:p>
            <a:r>
              <a:rPr lang="en-US" sz="1700" dirty="0" smtClean="0"/>
              <a:t>Methodology- Immunoassay (optical density)</a:t>
            </a:r>
          </a:p>
          <a:p>
            <a:endParaRPr lang="en-US" sz="1700" dirty="0" smtClean="0"/>
          </a:p>
          <a:p>
            <a:pPr marL="114300" indent="0">
              <a:buNone/>
            </a:pPr>
            <a:r>
              <a:rPr lang="en-US" sz="1700" u="sng" dirty="0"/>
              <a:t>Principal: </a:t>
            </a:r>
          </a:p>
          <a:p>
            <a:pPr lvl="1"/>
            <a:r>
              <a:rPr lang="en-US" sz="1700" b="1" dirty="0"/>
              <a:t>D-dimer is present when a blood clot is degraded</a:t>
            </a:r>
            <a:r>
              <a:rPr lang="en-US" sz="1700" dirty="0"/>
              <a:t> into fibrin degradation products after fibrinolysis.</a:t>
            </a:r>
          </a:p>
          <a:p>
            <a:endParaRPr lang="en-US" sz="1700" dirty="0" smtClean="0"/>
          </a:p>
          <a:p>
            <a:pPr marL="114300" indent="0">
              <a:buNone/>
            </a:pPr>
            <a:r>
              <a:rPr lang="en-US" sz="1700" u="sng" dirty="0"/>
              <a:t>Interpretation: </a:t>
            </a:r>
          </a:p>
          <a:p>
            <a:r>
              <a:rPr lang="en-US" sz="1700" dirty="0"/>
              <a:t>Clinical applications for this test are as follows: </a:t>
            </a:r>
          </a:p>
          <a:p>
            <a:pPr lvl="1"/>
            <a:r>
              <a:rPr lang="en-US" sz="1700" b="1" dirty="0"/>
              <a:t>Disseminated Intravascular Coagulation </a:t>
            </a:r>
            <a:r>
              <a:rPr lang="en-US" sz="1700" dirty="0"/>
              <a:t>(DIC)</a:t>
            </a:r>
          </a:p>
          <a:p>
            <a:pPr lvl="1"/>
            <a:r>
              <a:rPr lang="en-US" sz="1700" dirty="0"/>
              <a:t>Negative predictor for the diagnosis of a thrombotic episode (</a:t>
            </a:r>
            <a:r>
              <a:rPr lang="en-US" sz="1700" dirty="0" err="1"/>
              <a:t>ie</a:t>
            </a:r>
            <a:r>
              <a:rPr lang="en-US" sz="1700" dirty="0"/>
              <a:t>., DVT, PE)</a:t>
            </a:r>
          </a:p>
          <a:p>
            <a:pPr lvl="1"/>
            <a:r>
              <a:rPr lang="en-US" sz="1700" dirty="0"/>
              <a:t>Efficacy of treatment for a thrombotic episode and screen for possible re-</a:t>
            </a:r>
            <a:r>
              <a:rPr lang="en-US" sz="1700" dirty="0" err="1"/>
              <a:t>occurance</a:t>
            </a:r>
            <a:r>
              <a:rPr lang="en-US" sz="1700" dirty="0"/>
              <a:t> (MI)</a:t>
            </a:r>
          </a:p>
          <a:p>
            <a:pPr lvl="1"/>
            <a:r>
              <a:rPr lang="en-US" sz="1700" dirty="0"/>
              <a:t>Screen for other activation states of coagulation (</a:t>
            </a:r>
            <a:r>
              <a:rPr lang="en-US" sz="1700" dirty="0" err="1"/>
              <a:t>ie</a:t>
            </a:r>
            <a:r>
              <a:rPr lang="en-US" sz="1700" dirty="0"/>
              <a:t>., post-operative, cancer)</a:t>
            </a:r>
          </a:p>
          <a:p>
            <a:endParaRPr lang="en-US" dirty="0" smtClean="0"/>
          </a:p>
        </p:txBody>
      </p:sp>
      <p:pic>
        <p:nvPicPr>
          <p:cNvPr id="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5963" y="1905000"/>
            <a:ext cx="919163" cy="9191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noChangeArrowheads="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4578048">
            <a:off x="7394641" y="2136841"/>
            <a:ext cx="762473" cy="7624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292565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8132616" y="2095500"/>
            <a:ext cx="832513"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Explosion 2 3"/>
          <p:cNvSpPr/>
          <p:nvPr/>
        </p:nvSpPr>
        <p:spPr>
          <a:xfrm rot="2630611">
            <a:off x="2667418" y="2966954"/>
            <a:ext cx="720247" cy="731086"/>
          </a:xfrm>
          <a:prstGeom prst="irregularSeal2">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AT III</a:t>
            </a:r>
            <a:endParaRPr lang="en-US" dirty="0"/>
          </a:p>
        </p:txBody>
      </p:sp>
      <p:sp>
        <p:nvSpPr>
          <p:cNvPr id="3" name="Content Placeholder 2"/>
          <p:cNvSpPr>
            <a:spLocks noGrp="1"/>
          </p:cNvSpPr>
          <p:nvPr>
            <p:ph idx="1"/>
          </p:nvPr>
        </p:nvSpPr>
        <p:spPr/>
        <p:txBody>
          <a:bodyPr/>
          <a:lstStyle/>
          <a:p>
            <a:pPr>
              <a:lnSpc>
                <a:spcPct val="150000"/>
              </a:lnSpc>
            </a:pPr>
            <a:r>
              <a:rPr lang="en-US" sz="1600" dirty="0" smtClean="0"/>
              <a:t>Calibration- Manufacturer </a:t>
            </a:r>
          </a:p>
          <a:p>
            <a:pPr>
              <a:lnSpc>
                <a:spcPct val="150000"/>
              </a:lnSpc>
            </a:pPr>
            <a:r>
              <a:rPr lang="en-US" sz="1600" dirty="0" smtClean="0"/>
              <a:t>QC- </a:t>
            </a:r>
            <a:r>
              <a:rPr lang="en-US" sz="1600" dirty="0" err="1" smtClean="0"/>
              <a:t>Coag</a:t>
            </a:r>
            <a:r>
              <a:rPr lang="en-US" sz="1600" dirty="0" smtClean="0"/>
              <a:t> Control N + P</a:t>
            </a:r>
          </a:p>
          <a:p>
            <a:pPr>
              <a:lnSpc>
                <a:spcPct val="150000"/>
              </a:lnSpc>
            </a:pPr>
            <a:r>
              <a:rPr lang="en-US" sz="1600" dirty="0" smtClean="0"/>
              <a:t>Reagent- ATIII reagent and </a:t>
            </a:r>
            <a:r>
              <a:rPr lang="en-US" sz="1600" dirty="0" err="1" smtClean="0"/>
              <a:t>Owren-Koller</a:t>
            </a:r>
            <a:r>
              <a:rPr lang="en-US" sz="1600" dirty="0" smtClean="0"/>
              <a:t> </a:t>
            </a:r>
          </a:p>
          <a:p>
            <a:pPr>
              <a:lnSpc>
                <a:spcPct val="150000"/>
              </a:lnSpc>
            </a:pPr>
            <a:r>
              <a:rPr lang="en-US" sz="1600" dirty="0" smtClean="0"/>
              <a:t>Methodology- </a:t>
            </a:r>
            <a:r>
              <a:rPr lang="en-US" sz="1600" b="1" dirty="0" smtClean="0"/>
              <a:t>Chromogenic</a:t>
            </a:r>
          </a:p>
          <a:p>
            <a:pPr>
              <a:lnSpc>
                <a:spcPct val="150000"/>
              </a:lnSpc>
            </a:pPr>
            <a:endParaRPr lang="en-US" sz="1600" dirty="0" smtClean="0"/>
          </a:p>
          <a:p>
            <a:pPr marL="114300" indent="0">
              <a:lnSpc>
                <a:spcPct val="150000"/>
              </a:lnSpc>
              <a:buNone/>
            </a:pPr>
            <a:r>
              <a:rPr lang="en-US" sz="1600" u="sng" dirty="0"/>
              <a:t>Principal:</a:t>
            </a:r>
            <a:r>
              <a:rPr lang="en-US" sz="1600" dirty="0"/>
              <a:t> </a:t>
            </a:r>
          </a:p>
          <a:p>
            <a:pPr lvl="1">
              <a:lnSpc>
                <a:spcPct val="150000"/>
              </a:lnSpc>
            </a:pPr>
            <a:r>
              <a:rPr lang="en-US" sz="1600" b="1" dirty="0" err="1"/>
              <a:t>Antithrombin</a:t>
            </a:r>
            <a:r>
              <a:rPr lang="en-US" sz="1600" b="1" dirty="0"/>
              <a:t> slowly, progressively, and irreversibly inhibits the action of thrombin </a:t>
            </a:r>
            <a:r>
              <a:rPr lang="en-US" sz="1600" dirty="0"/>
              <a:t>by forming a complex with thrombin.</a:t>
            </a:r>
          </a:p>
          <a:p>
            <a:pPr lvl="1">
              <a:lnSpc>
                <a:spcPct val="150000"/>
              </a:lnSpc>
            </a:pPr>
            <a:r>
              <a:rPr lang="en-US" sz="1600" dirty="0"/>
              <a:t>The inhibition of thrombin by </a:t>
            </a:r>
            <a:r>
              <a:rPr lang="en-US" sz="1600" dirty="0" err="1"/>
              <a:t>antithrombin</a:t>
            </a:r>
            <a:r>
              <a:rPr lang="en-US" sz="1600" dirty="0"/>
              <a:t> is greatly accelerated by heparin. </a:t>
            </a:r>
          </a:p>
          <a:p>
            <a:endParaRPr lang="en-US" dirty="0"/>
          </a:p>
        </p:txBody>
      </p:sp>
      <p:pic>
        <p:nvPicPr>
          <p:cNvPr id="5" name="Content Placeholder 3" descr="800px-Coagulation_full.svg.png"/>
          <p:cNvPicPr>
            <a:picLocks noChangeAspect="1"/>
          </p:cNvPicPr>
          <p:nvPr/>
        </p:nvPicPr>
        <p:blipFill rotWithShape="1">
          <a:blip r:embed="rId2">
            <a:extLst>
              <a:ext uri="{28A0092B-C50C-407E-A947-70E740481C1C}">
                <a14:useLocalDpi xmlns:a14="http://schemas.microsoft.com/office/drawing/2010/main" val="0"/>
              </a:ext>
            </a:extLst>
          </a:blip>
          <a:srcRect l="18286" t="40949" r="12434" b="25432"/>
          <a:stretch/>
        </p:blipFill>
        <p:spPr>
          <a:xfrm>
            <a:off x="5257799" y="2095500"/>
            <a:ext cx="3651913" cy="1447800"/>
          </a:xfrm>
          <a:prstGeom prst="rect">
            <a:avLst/>
          </a:prstGeom>
        </p:spPr>
      </p:pic>
    </p:spTree>
    <p:extLst>
      <p:ext uri="{BB962C8B-B14F-4D97-AF65-F5344CB8AC3E}">
        <p14:creationId xmlns:p14="http://schemas.microsoft.com/office/powerpoint/2010/main" val="22687362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Stago</a:t>
            </a:r>
            <a:r>
              <a:rPr lang="en-US" dirty="0" smtClean="0"/>
              <a:t> Mechanical Components</a:t>
            </a:r>
            <a:br>
              <a:rPr lang="en-US" dirty="0" smtClean="0"/>
            </a:br>
            <a:endParaRPr lang="en-US" dirty="0"/>
          </a:p>
        </p:txBody>
      </p:sp>
      <p:sp>
        <p:nvSpPr>
          <p:cNvPr id="3" name="Content Placeholder 2"/>
          <p:cNvSpPr>
            <a:spLocks noGrp="1"/>
          </p:cNvSpPr>
          <p:nvPr>
            <p:ph idx="1"/>
          </p:nvPr>
        </p:nvSpPr>
        <p:spPr>
          <a:xfrm>
            <a:off x="457200" y="1752600"/>
            <a:ext cx="3810000" cy="4373563"/>
          </a:xfrm>
        </p:spPr>
        <p:txBody>
          <a:bodyPr>
            <a:normAutofit/>
          </a:bodyPr>
          <a:lstStyle/>
          <a:p>
            <a:pPr>
              <a:lnSpc>
                <a:spcPct val="150000"/>
              </a:lnSpc>
            </a:pPr>
            <a:r>
              <a:rPr lang="en-US" sz="2000" dirty="0" smtClean="0"/>
              <a:t>Needle (probe) #1, #2, #3</a:t>
            </a:r>
          </a:p>
          <a:p>
            <a:pPr>
              <a:lnSpc>
                <a:spcPct val="150000"/>
              </a:lnSpc>
            </a:pPr>
            <a:r>
              <a:rPr lang="en-US" sz="2000" dirty="0" smtClean="0"/>
              <a:t>Syringes and O-rings</a:t>
            </a:r>
          </a:p>
          <a:p>
            <a:pPr>
              <a:lnSpc>
                <a:spcPct val="150000"/>
              </a:lnSpc>
            </a:pPr>
            <a:r>
              <a:rPr lang="en-US" sz="2000" dirty="0" smtClean="0"/>
              <a:t>Lamp</a:t>
            </a:r>
          </a:p>
          <a:p>
            <a:pPr>
              <a:lnSpc>
                <a:spcPct val="150000"/>
              </a:lnSpc>
            </a:pPr>
            <a:r>
              <a:rPr lang="en-US" sz="2000" dirty="0" smtClean="0"/>
              <a:t>Cuvettes</a:t>
            </a:r>
          </a:p>
          <a:p>
            <a:pPr>
              <a:lnSpc>
                <a:spcPct val="150000"/>
              </a:lnSpc>
            </a:pPr>
            <a:r>
              <a:rPr lang="en-US" sz="2000" dirty="0" smtClean="0"/>
              <a:t>Conveyor Belt</a:t>
            </a:r>
          </a:p>
          <a:p>
            <a:pPr>
              <a:lnSpc>
                <a:spcPct val="150000"/>
              </a:lnSpc>
            </a:pPr>
            <a:r>
              <a:rPr lang="en-US" sz="2000" dirty="0" smtClean="0"/>
              <a:t>Incubation wells</a:t>
            </a:r>
          </a:p>
          <a:p>
            <a:pPr>
              <a:lnSpc>
                <a:spcPct val="150000"/>
              </a:lnSpc>
            </a:pPr>
            <a:r>
              <a:rPr lang="en-US" sz="2000" dirty="0" smtClean="0"/>
              <a:t>Reagent drawer</a:t>
            </a:r>
          </a:p>
          <a:p>
            <a:pPr>
              <a:lnSpc>
                <a:spcPct val="150000"/>
              </a:lnSpc>
            </a:pPr>
            <a:r>
              <a:rPr lang="en-US" sz="2000" dirty="0" smtClean="0"/>
              <a:t>Cleaning Solution</a:t>
            </a:r>
          </a:p>
          <a:p>
            <a:endParaRPr lang="en-US" dirty="0"/>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4695" t="19252" r="7312" b="20528"/>
          <a:stretch/>
        </p:blipFill>
        <p:spPr>
          <a:xfrm>
            <a:off x="6477000" y="2286000"/>
            <a:ext cx="2368558" cy="2881745"/>
          </a:xfrm>
          <a:prstGeom prst="rect">
            <a:avLst/>
          </a:prstGeom>
        </p:spPr>
      </p:pic>
      <p:sp>
        <p:nvSpPr>
          <p:cNvPr id="5" name="TextBox 4"/>
          <p:cNvSpPr txBox="1"/>
          <p:nvPr/>
        </p:nvSpPr>
        <p:spPr>
          <a:xfrm>
            <a:off x="3886200" y="2443443"/>
            <a:ext cx="2590800" cy="2566857"/>
          </a:xfrm>
          <a:prstGeom prst="rect">
            <a:avLst/>
          </a:prstGeom>
          <a:noFill/>
        </p:spPr>
        <p:txBody>
          <a:bodyPr wrap="square" rtlCol="0">
            <a:spAutoFit/>
          </a:bodyPr>
          <a:lstStyle/>
          <a:p>
            <a:pPr marL="640080" lvl="1" indent="-228600">
              <a:spcBef>
                <a:spcPct val="20000"/>
              </a:spcBef>
              <a:buClr>
                <a:srgbClr val="71685A"/>
              </a:buClr>
              <a:buFont typeface="Arial" pitchFamily="34" charset="0"/>
              <a:buChar char="•"/>
            </a:pPr>
            <a:r>
              <a:rPr lang="en-US" sz="1600" dirty="0">
                <a:solidFill>
                  <a:prstClr val="black"/>
                </a:solidFill>
              </a:rPr>
              <a:t>R0</a:t>
            </a:r>
          </a:p>
          <a:p>
            <a:pPr marL="1005840" lvl="2" indent="-228600">
              <a:spcBef>
                <a:spcPct val="20000"/>
              </a:spcBef>
              <a:buClr>
                <a:srgbClr val="FF6700"/>
              </a:buClr>
              <a:buFont typeface="Arial" pitchFamily="34" charset="0"/>
              <a:buChar char="•"/>
            </a:pPr>
            <a:r>
              <a:rPr lang="en-US" sz="1400" dirty="0">
                <a:solidFill>
                  <a:prstClr val="black"/>
                </a:solidFill>
              </a:rPr>
              <a:t>Calibrators, QC, Diluent, Desorb</a:t>
            </a:r>
          </a:p>
          <a:p>
            <a:pPr marL="640080" lvl="1" indent="-228600">
              <a:spcBef>
                <a:spcPct val="20000"/>
              </a:spcBef>
              <a:buClr>
                <a:srgbClr val="71685A"/>
              </a:buClr>
              <a:buFont typeface="Arial" pitchFamily="34" charset="0"/>
              <a:buChar char="•"/>
            </a:pPr>
            <a:r>
              <a:rPr lang="en-US" sz="1600" dirty="0">
                <a:solidFill>
                  <a:prstClr val="black"/>
                </a:solidFill>
              </a:rPr>
              <a:t>R1</a:t>
            </a:r>
          </a:p>
          <a:p>
            <a:pPr marL="1005840" lvl="2" indent="-228600">
              <a:spcBef>
                <a:spcPct val="20000"/>
              </a:spcBef>
              <a:buClr>
                <a:srgbClr val="FF6700"/>
              </a:buClr>
              <a:buFont typeface="Arial" pitchFamily="34" charset="0"/>
              <a:buChar char="•"/>
            </a:pPr>
            <a:r>
              <a:rPr lang="en-US" sz="1400" dirty="0">
                <a:solidFill>
                  <a:prstClr val="black"/>
                </a:solidFill>
              </a:rPr>
              <a:t>Intermediate Reagents, Desorb</a:t>
            </a:r>
          </a:p>
          <a:p>
            <a:pPr marL="640080" lvl="1" indent="-228600">
              <a:spcBef>
                <a:spcPct val="20000"/>
              </a:spcBef>
              <a:buClr>
                <a:srgbClr val="71685A"/>
              </a:buClr>
              <a:buFont typeface="Arial" pitchFamily="34" charset="0"/>
              <a:buChar char="•"/>
            </a:pPr>
            <a:r>
              <a:rPr lang="en-US" sz="1600" dirty="0">
                <a:solidFill>
                  <a:prstClr val="black"/>
                </a:solidFill>
              </a:rPr>
              <a:t>R2</a:t>
            </a:r>
          </a:p>
          <a:p>
            <a:pPr marL="1005840" lvl="2" indent="-228600">
              <a:spcBef>
                <a:spcPct val="20000"/>
              </a:spcBef>
              <a:buClr>
                <a:srgbClr val="FF6700"/>
              </a:buClr>
              <a:buFont typeface="Arial" pitchFamily="34" charset="0"/>
              <a:buChar char="•"/>
            </a:pPr>
            <a:r>
              <a:rPr lang="en-US" sz="1400" dirty="0">
                <a:solidFill>
                  <a:prstClr val="black"/>
                </a:solidFill>
              </a:rPr>
              <a:t>Start Reagents, Desorb</a:t>
            </a:r>
            <a:endParaRPr lang="en-US" sz="1400" dirty="0"/>
          </a:p>
        </p:txBody>
      </p:sp>
    </p:spTree>
    <p:extLst>
      <p:ext uri="{BB962C8B-B14F-4D97-AF65-F5344CB8AC3E}">
        <p14:creationId xmlns:p14="http://schemas.microsoft.com/office/powerpoint/2010/main" val="18868133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2400" y="152400"/>
            <a:ext cx="8915400" cy="1143000"/>
          </a:xfrm>
        </p:spPr>
        <p:txBody>
          <a:bodyPr>
            <a:noAutofit/>
          </a:bodyPr>
          <a:lstStyle/>
          <a:p>
            <a:r>
              <a:rPr lang="en-US" sz="1600" b="1" u="sng" dirty="0">
                <a:solidFill>
                  <a:schemeClr val="tx1"/>
                </a:solidFill>
              </a:rPr>
              <a:t>Coagulation Station </a:t>
            </a:r>
            <a:r>
              <a:rPr lang="en-US" sz="1600" dirty="0">
                <a:solidFill>
                  <a:schemeClr val="tx1"/>
                </a:solidFill>
              </a:rPr>
              <a:t/>
            </a:r>
            <a:br>
              <a:rPr lang="en-US" sz="1600" dirty="0">
                <a:solidFill>
                  <a:schemeClr val="tx1"/>
                </a:solidFill>
              </a:rPr>
            </a:br>
            <a:r>
              <a:rPr lang="en-US" sz="1600" b="1" u="sng" dirty="0" err="1">
                <a:solidFill>
                  <a:schemeClr val="tx1"/>
                </a:solidFill>
              </a:rPr>
              <a:t>Stago</a:t>
            </a:r>
            <a:r>
              <a:rPr lang="en-US" sz="1600" b="1" u="sng" dirty="0">
                <a:solidFill>
                  <a:schemeClr val="tx1"/>
                </a:solidFill>
              </a:rPr>
              <a:t> Resulting Quick </a:t>
            </a:r>
            <a:r>
              <a:rPr lang="en-US" sz="1600" b="1" u="sng" dirty="0" smtClean="0">
                <a:solidFill>
                  <a:schemeClr val="tx1"/>
                </a:solidFill>
              </a:rPr>
              <a:t>Guide</a:t>
            </a:r>
            <a:br>
              <a:rPr lang="en-US" sz="1600" b="1" u="sng" dirty="0" smtClean="0">
                <a:solidFill>
                  <a:schemeClr val="tx1"/>
                </a:solidFill>
              </a:rPr>
            </a:br>
            <a:r>
              <a:rPr lang="en-US" sz="1600" b="1" dirty="0" smtClean="0">
                <a:solidFill>
                  <a:schemeClr val="tx1"/>
                </a:solidFill>
              </a:rPr>
              <a:t>Refer </a:t>
            </a:r>
            <a:r>
              <a:rPr lang="en-US" sz="1600" b="1" dirty="0">
                <a:solidFill>
                  <a:schemeClr val="tx1"/>
                </a:solidFill>
              </a:rPr>
              <a:t>to Procedure Manuals for all testing when questions </a:t>
            </a:r>
            <a:r>
              <a:rPr lang="en-US" sz="1600" b="1" dirty="0" smtClean="0">
                <a:solidFill>
                  <a:schemeClr val="tx1"/>
                </a:solidFill>
              </a:rPr>
              <a:t>arise </a:t>
            </a:r>
            <a:r>
              <a:rPr lang="en-US" sz="2400" dirty="0"/>
              <a:t/>
            </a:r>
            <a:br>
              <a:rPr lang="en-US" sz="2400" dirty="0"/>
            </a:br>
            <a:endParaRPr lang="en-US" sz="2400" dirty="0"/>
          </a:p>
        </p:txBody>
      </p:sp>
      <p:sp>
        <p:nvSpPr>
          <p:cNvPr id="3" name="Content Placeholder 2"/>
          <p:cNvSpPr>
            <a:spLocks noGrp="1"/>
          </p:cNvSpPr>
          <p:nvPr>
            <p:ph idx="4294967295"/>
          </p:nvPr>
        </p:nvSpPr>
        <p:spPr>
          <a:xfrm>
            <a:off x="457200" y="1143000"/>
            <a:ext cx="3886200" cy="5257800"/>
          </a:xfrm>
        </p:spPr>
        <p:txBody>
          <a:bodyPr>
            <a:normAutofit fontScale="25000" lnSpcReduction="20000"/>
          </a:bodyPr>
          <a:lstStyle/>
          <a:p>
            <a:pPr marL="0" indent="0">
              <a:buNone/>
            </a:pPr>
            <a:r>
              <a:rPr lang="en-US" sz="4000" b="1" u="sng" dirty="0" smtClean="0">
                <a:latin typeface="Times New Roman" panose="02020603050405020304" pitchFamily="18" charset="0"/>
                <a:cs typeface="Times New Roman" panose="02020603050405020304" pitchFamily="18" charset="0"/>
              </a:rPr>
              <a:t>PTT </a:t>
            </a:r>
            <a:r>
              <a:rPr lang="en-US" sz="4000" b="1" u="sng" dirty="0">
                <a:latin typeface="Times New Roman" panose="02020603050405020304" pitchFamily="18" charset="0"/>
                <a:cs typeface="Times New Roman" panose="02020603050405020304" pitchFamily="18" charset="0"/>
              </a:rPr>
              <a:t>(Intrinsic pathway/ Heparin)</a:t>
            </a:r>
            <a:endParaRPr lang="en-US" sz="4000" dirty="0">
              <a:latin typeface="Times New Roman" panose="02020603050405020304" pitchFamily="18" charset="0"/>
              <a:cs typeface="Times New Roman" panose="02020603050405020304" pitchFamily="18" charset="0"/>
            </a:endParaRPr>
          </a:p>
          <a:p>
            <a:pPr marL="0" indent="0">
              <a:buNone/>
            </a:pPr>
            <a:r>
              <a:rPr lang="en-US" sz="4000" dirty="0">
                <a:latin typeface="Times New Roman" panose="02020603050405020304" pitchFamily="18" charset="0"/>
                <a:cs typeface="Times New Roman" panose="02020603050405020304" pitchFamily="18" charset="0"/>
              </a:rPr>
              <a:t>*** check </a:t>
            </a:r>
            <a:r>
              <a:rPr lang="en-US" sz="4000" dirty="0" err="1">
                <a:latin typeface="Times New Roman" panose="02020603050405020304" pitchFamily="18" charset="0"/>
                <a:cs typeface="Times New Roman" panose="02020603050405020304" pitchFamily="18" charset="0"/>
              </a:rPr>
              <a:t>abnormals</a:t>
            </a:r>
            <a:r>
              <a:rPr lang="en-US" sz="4000" dirty="0">
                <a:latin typeface="Times New Roman" panose="02020603050405020304" pitchFamily="18" charset="0"/>
                <a:cs typeface="Times New Roman" panose="02020603050405020304" pitchFamily="18" charset="0"/>
              </a:rPr>
              <a:t> against patients previous results, heparin contamination is a possibility.</a:t>
            </a:r>
          </a:p>
          <a:p>
            <a:pPr marL="0" indent="0">
              <a:buNone/>
            </a:pPr>
            <a:r>
              <a:rPr lang="en-US" sz="4000" dirty="0">
                <a:latin typeface="Times New Roman" panose="02020603050405020304" pitchFamily="18" charset="0"/>
                <a:cs typeface="Times New Roman" panose="02020603050405020304" pitchFamily="18" charset="0"/>
              </a:rPr>
              <a:t>&lt; or = to 20.0 </a:t>
            </a:r>
            <a:r>
              <a:rPr lang="en-US" sz="4000" b="1" dirty="0">
                <a:latin typeface="Times New Roman" panose="02020603050405020304" pitchFamily="18" charset="0"/>
                <a:cs typeface="Times New Roman" panose="02020603050405020304" pitchFamily="18" charset="0"/>
              </a:rPr>
              <a:t>- check for a clot</a:t>
            </a: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&lt;19 and no clot redraw for confirmation.</a:t>
            </a:r>
            <a:endParaRPr lang="en-US" sz="4000" dirty="0">
              <a:latin typeface="Times New Roman" panose="02020603050405020304" pitchFamily="18" charset="0"/>
              <a:cs typeface="Times New Roman" panose="02020603050405020304" pitchFamily="18" charset="0"/>
            </a:endParaRPr>
          </a:p>
          <a:p>
            <a:pPr marL="0" indent="0">
              <a:buNone/>
            </a:pPr>
            <a:r>
              <a:rPr lang="en-US" sz="4000" dirty="0">
                <a:latin typeface="Times New Roman" panose="02020603050405020304" pitchFamily="18" charset="0"/>
                <a:cs typeface="Times New Roman" panose="02020603050405020304" pitchFamily="18" charset="0"/>
              </a:rPr>
              <a:t>&gt; 250 - report *** possible heparin </a:t>
            </a:r>
            <a:r>
              <a:rPr lang="en-US" sz="4000" dirty="0" smtClean="0">
                <a:latin typeface="Times New Roman" panose="02020603050405020304" pitchFamily="18" charset="0"/>
                <a:cs typeface="Times New Roman" panose="02020603050405020304" pitchFamily="18" charset="0"/>
              </a:rPr>
              <a:t>contamination call nurse first.</a:t>
            </a:r>
            <a:endParaRPr lang="en-US" sz="4000" dirty="0">
              <a:latin typeface="Times New Roman" panose="02020603050405020304" pitchFamily="18" charset="0"/>
              <a:cs typeface="Times New Roman" panose="02020603050405020304" pitchFamily="18" charset="0"/>
            </a:endParaRPr>
          </a:p>
          <a:p>
            <a:pPr marL="0" indent="0">
              <a:buNone/>
            </a:pPr>
            <a:r>
              <a:rPr lang="en-US" sz="4000" b="1" dirty="0">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a:p>
            <a:pPr marL="0" indent="0">
              <a:buNone/>
            </a:pPr>
            <a:r>
              <a:rPr lang="en-US" sz="4000" b="1" u="sng" dirty="0">
                <a:latin typeface="Times New Roman" panose="02020603050405020304" pitchFamily="18" charset="0"/>
                <a:cs typeface="Times New Roman" panose="02020603050405020304" pitchFamily="18" charset="0"/>
              </a:rPr>
              <a:t>PTT </a:t>
            </a:r>
            <a:r>
              <a:rPr lang="en-US" sz="4000" b="1" u="sng" dirty="0" err="1">
                <a:latin typeface="Times New Roman" panose="02020603050405020304" pitchFamily="18" charset="0"/>
                <a:cs typeface="Times New Roman" panose="02020603050405020304" pitchFamily="18" charset="0"/>
              </a:rPr>
              <a:t>Heprinase</a:t>
            </a:r>
            <a:endParaRPr lang="en-US" sz="4000" dirty="0">
              <a:latin typeface="Times New Roman" panose="02020603050405020304" pitchFamily="18" charset="0"/>
              <a:cs typeface="Times New Roman" panose="02020603050405020304" pitchFamily="18" charset="0"/>
            </a:endParaRPr>
          </a:p>
          <a:p>
            <a:pPr marL="0" indent="0">
              <a:buNone/>
            </a:pPr>
            <a:r>
              <a:rPr lang="en-US" sz="4000" dirty="0">
                <a:latin typeface="Times New Roman" panose="02020603050405020304" pitchFamily="18" charset="0"/>
                <a:cs typeface="Times New Roman" panose="02020603050405020304" pitchFamily="18" charset="0"/>
              </a:rPr>
              <a:t>Result will flag in IM if the value indicates that it needs </a:t>
            </a:r>
            <a:r>
              <a:rPr lang="en-US" sz="4000" dirty="0" err="1">
                <a:latin typeface="Times New Roman" panose="02020603050405020304" pitchFamily="18" charset="0"/>
                <a:cs typeface="Times New Roman" panose="02020603050405020304" pitchFamily="18" charset="0"/>
              </a:rPr>
              <a:t>Hepzyme</a:t>
            </a:r>
            <a:r>
              <a:rPr lang="en-US" sz="4000" dirty="0">
                <a:latin typeface="Times New Roman" panose="02020603050405020304" pitchFamily="18" charset="0"/>
                <a:cs typeface="Times New Roman" panose="02020603050405020304" pitchFamily="18" charset="0"/>
              </a:rPr>
              <a:t>. </a:t>
            </a:r>
          </a:p>
          <a:p>
            <a:pPr marL="0" indent="0">
              <a:buNone/>
            </a:pPr>
            <a:r>
              <a:rPr lang="en-US" sz="4000" dirty="0">
                <a:latin typeface="Times New Roman" panose="02020603050405020304" pitchFamily="18" charset="0"/>
                <a:cs typeface="Times New Roman" panose="02020603050405020304" pitchFamily="18" charset="0"/>
              </a:rPr>
              <a:t>Use </a:t>
            </a:r>
            <a:r>
              <a:rPr lang="en-US" sz="4000" dirty="0" err="1">
                <a:latin typeface="Times New Roman" panose="02020603050405020304" pitchFamily="18" charset="0"/>
                <a:cs typeface="Times New Roman" panose="02020603050405020304" pitchFamily="18" charset="0"/>
              </a:rPr>
              <a:t>Hepzyme</a:t>
            </a:r>
            <a:r>
              <a:rPr lang="en-US" sz="4000" dirty="0">
                <a:latin typeface="Times New Roman" panose="02020603050405020304" pitchFamily="18" charset="0"/>
                <a:cs typeface="Times New Roman" panose="02020603050405020304" pitchFamily="18" charset="0"/>
              </a:rPr>
              <a:t> diluent.  Add 1 mL (or as much as you can if it's a baby) to </a:t>
            </a:r>
            <a:r>
              <a:rPr lang="en-US" sz="4000" dirty="0" err="1">
                <a:latin typeface="Times New Roman" panose="02020603050405020304" pitchFamily="18" charset="0"/>
                <a:cs typeface="Times New Roman" panose="02020603050405020304" pitchFamily="18" charset="0"/>
              </a:rPr>
              <a:t>Hepzyme</a:t>
            </a:r>
            <a:r>
              <a:rPr lang="en-US" sz="4000" dirty="0">
                <a:latin typeface="Times New Roman" panose="02020603050405020304" pitchFamily="18" charset="0"/>
                <a:cs typeface="Times New Roman" panose="02020603050405020304" pitchFamily="18" charset="0"/>
              </a:rPr>
              <a:t>, reconstitute for 15 min. </a:t>
            </a:r>
          </a:p>
          <a:p>
            <a:pPr marL="0" indent="0">
              <a:buNone/>
            </a:pPr>
            <a:r>
              <a:rPr lang="en-US" sz="4000" dirty="0">
                <a:latin typeface="Times New Roman" panose="02020603050405020304" pitchFamily="18" charset="0"/>
                <a:cs typeface="Times New Roman" panose="02020603050405020304" pitchFamily="18" charset="0"/>
              </a:rPr>
              <a:t>In Epic fill in the area which asks if </a:t>
            </a:r>
            <a:r>
              <a:rPr lang="en-US" sz="4000" dirty="0" err="1">
                <a:latin typeface="Times New Roman" panose="02020603050405020304" pitchFamily="18" charset="0"/>
                <a:cs typeface="Times New Roman" panose="02020603050405020304" pitchFamily="18" charset="0"/>
              </a:rPr>
              <a:t>Hepzyme</a:t>
            </a:r>
            <a:r>
              <a:rPr lang="en-US" sz="4000" dirty="0">
                <a:latin typeface="Times New Roman" panose="02020603050405020304" pitchFamily="18" charset="0"/>
                <a:cs typeface="Times New Roman" panose="02020603050405020304" pitchFamily="18" charset="0"/>
              </a:rPr>
              <a:t> was added. </a:t>
            </a:r>
          </a:p>
          <a:p>
            <a:pPr marL="0" indent="0">
              <a:buNone/>
            </a:pPr>
            <a:r>
              <a:rPr lang="en-US" sz="4000" dirty="0">
                <a:latin typeface="Times New Roman" panose="02020603050405020304" pitchFamily="18" charset="0"/>
                <a:cs typeface="Times New Roman" panose="02020603050405020304" pitchFamily="18" charset="0"/>
              </a:rPr>
              <a:t>Run sample in a </a:t>
            </a:r>
            <a:r>
              <a:rPr lang="en-US" sz="4000" dirty="0" err="1">
                <a:latin typeface="Times New Roman" panose="02020603050405020304" pitchFamily="18" charset="0"/>
                <a:cs typeface="Times New Roman" panose="02020603050405020304" pitchFamily="18" charset="0"/>
              </a:rPr>
              <a:t>microtainer</a:t>
            </a:r>
            <a:r>
              <a:rPr lang="en-US" sz="4000" dirty="0">
                <a:latin typeface="Times New Roman" panose="02020603050405020304" pitchFamily="18" charset="0"/>
                <a:cs typeface="Times New Roman" panose="02020603050405020304" pitchFamily="18" charset="0"/>
              </a:rPr>
              <a:t> and release from IM, it will cross to Epic and final verify if the </a:t>
            </a:r>
            <a:r>
              <a:rPr lang="en-US" sz="4000" dirty="0" err="1">
                <a:latin typeface="Times New Roman" panose="02020603050405020304" pitchFamily="18" charset="0"/>
                <a:cs typeface="Times New Roman" panose="02020603050405020304" pitchFamily="18" charset="0"/>
              </a:rPr>
              <a:t>Hepzyme</a:t>
            </a:r>
            <a:r>
              <a:rPr lang="en-US" sz="4000" dirty="0">
                <a:latin typeface="Times New Roman" panose="02020603050405020304" pitchFamily="18" charset="0"/>
                <a:cs typeface="Times New Roman" panose="02020603050405020304" pitchFamily="18" charset="0"/>
              </a:rPr>
              <a:t> comment is already filled in. </a:t>
            </a:r>
          </a:p>
          <a:p>
            <a:pPr marL="0" indent="0">
              <a:buNone/>
            </a:pPr>
            <a:r>
              <a:rPr lang="en-US" sz="4000" dirty="0">
                <a:latin typeface="Times New Roman" panose="02020603050405020304" pitchFamily="18" charset="0"/>
                <a:cs typeface="Times New Roman" panose="02020603050405020304" pitchFamily="18" charset="0"/>
              </a:rPr>
              <a:t> </a:t>
            </a:r>
          </a:p>
          <a:p>
            <a:pPr marL="0" indent="0">
              <a:buNone/>
            </a:pPr>
            <a:r>
              <a:rPr lang="en-US" sz="4000" b="1" u="sng" dirty="0">
                <a:latin typeface="Times New Roman" panose="02020603050405020304" pitchFamily="18" charset="0"/>
                <a:cs typeface="Times New Roman" panose="02020603050405020304" pitchFamily="18" charset="0"/>
              </a:rPr>
              <a:t>PT/INR (Extrinsic pathway/ Coumadin or Warfarin) </a:t>
            </a:r>
            <a:endParaRPr lang="en-US" sz="4000" dirty="0">
              <a:latin typeface="Times New Roman" panose="02020603050405020304" pitchFamily="18" charset="0"/>
              <a:cs typeface="Times New Roman" panose="02020603050405020304" pitchFamily="18" charset="0"/>
            </a:endParaRPr>
          </a:p>
          <a:p>
            <a:pPr marL="0" indent="0">
              <a:buNone/>
            </a:pPr>
            <a:r>
              <a:rPr lang="en-US" sz="4000" dirty="0">
                <a:latin typeface="Times New Roman" panose="02020603050405020304" pitchFamily="18" charset="0"/>
                <a:cs typeface="Times New Roman" panose="02020603050405020304" pitchFamily="18" charset="0"/>
              </a:rPr>
              <a:t>*** values can change based on patients dosage and dose timing. </a:t>
            </a:r>
          </a:p>
          <a:p>
            <a:pPr marL="0" indent="0">
              <a:buNone/>
            </a:pPr>
            <a:r>
              <a:rPr lang="en-US" sz="4000" dirty="0">
                <a:latin typeface="Times New Roman" panose="02020603050405020304" pitchFamily="18" charset="0"/>
                <a:cs typeface="Times New Roman" panose="02020603050405020304" pitchFamily="18" charset="0"/>
              </a:rPr>
              <a:t>PT  &gt;120 - reportable</a:t>
            </a:r>
          </a:p>
          <a:p>
            <a:pPr marL="0" indent="0">
              <a:buNone/>
            </a:pPr>
            <a:r>
              <a:rPr lang="en-US" sz="4000" dirty="0">
                <a:latin typeface="Times New Roman" panose="02020603050405020304" pitchFamily="18" charset="0"/>
                <a:cs typeface="Times New Roman" panose="02020603050405020304" pitchFamily="18" charset="0"/>
              </a:rPr>
              <a:t>INR &gt;10.0 - reportable</a:t>
            </a:r>
          </a:p>
          <a:p>
            <a:pPr marL="0" indent="0">
              <a:buNone/>
            </a:pPr>
            <a:r>
              <a:rPr lang="en-US" sz="4000" dirty="0">
                <a:latin typeface="Times New Roman" panose="02020603050405020304" pitchFamily="18" charset="0"/>
                <a:cs typeface="Times New Roman" panose="02020603050405020304" pitchFamily="18" charset="0"/>
              </a:rPr>
              <a:t>PT &lt; or = to 8 - </a:t>
            </a:r>
            <a:r>
              <a:rPr lang="en-US" sz="4000" b="1" dirty="0">
                <a:latin typeface="Times New Roman" panose="02020603050405020304" pitchFamily="18" charset="0"/>
                <a:cs typeface="Times New Roman" panose="02020603050405020304" pitchFamily="18" charset="0"/>
              </a:rPr>
              <a:t>check for clot</a:t>
            </a:r>
          </a:p>
          <a:p>
            <a:pPr marL="0" indent="0">
              <a:buNone/>
            </a:pPr>
            <a:r>
              <a:rPr lang="en-US" sz="4000" dirty="0">
                <a:latin typeface="Times New Roman" panose="02020603050405020304" pitchFamily="18" charset="0"/>
                <a:cs typeface="Times New Roman" panose="02020603050405020304" pitchFamily="18" charset="0"/>
              </a:rPr>
              <a:t> </a:t>
            </a:r>
          </a:p>
          <a:p>
            <a:pPr marL="0" indent="0">
              <a:buNone/>
            </a:pPr>
            <a:r>
              <a:rPr lang="en-US" sz="4000" b="1" u="sng" dirty="0">
                <a:latin typeface="Times New Roman" panose="02020603050405020304" pitchFamily="18" charset="0"/>
                <a:cs typeface="Times New Roman" panose="02020603050405020304" pitchFamily="18" charset="0"/>
              </a:rPr>
              <a:t>Dimer</a:t>
            </a:r>
            <a:endParaRPr lang="en-US" sz="4000" dirty="0">
              <a:latin typeface="Times New Roman" panose="02020603050405020304" pitchFamily="18" charset="0"/>
              <a:cs typeface="Times New Roman" panose="02020603050405020304" pitchFamily="18" charset="0"/>
            </a:endParaRPr>
          </a:p>
          <a:p>
            <a:pPr marL="0" indent="0">
              <a:buNone/>
            </a:pPr>
            <a:r>
              <a:rPr lang="en-US" sz="4000" dirty="0">
                <a:latin typeface="Times New Roman" panose="02020603050405020304" pitchFamily="18" charset="0"/>
                <a:cs typeface="Times New Roman" panose="02020603050405020304" pitchFamily="18" charset="0"/>
              </a:rPr>
              <a:t>&gt; 4 will auto dilute at 1:5 after dilution if &gt;20.00 - reportable</a:t>
            </a:r>
          </a:p>
          <a:p>
            <a:pPr marL="0" indent="0">
              <a:buNone/>
            </a:pPr>
            <a:r>
              <a:rPr lang="en-US" sz="4000" dirty="0">
                <a:latin typeface="Times New Roman" panose="02020603050405020304" pitchFamily="18" charset="0"/>
                <a:cs typeface="Times New Roman" panose="02020603050405020304" pitchFamily="18" charset="0"/>
              </a:rPr>
              <a:t>&lt; 0.27 - reportable</a:t>
            </a:r>
          </a:p>
          <a:p>
            <a:pPr marL="0" indent="0">
              <a:buNone/>
            </a:pPr>
            <a:r>
              <a:rPr lang="en-US" sz="4000" b="1" dirty="0">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a:p>
            <a:pPr marL="0" indent="0">
              <a:buNone/>
            </a:pPr>
            <a:r>
              <a:rPr lang="en-US" sz="4000" b="1" u="sng" dirty="0">
                <a:latin typeface="Times New Roman" panose="02020603050405020304" pitchFamily="18" charset="0"/>
                <a:cs typeface="Times New Roman" panose="02020603050405020304" pitchFamily="18" charset="0"/>
              </a:rPr>
              <a:t>Thrombin</a:t>
            </a:r>
            <a:endParaRPr lang="en-US" sz="4000" dirty="0">
              <a:latin typeface="Times New Roman" panose="02020603050405020304" pitchFamily="18" charset="0"/>
              <a:cs typeface="Times New Roman" panose="02020603050405020304" pitchFamily="18" charset="0"/>
            </a:endParaRPr>
          </a:p>
          <a:p>
            <a:pPr marL="0" indent="0">
              <a:buNone/>
            </a:pPr>
            <a:r>
              <a:rPr lang="en-US" sz="4000" dirty="0">
                <a:latin typeface="Times New Roman" panose="02020603050405020304" pitchFamily="18" charset="0"/>
                <a:cs typeface="Times New Roman" panose="02020603050405020304" pitchFamily="18" charset="0"/>
              </a:rPr>
              <a:t>&lt; 13.0 - reportable</a:t>
            </a:r>
          </a:p>
          <a:p>
            <a:pPr marL="0" indent="0">
              <a:buNone/>
            </a:pPr>
            <a:r>
              <a:rPr lang="en-US" sz="4000" dirty="0">
                <a:latin typeface="Times New Roman" panose="02020603050405020304" pitchFamily="18" charset="0"/>
                <a:cs typeface="Times New Roman" panose="02020603050405020304" pitchFamily="18" charset="0"/>
              </a:rPr>
              <a:t>&gt; 120 - reportable</a:t>
            </a:r>
          </a:p>
          <a:p>
            <a:pPr marL="0" indent="0">
              <a:buNone/>
            </a:pPr>
            <a:r>
              <a:rPr lang="en-US" sz="4000" b="1" dirty="0">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a:p>
            <a:pPr marL="0" indent="0">
              <a:buNone/>
            </a:pPr>
            <a:r>
              <a:rPr lang="en-US" sz="4000" b="1" u="sng" dirty="0">
                <a:latin typeface="Times New Roman" panose="02020603050405020304" pitchFamily="18" charset="0"/>
                <a:cs typeface="Times New Roman" panose="02020603050405020304" pitchFamily="18" charset="0"/>
              </a:rPr>
              <a:t>Fibrinogen</a:t>
            </a:r>
            <a:endParaRPr lang="en-US" sz="4000" dirty="0">
              <a:latin typeface="Times New Roman" panose="02020603050405020304" pitchFamily="18" charset="0"/>
              <a:cs typeface="Times New Roman" panose="02020603050405020304" pitchFamily="18" charset="0"/>
            </a:endParaRPr>
          </a:p>
          <a:p>
            <a:pPr marL="0" indent="0">
              <a:buNone/>
            </a:pPr>
            <a:r>
              <a:rPr lang="en-US" sz="4000" dirty="0">
                <a:latin typeface="Times New Roman" panose="02020603050405020304" pitchFamily="18" charset="0"/>
                <a:cs typeface="Times New Roman" panose="02020603050405020304" pitchFamily="18" charset="0"/>
              </a:rPr>
              <a:t>&lt; 60 - check for clot, </a:t>
            </a:r>
            <a:r>
              <a:rPr lang="en-US" sz="4000" dirty="0" smtClean="0">
                <a:latin typeface="Times New Roman" panose="02020603050405020304" pitchFamily="18" charset="0"/>
                <a:cs typeface="Times New Roman" panose="02020603050405020304" pitchFamily="18" charset="0"/>
              </a:rPr>
              <a:t>rerun on another instrument, recollect </a:t>
            </a:r>
            <a:r>
              <a:rPr lang="en-US" sz="4000" dirty="0">
                <a:latin typeface="Times New Roman" panose="02020603050405020304" pitchFamily="18" charset="0"/>
                <a:cs typeface="Times New Roman" panose="02020603050405020304" pitchFamily="18" charset="0"/>
              </a:rPr>
              <a:t>to verify .</a:t>
            </a:r>
          </a:p>
          <a:p>
            <a:pPr marL="0" indent="0">
              <a:buNone/>
            </a:pPr>
            <a:r>
              <a:rPr lang="en-US" sz="4000" dirty="0">
                <a:latin typeface="Times New Roman" panose="02020603050405020304" pitchFamily="18" charset="0"/>
                <a:cs typeface="Times New Roman" panose="02020603050405020304" pitchFamily="18" charset="0"/>
              </a:rPr>
              <a:t>Investigate probe #1 issues (technical errors), rerun on </a:t>
            </a:r>
            <a:r>
              <a:rPr lang="en-US" sz="4000" dirty="0" smtClean="0">
                <a:latin typeface="Times New Roman" panose="02020603050405020304" pitchFamily="18" charset="0"/>
                <a:cs typeface="Times New Roman" panose="02020603050405020304" pitchFamily="18" charset="0"/>
              </a:rPr>
              <a:t>another instrument </a:t>
            </a:r>
            <a:r>
              <a:rPr lang="en-US" sz="4000" dirty="0">
                <a:latin typeface="Times New Roman" panose="02020603050405020304" pitchFamily="18" charset="0"/>
                <a:cs typeface="Times New Roman" panose="02020603050405020304" pitchFamily="18" charset="0"/>
              </a:rPr>
              <a:t>before reporting.</a:t>
            </a:r>
          </a:p>
          <a:p>
            <a:pPr marL="0" indent="0">
              <a:buNone/>
            </a:pPr>
            <a:r>
              <a:rPr lang="en-US" sz="4000" dirty="0">
                <a:latin typeface="Times New Roman" panose="02020603050405020304" pitchFamily="18" charset="0"/>
                <a:cs typeface="Times New Roman" panose="02020603050405020304" pitchFamily="18" charset="0"/>
              </a:rPr>
              <a:t>&gt; 1800 - reportable</a:t>
            </a:r>
          </a:p>
          <a:p>
            <a:pPr marL="0" indent="0">
              <a:buNone/>
            </a:pPr>
            <a:r>
              <a:rPr lang="en-US" sz="4000" b="1" dirty="0">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a:p>
            <a:pPr marL="0" indent="0">
              <a:buNone/>
            </a:pPr>
            <a:r>
              <a:rPr lang="en-US" dirty="0"/>
              <a:t> </a:t>
            </a:r>
          </a:p>
          <a:p>
            <a:pPr marL="0" indent="0">
              <a:buNone/>
            </a:pPr>
            <a:endParaRPr lang="en-US" dirty="0"/>
          </a:p>
        </p:txBody>
      </p:sp>
      <p:sp>
        <p:nvSpPr>
          <p:cNvPr id="5" name="TextBox 4"/>
          <p:cNvSpPr txBox="1"/>
          <p:nvPr/>
        </p:nvSpPr>
        <p:spPr>
          <a:xfrm>
            <a:off x="4876800" y="1073289"/>
            <a:ext cx="3886200" cy="5632311"/>
          </a:xfrm>
          <a:prstGeom prst="rect">
            <a:avLst/>
          </a:prstGeom>
          <a:noFill/>
        </p:spPr>
        <p:txBody>
          <a:bodyPr wrap="square" rtlCol="0">
            <a:spAutoFit/>
          </a:bodyPr>
          <a:lstStyle/>
          <a:p>
            <a:r>
              <a:rPr lang="en-US" sz="1000" b="1" u="sng" dirty="0" err="1" smtClean="0">
                <a:latin typeface="Times New Roman" panose="02020603050405020304" pitchFamily="18" charset="0"/>
                <a:cs typeface="Times New Roman" panose="02020603050405020304" pitchFamily="18" charset="0"/>
              </a:rPr>
              <a:t>Hep</a:t>
            </a:r>
            <a:r>
              <a:rPr lang="en-US" sz="1000" b="1" u="sng" dirty="0" smtClean="0">
                <a:latin typeface="Times New Roman" panose="02020603050405020304" pitchFamily="18" charset="0"/>
                <a:cs typeface="Times New Roman" panose="02020603050405020304" pitchFamily="18" charset="0"/>
              </a:rPr>
              <a:t> </a:t>
            </a:r>
            <a:r>
              <a:rPr lang="en-US" sz="1000" b="1" u="sng" dirty="0" err="1" smtClean="0">
                <a:latin typeface="Times New Roman" panose="02020603050405020304" pitchFamily="18" charset="0"/>
                <a:cs typeface="Times New Roman" panose="02020603050405020304" pitchFamily="18" charset="0"/>
              </a:rPr>
              <a:t>Xa</a:t>
            </a:r>
            <a:endParaRPr lang="en-US" sz="1000" dirty="0" smtClean="0">
              <a:latin typeface="Times New Roman" panose="02020603050405020304" pitchFamily="18" charset="0"/>
              <a:cs typeface="Times New Roman" panose="02020603050405020304" pitchFamily="18" charset="0"/>
            </a:endParaRPr>
          </a:p>
          <a:p>
            <a:r>
              <a:rPr lang="en-US" sz="1000" dirty="0" smtClean="0">
                <a:latin typeface="Times New Roman" panose="02020603050405020304" pitchFamily="18" charset="0"/>
                <a:cs typeface="Times New Roman" panose="02020603050405020304" pitchFamily="18" charset="0"/>
              </a:rPr>
              <a:t>&gt; or = to 2.00 rerun a 1:2 dilution with patient plasma and </a:t>
            </a:r>
            <a:r>
              <a:rPr lang="en-US" sz="1000" b="1" dirty="0" smtClean="0">
                <a:latin typeface="Times New Roman" panose="02020603050405020304" pitchFamily="18" charset="0"/>
                <a:cs typeface="Times New Roman" panose="02020603050405020304" pitchFamily="18" charset="0"/>
              </a:rPr>
              <a:t>frozen pooled patient plasma</a:t>
            </a:r>
            <a:r>
              <a:rPr lang="en-US" sz="1000" dirty="0" smtClean="0">
                <a:latin typeface="Times New Roman" panose="02020603050405020304" pitchFamily="18" charset="0"/>
                <a:cs typeface="Times New Roman" panose="02020603050405020304" pitchFamily="18" charset="0"/>
              </a:rPr>
              <a:t>. Multiply results by 2. DO NOT ENTER OR RELEASE a result that says &gt;2.0. If after the dilution procedure the test is still &gt;2.0 you will enter &gt;4.0 in Epic.</a:t>
            </a:r>
          </a:p>
          <a:p>
            <a:r>
              <a:rPr lang="en-US" sz="1000" dirty="0" smtClean="0">
                <a:latin typeface="Times New Roman" panose="02020603050405020304" pitchFamily="18" charset="0"/>
                <a:cs typeface="Times New Roman" panose="02020603050405020304" pitchFamily="18" charset="0"/>
              </a:rPr>
              <a:t>&gt; 4 - Reportable</a:t>
            </a:r>
          </a:p>
          <a:p>
            <a:r>
              <a:rPr lang="en-US" sz="1000" dirty="0" smtClean="0">
                <a:latin typeface="Times New Roman" panose="02020603050405020304" pitchFamily="18" charset="0"/>
                <a:cs typeface="Times New Roman" panose="02020603050405020304" pitchFamily="18" charset="0"/>
              </a:rPr>
              <a:t>&lt; 0.10 - Reportable</a:t>
            </a:r>
          </a:p>
          <a:p>
            <a:r>
              <a:rPr lang="en-US" sz="1000" dirty="0" smtClean="0">
                <a:latin typeface="Times New Roman" panose="02020603050405020304" pitchFamily="18" charset="0"/>
                <a:cs typeface="Times New Roman" panose="02020603050405020304" pitchFamily="18" charset="0"/>
              </a:rPr>
              <a:t>Multiple high (critical) </a:t>
            </a:r>
            <a:r>
              <a:rPr lang="en-US" sz="1000" dirty="0" err="1" smtClean="0">
                <a:latin typeface="Times New Roman" panose="02020603050405020304" pitchFamily="18" charset="0"/>
                <a:cs typeface="Times New Roman" panose="02020603050405020304" pitchFamily="18" charset="0"/>
              </a:rPr>
              <a:t>Xa</a:t>
            </a:r>
            <a:r>
              <a:rPr lang="en-US" sz="1000" dirty="0" smtClean="0">
                <a:latin typeface="Times New Roman" panose="02020603050405020304" pitchFamily="18" charset="0"/>
                <a:cs typeface="Times New Roman" panose="02020603050405020304" pitchFamily="18" charset="0"/>
              </a:rPr>
              <a:t> results- investigate probe #3 and check for leaking. </a:t>
            </a:r>
          </a:p>
          <a:p>
            <a:r>
              <a:rPr lang="en-US" sz="1000" b="1" dirty="0" smtClean="0">
                <a:latin typeface="Times New Roman" panose="02020603050405020304" pitchFamily="18" charset="0"/>
                <a:cs typeface="Times New Roman" panose="02020603050405020304" pitchFamily="18" charset="0"/>
              </a:rPr>
              <a:t> </a:t>
            </a:r>
            <a:endParaRPr lang="en-US" sz="1000" dirty="0" smtClean="0">
              <a:latin typeface="Times New Roman" panose="02020603050405020304" pitchFamily="18" charset="0"/>
              <a:cs typeface="Times New Roman" panose="02020603050405020304" pitchFamily="18" charset="0"/>
            </a:endParaRPr>
          </a:p>
          <a:p>
            <a:r>
              <a:rPr lang="en-US" sz="1000" b="1" u="sng" dirty="0" smtClean="0">
                <a:latin typeface="Times New Roman" panose="02020603050405020304" pitchFamily="18" charset="0"/>
                <a:cs typeface="Times New Roman" panose="02020603050405020304" pitchFamily="18" charset="0"/>
              </a:rPr>
              <a:t>ATIII</a:t>
            </a:r>
            <a:endParaRPr lang="en-US" sz="1000" dirty="0" smtClean="0">
              <a:latin typeface="Times New Roman" panose="02020603050405020304" pitchFamily="18" charset="0"/>
              <a:cs typeface="Times New Roman" panose="02020603050405020304" pitchFamily="18" charset="0"/>
            </a:endParaRPr>
          </a:p>
          <a:p>
            <a:r>
              <a:rPr lang="en-US" sz="1000" dirty="0" err="1" smtClean="0">
                <a:latin typeface="Times New Roman" panose="02020603050405020304" pitchFamily="18" charset="0"/>
                <a:cs typeface="Times New Roman" panose="02020603050405020304" pitchFamily="18" charset="0"/>
              </a:rPr>
              <a:t>Antithrombin</a:t>
            </a:r>
            <a:r>
              <a:rPr lang="en-US" sz="1000" dirty="0" smtClean="0">
                <a:latin typeface="Times New Roman" panose="02020603050405020304" pitchFamily="18" charset="0"/>
                <a:cs typeface="Times New Roman" panose="02020603050405020304" pitchFamily="18" charset="0"/>
              </a:rPr>
              <a:t> testing is run with routine testing. Do not freeze </a:t>
            </a:r>
            <a:r>
              <a:rPr lang="en-US" sz="1000" dirty="0" err="1" smtClean="0">
                <a:latin typeface="Times New Roman" panose="02020603050405020304" pitchFamily="18" charset="0"/>
                <a:cs typeface="Times New Roman" panose="02020603050405020304" pitchFamily="18" charset="0"/>
              </a:rPr>
              <a:t>Antithrombin</a:t>
            </a:r>
            <a:r>
              <a:rPr lang="en-US" sz="1000" dirty="0" smtClean="0">
                <a:latin typeface="Times New Roman" panose="02020603050405020304" pitchFamily="18" charset="0"/>
                <a:cs typeface="Times New Roman" panose="02020603050405020304" pitchFamily="18" charset="0"/>
              </a:rPr>
              <a:t> tests.</a:t>
            </a:r>
          </a:p>
          <a:p>
            <a:r>
              <a:rPr lang="en-US" sz="1000" dirty="0" smtClean="0">
                <a:latin typeface="Times New Roman" panose="02020603050405020304" pitchFamily="18" charset="0"/>
                <a:cs typeface="Times New Roman" panose="02020603050405020304" pitchFamily="18" charset="0"/>
              </a:rPr>
              <a:t> </a:t>
            </a:r>
          </a:p>
          <a:p>
            <a:r>
              <a:rPr lang="en-US" sz="1000" b="1" u="sng" dirty="0" smtClean="0">
                <a:latin typeface="Times New Roman" panose="02020603050405020304" pitchFamily="18" charset="0"/>
                <a:cs typeface="Times New Roman" panose="02020603050405020304" pitchFamily="18" charset="0"/>
              </a:rPr>
              <a:t>FACTORS</a:t>
            </a:r>
            <a:endParaRPr lang="en-US" sz="1000" dirty="0" smtClean="0">
              <a:latin typeface="Times New Roman" panose="02020603050405020304" pitchFamily="18" charset="0"/>
              <a:cs typeface="Times New Roman" panose="02020603050405020304" pitchFamily="18" charset="0"/>
            </a:endParaRPr>
          </a:p>
          <a:p>
            <a:r>
              <a:rPr lang="en-US" sz="1000" dirty="0" smtClean="0">
                <a:latin typeface="Times New Roman" panose="02020603050405020304" pitchFamily="18" charset="0"/>
                <a:cs typeface="Times New Roman" panose="02020603050405020304" pitchFamily="18" charset="0"/>
              </a:rPr>
              <a:t>All shifts run factors VIII, and IX and any STAT factors.</a:t>
            </a:r>
          </a:p>
          <a:p>
            <a:r>
              <a:rPr lang="en-US" sz="1000" dirty="0" smtClean="0">
                <a:latin typeface="Times New Roman" panose="02020603050405020304" pitchFamily="18" charset="0"/>
                <a:cs typeface="Times New Roman" panose="02020603050405020304" pitchFamily="18" charset="0"/>
              </a:rPr>
              <a:t>  </a:t>
            </a:r>
            <a:r>
              <a:rPr lang="en-US" sz="1000" b="1" dirty="0" smtClean="0">
                <a:latin typeface="Times New Roman" panose="02020603050405020304" pitchFamily="18" charset="0"/>
                <a:cs typeface="Times New Roman" panose="02020603050405020304" pitchFamily="18" charset="0"/>
              </a:rPr>
              <a:t> </a:t>
            </a:r>
            <a:endParaRPr lang="en-US" sz="1000" dirty="0" smtClean="0">
              <a:latin typeface="Times New Roman" panose="02020603050405020304" pitchFamily="18" charset="0"/>
              <a:cs typeface="Times New Roman" panose="02020603050405020304" pitchFamily="18" charset="0"/>
            </a:endParaRPr>
          </a:p>
          <a:p>
            <a:r>
              <a:rPr lang="en-US" sz="1000" b="1" u="sng" dirty="0" smtClean="0">
                <a:latin typeface="Times New Roman" panose="02020603050405020304" pitchFamily="18" charset="0"/>
                <a:cs typeface="Times New Roman" panose="02020603050405020304" pitchFamily="18" charset="0"/>
              </a:rPr>
              <a:t>LIFE SHARE</a:t>
            </a:r>
            <a:endParaRPr lang="en-US" sz="1000" dirty="0" smtClean="0">
              <a:latin typeface="Times New Roman" panose="02020603050405020304" pitchFamily="18" charset="0"/>
              <a:cs typeface="Times New Roman" panose="02020603050405020304" pitchFamily="18" charset="0"/>
            </a:endParaRPr>
          </a:p>
          <a:p>
            <a:r>
              <a:rPr lang="en-US" sz="1000" dirty="0" smtClean="0">
                <a:latin typeface="Times New Roman" panose="02020603050405020304" pitchFamily="18" charset="0"/>
                <a:cs typeface="Times New Roman" panose="02020603050405020304" pitchFamily="18" charset="0"/>
              </a:rPr>
              <a:t>If Life Share calls and needs PT released, type specimen number in Result </a:t>
            </a:r>
            <a:r>
              <a:rPr lang="en-US" sz="1000" dirty="0" err="1" smtClean="0">
                <a:latin typeface="Times New Roman" panose="02020603050405020304" pitchFamily="18" charset="0"/>
                <a:cs typeface="Times New Roman" panose="02020603050405020304" pitchFamily="18" charset="0"/>
              </a:rPr>
              <a:t>entry</a:t>
            </a:r>
            <a:r>
              <a:rPr lang="en-US" sz="1000" dirty="0" err="1" smtClean="0">
                <a:latin typeface="Times New Roman" panose="02020603050405020304" pitchFamily="18" charset="0"/>
                <a:cs typeface="Times New Roman" panose="02020603050405020304" pitchFamily="18" charset="0"/>
                <a:sym typeface="Wingdings"/>
              </a:rPr>
              <a:t></a:t>
            </a:r>
            <a:r>
              <a:rPr lang="en-US" sz="1000" dirty="0" err="1" smtClean="0">
                <a:latin typeface="Times New Roman" panose="02020603050405020304" pitchFamily="18" charset="0"/>
                <a:cs typeface="Times New Roman" panose="02020603050405020304" pitchFamily="18" charset="0"/>
              </a:rPr>
              <a:t>Result</a:t>
            </a:r>
            <a:r>
              <a:rPr lang="en-US" sz="1000" dirty="0" smtClean="0">
                <a:latin typeface="Times New Roman" panose="02020603050405020304" pitchFamily="18" charset="0"/>
                <a:cs typeface="Times New Roman" panose="02020603050405020304" pitchFamily="18" charset="0"/>
              </a:rPr>
              <a:t> correction</a:t>
            </a:r>
            <a:r>
              <a:rPr lang="en-US" sz="1000" dirty="0" smtClean="0">
                <a:latin typeface="Times New Roman" panose="02020603050405020304" pitchFamily="18" charset="0"/>
                <a:cs typeface="Times New Roman" panose="02020603050405020304" pitchFamily="18" charset="0"/>
                <a:sym typeface="Wingdings"/>
              </a:rPr>
              <a:t></a:t>
            </a:r>
            <a:r>
              <a:rPr lang="en-US" sz="1000" dirty="0" smtClean="0">
                <a:latin typeface="Times New Roman" panose="02020603050405020304" pitchFamily="18" charset="0"/>
                <a:cs typeface="Times New Roman" panose="02020603050405020304" pitchFamily="18" charset="0"/>
              </a:rPr>
              <a:t> check box next to test on left </a:t>
            </a:r>
            <a:r>
              <a:rPr lang="en-US" sz="1000" dirty="0" err="1" smtClean="0">
                <a:latin typeface="Times New Roman" panose="02020603050405020304" pitchFamily="18" charset="0"/>
                <a:cs typeface="Times New Roman" panose="02020603050405020304" pitchFamily="18" charset="0"/>
              </a:rPr>
              <a:t>side</a:t>
            </a:r>
            <a:r>
              <a:rPr lang="en-US" sz="1000" dirty="0" err="1" smtClean="0">
                <a:latin typeface="Times New Roman" panose="02020603050405020304" pitchFamily="18" charset="0"/>
                <a:cs typeface="Times New Roman" panose="02020603050405020304" pitchFamily="18" charset="0"/>
                <a:sym typeface="Wingdings"/>
              </a:rPr>
              <a:t></a:t>
            </a:r>
            <a:r>
              <a:rPr lang="en-US" sz="1000" dirty="0" err="1" smtClean="0">
                <a:latin typeface="Times New Roman" panose="02020603050405020304" pitchFamily="18" charset="0"/>
                <a:cs typeface="Times New Roman" panose="02020603050405020304" pitchFamily="18" charset="0"/>
              </a:rPr>
              <a:t>for</a:t>
            </a:r>
            <a:r>
              <a:rPr lang="en-US" sz="1000" dirty="0" smtClean="0">
                <a:latin typeface="Times New Roman" panose="02020603050405020304" pitchFamily="18" charset="0"/>
                <a:cs typeface="Times New Roman" panose="02020603050405020304" pitchFamily="18" charset="0"/>
              </a:rPr>
              <a:t> reason, choose “other” and enter “charting PT per </a:t>
            </a:r>
            <a:r>
              <a:rPr lang="en-US" sz="1000" dirty="0" err="1" smtClean="0">
                <a:latin typeface="Times New Roman" panose="02020603050405020304" pitchFamily="18" charset="0"/>
                <a:cs typeface="Times New Roman" panose="02020603050405020304" pitchFamily="18" charset="0"/>
              </a:rPr>
              <a:t>LifeShare</a:t>
            </a:r>
            <a:r>
              <a:rPr lang="en-US" sz="1000" dirty="0" smtClean="0">
                <a:latin typeface="Times New Roman" panose="02020603050405020304" pitchFamily="18" charset="0"/>
                <a:cs typeface="Times New Roman" panose="02020603050405020304" pitchFamily="18" charset="0"/>
              </a:rPr>
              <a:t> </a:t>
            </a:r>
            <a:r>
              <a:rPr lang="en-US" sz="1000" dirty="0" err="1" smtClean="0">
                <a:latin typeface="Times New Roman" panose="02020603050405020304" pitchFamily="18" charset="0"/>
                <a:cs typeface="Times New Roman" panose="02020603050405020304" pitchFamily="18" charset="0"/>
              </a:rPr>
              <a:t>request”</a:t>
            </a:r>
            <a:r>
              <a:rPr lang="en-US" sz="1000" dirty="0" err="1" smtClean="0">
                <a:latin typeface="Times New Roman" panose="02020603050405020304" pitchFamily="18" charset="0"/>
                <a:cs typeface="Times New Roman" panose="02020603050405020304" pitchFamily="18" charset="0"/>
                <a:sym typeface="Wingdings"/>
              </a:rPr>
              <a:t></a:t>
            </a:r>
            <a:r>
              <a:rPr lang="en-US" sz="1000" dirty="0" err="1" smtClean="0">
                <a:latin typeface="Times New Roman" panose="02020603050405020304" pitchFamily="18" charset="0"/>
                <a:cs typeface="Times New Roman" panose="02020603050405020304" pitchFamily="18" charset="0"/>
              </a:rPr>
              <a:t>hit</a:t>
            </a:r>
            <a:r>
              <a:rPr lang="en-US" sz="1000" dirty="0" smtClean="0">
                <a:latin typeface="Times New Roman" panose="02020603050405020304" pitchFamily="18" charset="0"/>
                <a:cs typeface="Times New Roman" panose="02020603050405020304" pitchFamily="18" charset="0"/>
              </a:rPr>
              <a:t> </a:t>
            </a:r>
            <a:r>
              <a:rPr lang="en-US" sz="1000" dirty="0" err="1" smtClean="0">
                <a:latin typeface="Times New Roman" panose="02020603050405020304" pitchFamily="18" charset="0"/>
                <a:cs typeface="Times New Roman" panose="02020603050405020304" pitchFamily="18" charset="0"/>
              </a:rPr>
              <a:t>OK</a:t>
            </a:r>
            <a:r>
              <a:rPr lang="en-US" sz="1000" dirty="0" err="1" smtClean="0">
                <a:latin typeface="Times New Roman" panose="02020603050405020304" pitchFamily="18" charset="0"/>
                <a:cs typeface="Times New Roman" panose="02020603050405020304" pitchFamily="18" charset="0"/>
                <a:sym typeface="Wingdings"/>
              </a:rPr>
              <a:t></a:t>
            </a:r>
            <a:r>
              <a:rPr lang="en-US" sz="1000" dirty="0" err="1" smtClean="0">
                <a:latin typeface="Times New Roman" panose="02020603050405020304" pitchFamily="18" charset="0"/>
                <a:cs typeface="Times New Roman" panose="02020603050405020304" pitchFamily="18" charset="0"/>
              </a:rPr>
              <a:t>click</a:t>
            </a:r>
            <a:r>
              <a:rPr lang="en-US" sz="1000" dirty="0" smtClean="0">
                <a:latin typeface="Times New Roman" panose="02020603050405020304" pitchFamily="18" charset="0"/>
                <a:cs typeface="Times New Roman" panose="02020603050405020304" pitchFamily="18" charset="0"/>
              </a:rPr>
              <a:t> “Edit” on the left side of the </a:t>
            </a:r>
            <a:r>
              <a:rPr lang="en-US" sz="1000" dirty="0" err="1" smtClean="0">
                <a:latin typeface="Times New Roman" panose="02020603050405020304" pitchFamily="18" charset="0"/>
                <a:cs typeface="Times New Roman" panose="02020603050405020304" pitchFamily="18" charset="0"/>
              </a:rPr>
              <a:t>screen</a:t>
            </a:r>
            <a:r>
              <a:rPr lang="en-US" sz="1000" dirty="0" err="1" smtClean="0">
                <a:latin typeface="Times New Roman" panose="02020603050405020304" pitchFamily="18" charset="0"/>
                <a:cs typeface="Times New Roman" panose="02020603050405020304" pitchFamily="18" charset="0"/>
                <a:sym typeface="Wingdings"/>
              </a:rPr>
              <a:t></a:t>
            </a:r>
            <a:r>
              <a:rPr lang="en-US" sz="1000" dirty="0" err="1" smtClean="0">
                <a:latin typeface="Times New Roman" panose="02020603050405020304" pitchFamily="18" charset="0"/>
                <a:cs typeface="Times New Roman" panose="02020603050405020304" pitchFamily="18" charset="0"/>
              </a:rPr>
              <a:t>click</a:t>
            </a:r>
            <a:r>
              <a:rPr lang="en-US" sz="1000" dirty="0" smtClean="0">
                <a:latin typeface="Times New Roman" panose="02020603050405020304" pitchFamily="18" charset="0"/>
                <a:cs typeface="Times New Roman" panose="02020603050405020304" pitchFamily="18" charset="0"/>
              </a:rPr>
              <a:t> the box under “chart” on the right side of the screen to post the PT result to the </a:t>
            </a:r>
            <a:r>
              <a:rPr lang="en-US" sz="1000" dirty="0" err="1" smtClean="0">
                <a:latin typeface="Times New Roman" panose="02020603050405020304" pitchFamily="18" charset="0"/>
                <a:cs typeface="Times New Roman" panose="02020603050405020304" pitchFamily="18" charset="0"/>
              </a:rPr>
              <a:t>chart</a:t>
            </a:r>
            <a:r>
              <a:rPr lang="en-US" sz="1000" dirty="0" err="1" smtClean="0">
                <a:latin typeface="Times New Roman" panose="02020603050405020304" pitchFamily="18" charset="0"/>
                <a:cs typeface="Times New Roman" panose="02020603050405020304" pitchFamily="18" charset="0"/>
                <a:sym typeface="Wingdings"/>
              </a:rPr>
              <a:t></a:t>
            </a:r>
            <a:r>
              <a:rPr lang="en-US" sz="1000" dirty="0" err="1" smtClean="0">
                <a:latin typeface="Times New Roman" panose="02020603050405020304" pitchFamily="18" charset="0"/>
                <a:cs typeface="Times New Roman" panose="02020603050405020304" pitchFamily="18" charset="0"/>
              </a:rPr>
              <a:t>Click</a:t>
            </a:r>
            <a:r>
              <a:rPr lang="en-US" sz="1000" dirty="0" smtClean="0">
                <a:latin typeface="Times New Roman" panose="02020603050405020304" pitchFamily="18" charset="0"/>
                <a:cs typeface="Times New Roman" panose="02020603050405020304" pitchFamily="18" charset="0"/>
              </a:rPr>
              <a:t> “save”, then click “final verify”</a:t>
            </a:r>
          </a:p>
          <a:p>
            <a:r>
              <a:rPr lang="en-US" sz="1000" dirty="0" smtClean="0">
                <a:latin typeface="Times New Roman" panose="02020603050405020304" pitchFamily="18" charset="0"/>
                <a:cs typeface="Times New Roman" panose="02020603050405020304" pitchFamily="18" charset="0"/>
              </a:rPr>
              <a:t> </a:t>
            </a:r>
          </a:p>
          <a:p>
            <a:r>
              <a:rPr lang="en-US" sz="1000" b="1" u="sng" dirty="0" smtClean="0">
                <a:latin typeface="Times New Roman" panose="02020603050405020304" pitchFamily="18" charset="0"/>
                <a:cs typeface="Times New Roman" panose="02020603050405020304" pitchFamily="18" charset="0"/>
              </a:rPr>
              <a:t>IM Error Codes</a:t>
            </a:r>
            <a:endParaRPr lang="en-US" sz="1000" dirty="0" smtClean="0">
              <a:latin typeface="Times New Roman" panose="02020603050405020304" pitchFamily="18" charset="0"/>
              <a:cs typeface="Times New Roman" panose="02020603050405020304" pitchFamily="18" charset="0"/>
            </a:endParaRPr>
          </a:p>
          <a:p>
            <a:r>
              <a:rPr lang="en-US" sz="1000" dirty="0" smtClean="0">
                <a:latin typeface="Times New Roman" panose="02020603050405020304" pitchFamily="18" charset="0"/>
                <a:cs typeface="Times New Roman" panose="02020603050405020304" pitchFamily="18" charset="0"/>
              </a:rPr>
              <a:t>Never turn out results that are highlighted in green and have a “</a:t>
            </a:r>
            <a:r>
              <a:rPr lang="en-US" sz="1000" b="1" dirty="0" smtClean="0">
                <a:latin typeface="Times New Roman" panose="02020603050405020304" pitchFamily="18" charset="0"/>
                <a:cs typeface="Times New Roman" panose="02020603050405020304" pitchFamily="18" charset="0"/>
              </a:rPr>
              <a:t>Tech Error</a:t>
            </a:r>
            <a:r>
              <a:rPr lang="en-US" sz="1000" dirty="0" smtClean="0">
                <a:latin typeface="Times New Roman" panose="02020603050405020304" pitchFamily="18" charset="0"/>
                <a:cs typeface="Times New Roman" panose="02020603050405020304" pitchFamily="18" charset="0"/>
              </a:rPr>
              <a:t>” code. This indicates an instrument malfunction. </a:t>
            </a:r>
            <a:endParaRPr lang="en-US" sz="1000" b="1" dirty="0" smtClean="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r>
              <a:rPr lang="en-US" sz="1000" b="1" u="sng" dirty="0" smtClean="0">
                <a:latin typeface="Times New Roman" panose="02020603050405020304" pitchFamily="18" charset="0"/>
                <a:cs typeface="Times New Roman" panose="02020603050405020304" pitchFamily="18" charset="0"/>
              </a:rPr>
              <a:t>Special </a:t>
            </a:r>
            <a:r>
              <a:rPr lang="en-US" sz="1000" b="1" u="sng" dirty="0" err="1" smtClean="0">
                <a:latin typeface="Times New Roman" panose="02020603050405020304" pitchFamily="18" charset="0"/>
                <a:cs typeface="Times New Roman" panose="02020603050405020304" pitchFamily="18" charset="0"/>
              </a:rPr>
              <a:t>Coag</a:t>
            </a:r>
            <a:r>
              <a:rPr lang="en-US" sz="1000" b="1" u="sng" dirty="0" smtClean="0">
                <a:latin typeface="Times New Roman" panose="02020603050405020304" pitchFamily="18" charset="0"/>
                <a:cs typeface="Times New Roman" panose="02020603050405020304" pitchFamily="18" charset="0"/>
              </a:rPr>
              <a:t> Processing</a:t>
            </a:r>
          </a:p>
          <a:p>
            <a:r>
              <a:rPr lang="en-US" sz="1000" dirty="0" smtClean="0">
                <a:latin typeface="Times New Roman" panose="02020603050405020304" pitchFamily="18" charset="0"/>
                <a:cs typeface="Times New Roman" panose="02020603050405020304" pitchFamily="18" charset="0"/>
              </a:rPr>
              <a:t>Specimens should be double spun. The first spin is whole blood. The second spin should be with an aliquot of the initial spin. Finally the double spun aliquot should be transferred to a final tube. Three specimen aliquots are ideal for freezing.</a:t>
            </a:r>
          </a:p>
          <a:p>
            <a:r>
              <a:rPr lang="en-US" sz="1000" dirty="0" smtClean="0"/>
              <a:t> </a:t>
            </a:r>
          </a:p>
          <a:p>
            <a:endParaRPr lang="en-US" sz="1000" dirty="0"/>
          </a:p>
        </p:txBody>
      </p:sp>
    </p:spTree>
    <p:extLst>
      <p:ext uri="{BB962C8B-B14F-4D97-AF65-F5344CB8AC3E}">
        <p14:creationId xmlns:p14="http://schemas.microsoft.com/office/powerpoint/2010/main" val="14258840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f0508-01.jpg"/>
          <p:cNvPicPr>
            <a:picLocks noGrp="1" noChangeAspect="1"/>
          </p:cNvPicPr>
          <p:nvPr>
            <p:ph idx="1"/>
          </p:nvPr>
        </p:nvPicPr>
        <p:blipFill rotWithShape="1">
          <a:blip r:embed="rId2">
            <a:extLst>
              <a:ext uri="{28A0092B-C50C-407E-A947-70E740481C1C}">
                <a14:useLocalDpi xmlns:a14="http://schemas.microsoft.com/office/drawing/2010/main" val="0"/>
              </a:ext>
            </a:extLst>
          </a:blip>
          <a:srcRect l="-659" r="-661"/>
          <a:stretch/>
        </p:blipFill>
        <p:spPr>
          <a:xfrm>
            <a:off x="1508808" y="353185"/>
            <a:ext cx="6372353" cy="6200015"/>
          </a:xfrm>
        </p:spPr>
      </p:pic>
      <p:sp>
        <p:nvSpPr>
          <p:cNvPr id="5" name="TextBox 4"/>
          <p:cNvSpPr txBox="1"/>
          <p:nvPr/>
        </p:nvSpPr>
        <p:spPr>
          <a:xfrm>
            <a:off x="3323934" y="1186933"/>
            <a:ext cx="2527252" cy="369332"/>
          </a:xfrm>
          <a:prstGeom prst="rect">
            <a:avLst/>
          </a:prstGeom>
          <a:noFill/>
        </p:spPr>
        <p:txBody>
          <a:bodyPr wrap="square" rtlCol="0">
            <a:spAutoFit/>
          </a:bodyPr>
          <a:lstStyle/>
          <a:p>
            <a:pPr algn="ctr"/>
            <a:r>
              <a:rPr lang="en-US" b="1" dirty="0" smtClean="0"/>
              <a:t>Simplified Cascade</a:t>
            </a:r>
            <a:endParaRPr lang="en-US" b="1" dirty="0"/>
          </a:p>
        </p:txBody>
      </p:sp>
      <p:sp>
        <p:nvSpPr>
          <p:cNvPr id="3" name="Rectangle 2"/>
          <p:cNvSpPr/>
          <p:nvPr/>
        </p:nvSpPr>
        <p:spPr>
          <a:xfrm>
            <a:off x="1848875" y="486357"/>
            <a:ext cx="1935733" cy="57446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5666388" y="470692"/>
            <a:ext cx="1915660" cy="59012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4669821" y="6041838"/>
            <a:ext cx="474681" cy="246221"/>
          </a:xfrm>
          <a:prstGeom prst="rect">
            <a:avLst/>
          </a:prstGeom>
          <a:solidFill>
            <a:schemeClr val="bg1"/>
          </a:solidFill>
        </p:spPr>
        <p:txBody>
          <a:bodyPr wrap="square" rtlCol="0">
            <a:spAutoFit/>
          </a:bodyPr>
          <a:lstStyle/>
          <a:p>
            <a:r>
              <a:rPr lang="en-US" sz="1000" b="1" dirty="0" smtClean="0"/>
              <a:t>XIII</a:t>
            </a:r>
            <a:endParaRPr lang="en-US" sz="1200" b="1" dirty="0"/>
          </a:p>
        </p:txBody>
      </p:sp>
    </p:spTree>
    <p:extLst>
      <p:ext uri="{BB962C8B-B14F-4D97-AF65-F5344CB8AC3E}">
        <p14:creationId xmlns:p14="http://schemas.microsoft.com/office/powerpoint/2010/main" val="33078666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Super-Simplified </a:t>
            </a:r>
            <a:r>
              <a:rPr lang="en-US" dirty="0"/>
              <a:t>C</a:t>
            </a:r>
            <a:r>
              <a:rPr lang="en-US" dirty="0" smtClean="0"/>
              <a:t>ascade</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01981379"/>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ounded Rectangle 8"/>
          <p:cNvSpPr/>
          <p:nvPr/>
        </p:nvSpPr>
        <p:spPr>
          <a:xfrm>
            <a:off x="7053673" y="4740712"/>
            <a:ext cx="1445941" cy="108143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smtClean="0"/>
              <a:t>Factor 4</a:t>
            </a:r>
          </a:p>
          <a:p>
            <a:pPr algn="ctr"/>
            <a:r>
              <a:rPr lang="en-US" dirty="0" smtClean="0"/>
              <a:t>Calcium</a:t>
            </a:r>
          </a:p>
          <a:p>
            <a:pPr algn="ctr"/>
            <a:r>
              <a:rPr lang="en-US" dirty="0" err="1" smtClean="0"/>
              <a:t>Ca</a:t>
            </a:r>
            <a:r>
              <a:rPr lang="en-US" dirty="0"/>
              <a:t>+</a:t>
            </a:r>
          </a:p>
        </p:txBody>
      </p:sp>
      <p:sp>
        <p:nvSpPr>
          <p:cNvPr id="10" name="Rounded Rectangle 9"/>
          <p:cNvSpPr/>
          <p:nvPr/>
        </p:nvSpPr>
        <p:spPr>
          <a:xfrm>
            <a:off x="578375" y="5419753"/>
            <a:ext cx="1571675" cy="1119161"/>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There is no factor 6</a:t>
            </a:r>
            <a:endParaRPr lang="en-US" dirty="0"/>
          </a:p>
        </p:txBody>
      </p:sp>
    </p:spTree>
    <p:extLst>
      <p:ext uri="{BB962C8B-B14F-4D97-AF65-F5344CB8AC3E}">
        <p14:creationId xmlns:p14="http://schemas.microsoft.com/office/powerpoint/2010/main" val="3045385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Basic Specimen requirements</a:t>
            </a:r>
            <a:br>
              <a:rPr lang="en-US" dirty="0" smtClean="0"/>
            </a:br>
            <a:r>
              <a:rPr lang="en-US" sz="2700" dirty="0" smtClean="0"/>
              <a:t>Collection &amp; Storage</a:t>
            </a:r>
            <a:endParaRPr lang="en-US" sz="27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752600"/>
                <a:ext cx="8229600" cy="4923027"/>
              </a:xfrm>
            </p:spPr>
            <p:txBody>
              <a:bodyPr>
                <a:normAutofit fontScale="92500" lnSpcReduction="10000"/>
              </a:bodyPr>
              <a:lstStyle/>
              <a:p>
                <a:r>
                  <a:rPr lang="en-US" dirty="0" smtClean="0"/>
                  <a:t>Platelet Poor Plasma- &lt;10 X 103/</a:t>
                </a:r>
                <a14:m>
                  <m:oMath xmlns:m="http://schemas.openxmlformats.org/officeDocument/2006/math">
                    <m:r>
                      <a:rPr lang="en-US" i="1" smtClean="0">
                        <a:latin typeface="Cambria Math"/>
                      </a:rPr>
                      <m:t>µ</m:t>
                    </m:r>
                  </m:oMath>
                </a14:m>
                <a:r>
                  <a:rPr lang="en-US" dirty="0" smtClean="0"/>
                  <a:t>L platelets</a:t>
                </a:r>
              </a:p>
              <a:p>
                <a:r>
                  <a:rPr lang="en-US" b="1" dirty="0" smtClean="0"/>
                  <a:t>Blue Top</a:t>
                </a:r>
                <a:r>
                  <a:rPr lang="en-US" dirty="0" smtClean="0"/>
                  <a:t>- </a:t>
                </a:r>
                <a:r>
                  <a:rPr lang="en-US" u="sng" dirty="0" smtClean="0"/>
                  <a:t>sodium citrate</a:t>
                </a:r>
              </a:p>
              <a:p>
                <a:pPr lvl="1"/>
                <a:r>
                  <a:rPr lang="en-US" dirty="0" smtClean="0"/>
                  <a:t>Calcium chloride is a reagent used in testing to counter the calcium binding properties of sodium citrate.</a:t>
                </a:r>
              </a:p>
              <a:p>
                <a:pPr lvl="1"/>
                <a:r>
                  <a:rPr lang="en-US" dirty="0" smtClean="0"/>
                  <a:t>One part sodium citrate, nine parts whole blood (this is why filling to the line indicated on the blue top is crucial) </a:t>
                </a:r>
                <a:r>
                  <a:rPr lang="en-US" b="1" dirty="0" smtClean="0"/>
                  <a:t>9:1 </a:t>
                </a:r>
                <a:r>
                  <a:rPr lang="en-US" dirty="0" smtClean="0"/>
                  <a:t>ratio.</a:t>
                </a:r>
              </a:p>
              <a:p>
                <a:r>
                  <a:rPr lang="en-US" sz="2200" b="1" dirty="0" smtClean="0"/>
                  <a:t>Centrifuge</a:t>
                </a:r>
                <a:r>
                  <a:rPr lang="en-US" sz="2200" dirty="0" smtClean="0"/>
                  <a:t> blood as soon as possible for </a:t>
                </a:r>
                <a:r>
                  <a:rPr lang="en-US" sz="2200" dirty="0"/>
                  <a:t>3</a:t>
                </a:r>
                <a:r>
                  <a:rPr lang="en-US" sz="2200" dirty="0" smtClean="0"/>
                  <a:t> minutes at 4500 RPM (on the new centrifuge!), test immediately or follow proper storage techniques. </a:t>
                </a:r>
              </a:p>
              <a:p>
                <a:r>
                  <a:rPr lang="en-US" b="1" dirty="0" smtClean="0"/>
                  <a:t>Storage</a:t>
                </a:r>
                <a:r>
                  <a:rPr lang="en-US" dirty="0" smtClean="0"/>
                  <a:t>: </a:t>
                </a:r>
              </a:p>
              <a:p>
                <a:pPr lvl="1"/>
                <a:r>
                  <a:rPr lang="en-US" dirty="0" smtClean="0"/>
                  <a:t>Remove Platelet-Poor Plasma immediately into a plastic tube and refrigerate for no longer than 4 hours.</a:t>
                </a:r>
              </a:p>
              <a:p>
                <a:pPr lvl="1"/>
                <a:r>
                  <a:rPr lang="en-US" dirty="0" smtClean="0"/>
                  <a:t>If testing can not be performed in 4 hours freeze plasma at -70 degrees C. </a:t>
                </a:r>
              </a:p>
              <a:p>
                <a:pPr lvl="1"/>
                <a:r>
                  <a:rPr lang="en-US" dirty="0" smtClean="0"/>
                  <a:t>Ideally thawing should be in a 37C water bath to prevent formation of cryoprecipitate</a:t>
                </a:r>
                <a:r>
                  <a:rPr lang="en-US" dirty="0"/>
                  <a:t> </a:t>
                </a:r>
                <a:r>
                  <a:rPr lang="en-US" dirty="0" smtClean="0"/>
                  <a:t>and ran within 2 hours of thawing.</a:t>
                </a:r>
              </a:p>
              <a:p>
                <a:endParaRPr lang="en-US"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752600"/>
                <a:ext cx="8229600" cy="4923027"/>
              </a:xfrm>
              <a:blipFill rotWithShape="1">
                <a:blip r:embed="rId2"/>
                <a:stretch>
                  <a:fillRect t="-1487" r="-1111" b="-1859"/>
                </a:stretch>
              </a:blipFill>
            </p:spPr>
            <p:txBody>
              <a:bodyPr/>
              <a:lstStyle/>
              <a:p>
                <a:r>
                  <a:rPr lang="en-US">
                    <a:noFill/>
                  </a:rPr>
                  <a:t> </a:t>
                </a:r>
              </a:p>
            </p:txBody>
          </p:sp>
        </mc:Fallback>
      </mc:AlternateContent>
    </p:spTree>
    <p:extLst>
      <p:ext uri="{BB962C8B-B14F-4D97-AF65-F5344CB8AC3E}">
        <p14:creationId xmlns:p14="http://schemas.microsoft.com/office/powerpoint/2010/main" val="1142628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60672" cy="1039427"/>
          </a:xfrm>
        </p:spPr>
        <p:txBody>
          <a:bodyPr>
            <a:normAutofit fontScale="90000"/>
          </a:bodyPr>
          <a:lstStyle/>
          <a:p>
            <a:r>
              <a:rPr lang="en-US" dirty="0" smtClean="0"/>
              <a:t>Pre-analytical variables</a:t>
            </a:r>
            <a:r>
              <a:rPr lang="en-US" dirty="0"/>
              <a:t/>
            </a:r>
            <a:br>
              <a:rPr lang="en-US" dirty="0"/>
            </a:br>
            <a:endParaRPr lang="en-US" dirty="0"/>
          </a:p>
        </p:txBody>
      </p:sp>
      <p:sp>
        <p:nvSpPr>
          <p:cNvPr id="3" name="Content Placeholder 2"/>
          <p:cNvSpPr>
            <a:spLocks noGrp="1"/>
          </p:cNvSpPr>
          <p:nvPr>
            <p:ph idx="1"/>
          </p:nvPr>
        </p:nvSpPr>
        <p:spPr>
          <a:xfrm>
            <a:off x="381000" y="3429000"/>
            <a:ext cx="8229600" cy="3200400"/>
          </a:xfrm>
        </p:spPr>
        <p:txBody>
          <a:bodyPr>
            <a:normAutofit/>
          </a:bodyPr>
          <a:lstStyle/>
          <a:p>
            <a:r>
              <a:rPr lang="en-US" dirty="0"/>
              <a:t>Testing </a:t>
            </a:r>
            <a:r>
              <a:rPr lang="en-US" dirty="0" smtClean="0"/>
              <a:t>should be performed </a:t>
            </a:r>
            <a:r>
              <a:rPr lang="en-US" dirty="0"/>
              <a:t>at 37degrees </a:t>
            </a:r>
            <a:r>
              <a:rPr lang="en-US" dirty="0" smtClean="0"/>
              <a:t>Celsius. </a:t>
            </a:r>
            <a:endParaRPr lang="en-US" dirty="0"/>
          </a:p>
          <a:p>
            <a:r>
              <a:rPr lang="en-US" dirty="0"/>
              <a:t>T</a:t>
            </a:r>
            <a:r>
              <a:rPr lang="en-US" dirty="0" smtClean="0"/>
              <a:t>raumatic venipuncture </a:t>
            </a:r>
            <a:r>
              <a:rPr lang="en-US" dirty="0"/>
              <a:t>can cause activation of coagulation factors.</a:t>
            </a:r>
          </a:p>
          <a:p>
            <a:r>
              <a:rPr lang="en-US" dirty="0"/>
              <a:t>Improper </a:t>
            </a:r>
            <a:r>
              <a:rPr lang="en-US" dirty="0" smtClean="0"/>
              <a:t>storage </a:t>
            </a:r>
            <a:r>
              <a:rPr lang="en-US" dirty="0"/>
              <a:t>can deteriorate or </a:t>
            </a:r>
            <a:r>
              <a:rPr lang="en-US" dirty="0" smtClean="0"/>
              <a:t>(in the case of factor VII) activate factors.</a:t>
            </a:r>
          </a:p>
          <a:p>
            <a:r>
              <a:rPr lang="en-US" dirty="0" smtClean="0"/>
              <a:t>Heparin contamination can cause falsely prolonged results. </a:t>
            </a:r>
            <a:endParaRPr lang="en-US" dirty="0"/>
          </a:p>
        </p:txBody>
      </p:sp>
      <p:pic>
        <p:nvPicPr>
          <p:cNvPr id="4" name="Picture 2" descr="Image result for bd sodium citrate tube fill line"/>
          <p:cNvPicPr>
            <a:picLocks noChangeAspect="1" noChangeArrowheads="1"/>
          </p:cNvPicPr>
          <p:nvPr/>
        </p:nvPicPr>
        <p:blipFill rotWithShape="1">
          <a:blip r:embed="rId2">
            <a:extLst>
              <a:ext uri="{28A0092B-C50C-407E-A947-70E740481C1C}">
                <a14:useLocalDpi xmlns:a14="http://schemas.microsoft.com/office/drawing/2010/main" val="0"/>
              </a:ext>
            </a:extLst>
          </a:blip>
          <a:srcRect t="4247"/>
          <a:stretch/>
        </p:blipFill>
        <p:spPr bwMode="auto">
          <a:xfrm>
            <a:off x="3352800" y="1143000"/>
            <a:ext cx="2438400" cy="22472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4582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Saint Francis Yale </a:t>
            </a:r>
            <a:br>
              <a:rPr lang="en-US" dirty="0" smtClean="0"/>
            </a:br>
            <a:r>
              <a:rPr lang="en-US" dirty="0" smtClean="0"/>
              <a:t>Coagulation Testing menu</a:t>
            </a:r>
            <a:endParaRPr lang="en-US" dirty="0"/>
          </a:p>
        </p:txBody>
      </p:sp>
      <p:sp>
        <p:nvSpPr>
          <p:cNvPr id="3" name="Content Placeholder 2"/>
          <p:cNvSpPr>
            <a:spLocks noGrp="1"/>
          </p:cNvSpPr>
          <p:nvPr>
            <p:ph idx="1"/>
          </p:nvPr>
        </p:nvSpPr>
        <p:spPr>
          <a:xfrm>
            <a:off x="457200" y="1600200"/>
            <a:ext cx="4840757" cy="4635416"/>
          </a:xfrm>
        </p:spPr>
        <p:txBody>
          <a:bodyPr>
            <a:normAutofit fontScale="62500" lnSpcReduction="20000"/>
          </a:bodyPr>
          <a:lstStyle/>
          <a:p>
            <a:pPr marL="411480" lvl="1" indent="0">
              <a:lnSpc>
                <a:spcPct val="120000"/>
              </a:lnSpc>
              <a:buNone/>
            </a:pPr>
            <a:r>
              <a:rPr lang="en-US" sz="3400" u="sng" dirty="0" smtClean="0"/>
              <a:t>Routine Testing</a:t>
            </a:r>
          </a:p>
          <a:p>
            <a:pPr lvl="2">
              <a:lnSpc>
                <a:spcPct val="120000"/>
              </a:lnSpc>
            </a:pPr>
            <a:r>
              <a:rPr lang="en-US" sz="3200" dirty="0" smtClean="0"/>
              <a:t>PTT</a:t>
            </a:r>
          </a:p>
          <a:p>
            <a:pPr lvl="2">
              <a:lnSpc>
                <a:spcPct val="120000"/>
              </a:lnSpc>
            </a:pPr>
            <a:r>
              <a:rPr lang="en-US" sz="3200" dirty="0" smtClean="0"/>
              <a:t>PT/INR</a:t>
            </a:r>
          </a:p>
          <a:p>
            <a:pPr lvl="2">
              <a:lnSpc>
                <a:spcPct val="120000"/>
              </a:lnSpc>
            </a:pPr>
            <a:r>
              <a:rPr lang="en-US" sz="3200" dirty="0" err="1" smtClean="0"/>
              <a:t>Xa</a:t>
            </a:r>
            <a:endParaRPr lang="en-US" sz="3200" dirty="0" smtClean="0"/>
          </a:p>
          <a:p>
            <a:pPr lvl="2">
              <a:lnSpc>
                <a:spcPct val="120000"/>
              </a:lnSpc>
            </a:pPr>
            <a:r>
              <a:rPr lang="en-US" sz="3200" dirty="0" smtClean="0"/>
              <a:t>Fibrinogen</a:t>
            </a:r>
          </a:p>
          <a:p>
            <a:pPr lvl="2">
              <a:lnSpc>
                <a:spcPct val="120000"/>
              </a:lnSpc>
            </a:pPr>
            <a:r>
              <a:rPr lang="en-US" sz="3200" dirty="0" smtClean="0"/>
              <a:t>D-Dimer</a:t>
            </a:r>
          </a:p>
          <a:p>
            <a:pPr lvl="2">
              <a:lnSpc>
                <a:spcPct val="120000"/>
              </a:lnSpc>
            </a:pPr>
            <a:r>
              <a:rPr lang="en-US" sz="3200" dirty="0" smtClean="0"/>
              <a:t>AT III</a:t>
            </a:r>
          </a:p>
          <a:p>
            <a:pPr lvl="2">
              <a:lnSpc>
                <a:spcPct val="120000"/>
              </a:lnSpc>
            </a:pPr>
            <a:r>
              <a:rPr lang="en-US" sz="3200" dirty="0" smtClean="0"/>
              <a:t>Factors 8 &amp; 9</a:t>
            </a:r>
          </a:p>
          <a:p>
            <a:pPr lvl="2">
              <a:lnSpc>
                <a:spcPct val="120000"/>
              </a:lnSpc>
            </a:pPr>
            <a:r>
              <a:rPr lang="en-US" sz="3200" dirty="0" smtClean="0"/>
              <a:t>PFA</a:t>
            </a:r>
          </a:p>
          <a:p>
            <a:pPr lvl="2">
              <a:lnSpc>
                <a:spcPct val="120000"/>
              </a:lnSpc>
            </a:pPr>
            <a:r>
              <a:rPr lang="en-US" sz="3200" dirty="0" smtClean="0"/>
              <a:t>TEGs/Platelet Mapping</a:t>
            </a:r>
          </a:p>
          <a:p>
            <a:pPr lvl="2">
              <a:lnSpc>
                <a:spcPct val="120000"/>
              </a:lnSpc>
            </a:pPr>
            <a:r>
              <a:rPr lang="en-US" sz="3200" dirty="0" err="1" smtClean="0"/>
              <a:t>PRUtest</a:t>
            </a:r>
            <a:endParaRPr lang="en-US" sz="3200" dirty="0" smtClean="0"/>
          </a:p>
          <a:p>
            <a:pPr lvl="2">
              <a:lnSpc>
                <a:spcPct val="120000"/>
              </a:lnSpc>
            </a:pPr>
            <a:r>
              <a:rPr lang="en-US" sz="3200" dirty="0" err="1" smtClean="0"/>
              <a:t>Sed</a:t>
            </a:r>
            <a:r>
              <a:rPr lang="en-US" sz="3200" dirty="0" smtClean="0"/>
              <a:t> Rate</a:t>
            </a:r>
          </a:p>
          <a:p>
            <a:pPr lvl="2">
              <a:lnSpc>
                <a:spcPct val="120000"/>
              </a:lnSpc>
            </a:pPr>
            <a:endParaRPr lang="en-US" sz="3200" dirty="0" smtClean="0"/>
          </a:p>
        </p:txBody>
      </p:sp>
      <p:sp>
        <p:nvSpPr>
          <p:cNvPr id="5" name="Content Placeholder 2"/>
          <p:cNvSpPr txBox="1">
            <a:spLocks/>
          </p:cNvSpPr>
          <p:nvPr/>
        </p:nvSpPr>
        <p:spPr>
          <a:xfrm>
            <a:off x="4559270" y="1959997"/>
            <a:ext cx="4584730" cy="4635416"/>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marL="411480" lvl="1" indent="0">
              <a:lnSpc>
                <a:spcPct val="120000"/>
              </a:lnSpc>
              <a:buNone/>
            </a:pPr>
            <a:r>
              <a:rPr lang="en-US" sz="2500" u="sng" dirty="0" smtClean="0"/>
              <a:t>Special </a:t>
            </a:r>
            <a:r>
              <a:rPr lang="en-US" sz="2500" u="sng" dirty="0" err="1" smtClean="0"/>
              <a:t>Coags</a:t>
            </a:r>
            <a:endParaRPr lang="en-US" sz="2500" u="sng" dirty="0" smtClean="0"/>
          </a:p>
          <a:p>
            <a:pPr lvl="2">
              <a:lnSpc>
                <a:spcPct val="120000"/>
              </a:lnSpc>
            </a:pPr>
            <a:r>
              <a:rPr lang="en-US" sz="2500" dirty="0" smtClean="0"/>
              <a:t>Thrombin</a:t>
            </a:r>
          </a:p>
          <a:p>
            <a:pPr lvl="2">
              <a:lnSpc>
                <a:spcPct val="120000"/>
              </a:lnSpc>
            </a:pPr>
            <a:r>
              <a:rPr lang="en-US" sz="2500" dirty="0" smtClean="0"/>
              <a:t>Factors</a:t>
            </a:r>
          </a:p>
          <a:p>
            <a:pPr lvl="2">
              <a:lnSpc>
                <a:spcPct val="120000"/>
              </a:lnSpc>
            </a:pPr>
            <a:r>
              <a:rPr lang="en-US" sz="2500" dirty="0" smtClean="0"/>
              <a:t>Mixing Studies</a:t>
            </a:r>
          </a:p>
          <a:p>
            <a:pPr lvl="2">
              <a:lnSpc>
                <a:spcPct val="120000"/>
              </a:lnSpc>
            </a:pPr>
            <a:r>
              <a:rPr lang="en-US" sz="2500" dirty="0" smtClean="0"/>
              <a:t>Protein C &amp; S</a:t>
            </a:r>
          </a:p>
          <a:p>
            <a:pPr lvl="2">
              <a:lnSpc>
                <a:spcPct val="120000"/>
              </a:lnSpc>
            </a:pPr>
            <a:r>
              <a:rPr lang="en-US" sz="2500" dirty="0" smtClean="0"/>
              <a:t>LAC</a:t>
            </a:r>
            <a:endParaRPr lang="en-US" sz="2500" dirty="0"/>
          </a:p>
        </p:txBody>
      </p:sp>
      <p:cxnSp>
        <p:nvCxnSpPr>
          <p:cNvPr id="6" name="Straight Connector 5"/>
          <p:cNvCxnSpPr/>
          <p:nvPr/>
        </p:nvCxnSpPr>
        <p:spPr>
          <a:xfrm>
            <a:off x="1224280" y="4572000"/>
            <a:ext cx="220472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93660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dirty="0" smtClean="0"/>
              <a:t>Activated partial </a:t>
            </a:r>
            <a:r>
              <a:rPr lang="en-US" sz="2400" dirty="0" err="1" smtClean="0"/>
              <a:t>thromboplastin</a:t>
            </a:r>
            <a:r>
              <a:rPr lang="en-US" sz="2400" dirty="0" smtClean="0"/>
              <a:t> time</a:t>
            </a:r>
            <a:br>
              <a:rPr lang="en-US" sz="2400" dirty="0" smtClean="0"/>
            </a:br>
            <a:r>
              <a:rPr lang="en-US" sz="2400" dirty="0" smtClean="0"/>
              <a:t>APTT (PTT)</a:t>
            </a:r>
            <a:endParaRPr lang="en-US" sz="2400" dirty="0"/>
          </a:p>
        </p:txBody>
      </p:sp>
      <p:sp>
        <p:nvSpPr>
          <p:cNvPr id="3" name="Content Placeholder 2"/>
          <p:cNvSpPr>
            <a:spLocks noGrp="1"/>
          </p:cNvSpPr>
          <p:nvPr>
            <p:ph idx="1"/>
          </p:nvPr>
        </p:nvSpPr>
        <p:spPr>
          <a:xfrm>
            <a:off x="457200" y="1600200"/>
            <a:ext cx="8229600" cy="4964121"/>
          </a:xfrm>
        </p:spPr>
        <p:txBody>
          <a:bodyPr>
            <a:normAutofit lnSpcReduction="10000"/>
          </a:bodyPr>
          <a:lstStyle/>
          <a:p>
            <a:pPr marL="342900" lvl="1" indent="-342900">
              <a:buFont typeface="Arial" panose="020B0604020202020204" pitchFamily="34" charset="0"/>
              <a:buChar char="•"/>
            </a:pPr>
            <a:r>
              <a:rPr lang="en-US" sz="1700" dirty="0" smtClean="0"/>
              <a:t>Calibration- Manufacturer </a:t>
            </a:r>
          </a:p>
          <a:p>
            <a:pPr marL="0" lvl="1" indent="0">
              <a:buNone/>
            </a:pPr>
            <a:r>
              <a:rPr lang="en-US" sz="1400" dirty="0" smtClean="0"/>
              <a:t>       (New lot conversions done as an</a:t>
            </a:r>
          </a:p>
          <a:p>
            <a:pPr marL="0" lvl="1" indent="0">
              <a:buNone/>
            </a:pPr>
            <a:r>
              <a:rPr lang="en-US" sz="1400" dirty="0" smtClean="0"/>
              <a:t>             in-house study once per year)</a:t>
            </a:r>
          </a:p>
          <a:p>
            <a:pPr marL="342900" lvl="1" indent="-342900">
              <a:buFont typeface="Arial" panose="020B0604020202020204" pitchFamily="34" charset="0"/>
              <a:buChar char="•"/>
            </a:pPr>
            <a:r>
              <a:rPr lang="en-US" sz="1700" dirty="0" smtClean="0"/>
              <a:t>QC- </a:t>
            </a:r>
            <a:r>
              <a:rPr lang="en-US" sz="1700" dirty="0" err="1" smtClean="0"/>
              <a:t>Coag</a:t>
            </a:r>
            <a:r>
              <a:rPr lang="en-US" sz="1700" dirty="0" smtClean="0"/>
              <a:t> Control N + P</a:t>
            </a:r>
          </a:p>
          <a:p>
            <a:pPr marL="342900" lvl="1" indent="-342900">
              <a:buFont typeface="Arial" panose="020B0604020202020204" pitchFamily="34" charset="0"/>
              <a:buChar char="•"/>
            </a:pPr>
            <a:r>
              <a:rPr lang="en-US" sz="1700" dirty="0" smtClean="0"/>
              <a:t>Reagents- PTT and Calcium Chloride</a:t>
            </a:r>
          </a:p>
          <a:p>
            <a:pPr marL="342900" lvl="1" indent="-342900">
              <a:buFont typeface="Arial" panose="020B0604020202020204" pitchFamily="34" charset="0"/>
              <a:buChar char="•"/>
            </a:pPr>
            <a:r>
              <a:rPr lang="en-US" sz="1700" dirty="0" smtClean="0"/>
              <a:t>Methodology- Viscosity/Clot Based</a:t>
            </a:r>
          </a:p>
          <a:p>
            <a:pPr marL="342900" lvl="1" indent="-342900">
              <a:buFont typeface="Arial" panose="020B0604020202020204" pitchFamily="34" charset="0"/>
              <a:buChar char="•"/>
            </a:pPr>
            <a:endParaRPr lang="en-US" sz="1700" dirty="0" smtClean="0"/>
          </a:p>
          <a:p>
            <a:pPr marL="342900" lvl="1" indent="-342900">
              <a:buFont typeface="Arial" panose="020B0604020202020204" pitchFamily="34" charset="0"/>
              <a:buChar char="•"/>
            </a:pPr>
            <a:endParaRPr lang="en-US" sz="1700" dirty="0"/>
          </a:p>
          <a:p>
            <a:pPr marL="342900" lvl="1" indent="-342900">
              <a:buFont typeface="Arial" panose="020B0604020202020204" pitchFamily="34" charset="0"/>
              <a:buChar char="•"/>
            </a:pPr>
            <a:endParaRPr lang="en-US" sz="1700" dirty="0" smtClean="0"/>
          </a:p>
          <a:p>
            <a:pPr marL="342900" lvl="1" indent="-342900">
              <a:buFont typeface="Arial" panose="020B0604020202020204" pitchFamily="34" charset="0"/>
              <a:buChar char="•"/>
            </a:pPr>
            <a:r>
              <a:rPr lang="en-US" sz="1700" dirty="0" smtClean="0"/>
              <a:t>APTT is a screening test used to evaluate the </a:t>
            </a:r>
            <a:r>
              <a:rPr lang="en-US" sz="1700" b="1" dirty="0" smtClean="0"/>
              <a:t>intrinsic</a:t>
            </a:r>
            <a:r>
              <a:rPr lang="en-US" sz="1700" dirty="0" smtClean="0"/>
              <a:t> and </a:t>
            </a:r>
            <a:r>
              <a:rPr lang="en-US" sz="1700" b="1" dirty="0" smtClean="0"/>
              <a:t>common</a:t>
            </a:r>
            <a:r>
              <a:rPr lang="en-US" sz="1700" dirty="0" smtClean="0"/>
              <a:t> pathways. </a:t>
            </a:r>
          </a:p>
          <a:p>
            <a:r>
              <a:rPr lang="en-US" sz="1700" b="1" dirty="0" smtClean="0"/>
              <a:t>Prolonged</a:t>
            </a:r>
            <a:r>
              <a:rPr lang="en-US" sz="1700" dirty="0" smtClean="0"/>
              <a:t> results = a time in seconds that is high, because it is taking an abnormally long time to create and maintain a clot. </a:t>
            </a:r>
          </a:p>
          <a:p>
            <a:r>
              <a:rPr lang="en-US" sz="1700" b="1" dirty="0" smtClean="0"/>
              <a:t>Decreased</a:t>
            </a:r>
            <a:r>
              <a:rPr lang="en-US" sz="1700" dirty="0" smtClean="0"/>
              <a:t> results = a time in seconds that is very short. </a:t>
            </a:r>
            <a:r>
              <a:rPr lang="en-US" sz="1700" b="1" u="sng" dirty="0" smtClean="0"/>
              <a:t>Always check specimen integrity for a clot in the tube </a:t>
            </a:r>
            <a:r>
              <a:rPr lang="en-US" sz="1700" dirty="0" smtClean="0"/>
              <a:t>when this occurs below the normal reference range.</a:t>
            </a:r>
          </a:p>
          <a:p>
            <a:r>
              <a:rPr lang="en-US" sz="1700" dirty="0" smtClean="0"/>
              <a:t>Screens for Lupus Anticoagulant.</a:t>
            </a:r>
          </a:p>
          <a:p>
            <a:r>
              <a:rPr lang="en-US" sz="1700" b="1" dirty="0" smtClean="0"/>
              <a:t>Monitor Heparin therapy</a:t>
            </a:r>
            <a:r>
              <a:rPr lang="en-US" sz="1700" dirty="0" smtClean="0"/>
              <a:t>.</a:t>
            </a:r>
          </a:p>
          <a:p>
            <a:endParaRPr lang="en-US" dirty="0"/>
          </a:p>
        </p:txBody>
      </p:sp>
      <p:pic>
        <p:nvPicPr>
          <p:cNvPr id="6" name="Picture 5" descr="super simplified cascade.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181600" y="1096887"/>
            <a:ext cx="3464277" cy="2282911"/>
          </a:xfrm>
          <a:prstGeom prst="rect">
            <a:avLst/>
          </a:prstGeom>
        </p:spPr>
      </p:pic>
      <p:sp>
        <p:nvSpPr>
          <p:cNvPr id="7" name="Rectangle 6"/>
          <p:cNvSpPr/>
          <p:nvPr/>
        </p:nvSpPr>
        <p:spPr>
          <a:xfrm>
            <a:off x="5257800" y="1096887"/>
            <a:ext cx="965779" cy="1358831"/>
          </a:xfrm>
          <a:prstGeom prst="rect">
            <a:avLst/>
          </a:prstGeom>
          <a:no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6324600" y="1515556"/>
            <a:ext cx="1066800" cy="1845457"/>
          </a:xfrm>
          <a:prstGeom prst="rect">
            <a:avLst/>
          </a:prstGeom>
          <a:no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6" descr="Image result for stago chromogenic"/>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3276600"/>
            <a:ext cx="1038515" cy="665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68676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PTT with </a:t>
            </a:r>
            <a:r>
              <a:rPr lang="en-US" dirty="0" err="1" smtClean="0"/>
              <a:t>heparinase</a:t>
            </a:r>
            <a:endParaRPr lang="en-US" dirty="0"/>
          </a:p>
        </p:txBody>
      </p:sp>
      <p:sp>
        <p:nvSpPr>
          <p:cNvPr id="3" name="Content Placeholder 2"/>
          <p:cNvSpPr>
            <a:spLocks noGrp="1"/>
          </p:cNvSpPr>
          <p:nvPr>
            <p:ph idx="1"/>
          </p:nvPr>
        </p:nvSpPr>
        <p:spPr>
          <a:xfrm>
            <a:off x="457200" y="1905000"/>
            <a:ext cx="8229600" cy="4525963"/>
          </a:xfrm>
        </p:spPr>
        <p:txBody>
          <a:bodyPr>
            <a:normAutofit/>
          </a:bodyPr>
          <a:lstStyle/>
          <a:p>
            <a:r>
              <a:rPr lang="en-US" sz="1600" dirty="0" smtClean="0"/>
              <a:t>The presence of Heparin in a specimen may interfere with the interpretation of various coagulation tests. </a:t>
            </a:r>
          </a:p>
          <a:p>
            <a:pPr marL="114300" indent="0">
              <a:buNone/>
            </a:pPr>
            <a:endParaRPr lang="en-US" sz="1600" dirty="0" smtClean="0"/>
          </a:p>
          <a:p>
            <a:r>
              <a:rPr lang="en-US" sz="1600" dirty="0" smtClean="0"/>
              <a:t>The </a:t>
            </a:r>
            <a:r>
              <a:rPr lang="en-US" sz="1600" dirty="0" err="1" smtClean="0"/>
              <a:t>Hepzyme</a:t>
            </a:r>
            <a:r>
              <a:rPr lang="en-US" sz="1600" dirty="0" smtClean="0"/>
              <a:t> reagent is used as a heparin neutralizer in plasma to rule out heparin contamination in coagulation testing. </a:t>
            </a:r>
          </a:p>
          <a:p>
            <a:pPr marL="114300" indent="0">
              <a:buNone/>
            </a:pPr>
            <a:endParaRPr lang="en-US" sz="1600" dirty="0" smtClean="0"/>
          </a:p>
          <a:p>
            <a:r>
              <a:rPr lang="en-US" sz="1600" dirty="0" smtClean="0"/>
              <a:t>No calibrations are needed for the </a:t>
            </a:r>
            <a:r>
              <a:rPr lang="en-US" sz="1600" dirty="0" err="1" smtClean="0"/>
              <a:t>Hepzyme</a:t>
            </a:r>
            <a:r>
              <a:rPr lang="en-US" sz="1600" dirty="0" smtClean="0"/>
              <a:t> product. </a:t>
            </a:r>
          </a:p>
          <a:p>
            <a:pPr marL="114300" indent="0">
              <a:buNone/>
            </a:pPr>
            <a:endParaRPr lang="en-US" sz="1600" dirty="0" smtClean="0"/>
          </a:p>
          <a:p>
            <a:r>
              <a:rPr lang="en-US" sz="1600" dirty="0" smtClean="0"/>
              <a:t>Controls are run with each new lot before put into use. </a:t>
            </a:r>
          </a:p>
          <a:p>
            <a:pPr marL="0" indent="0">
              <a:buNone/>
            </a:pPr>
            <a:endParaRPr lang="en-US" dirty="0"/>
          </a:p>
        </p:txBody>
      </p:sp>
    </p:spTree>
    <p:extLst>
      <p:ext uri="{BB962C8B-B14F-4D97-AF65-F5344CB8AC3E}">
        <p14:creationId xmlns:p14="http://schemas.microsoft.com/office/powerpoint/2010/main" val="8217604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PTT with </a:t>
            </a:r>
            <a:r>
              <a:rPr lang="en-US" dirty="0" err="1" smtClean="0"/>
              <a:t>heparinase</a:t>
            </a:r>
            <a:r>
              <a:rPr lang="en-US" dirty="0" smtClean="0"/>
              <a:t/>
            </a:r>
            <a:br>
              <a:rPr lang="en-US" dirty="0" smtClean="0"/>
            </a:br>
            <a:r>
              <a:rPr lang="en-US" dirty="0" smtClean="0"/>
              <a:t>Testing and Interpretation</a:t>
            </a:r>
            <a:endParaRPr lang="en-US" dirty="0"/>
          </a:p>
        </p:txBody>
      </p:sp>
      <p:sp>
        <p:nvSpPr>
          <p:cNvPr id="3" name="Content Placeholder 2"/>
          <p:cNvSpPr>
            <a:spLocks noGrp="1"/>
          </p:cNvSpPr>
          <p:nvPr>
            <p:ph idx="1"/>
          </p:nvPr>
        </p:nvSpPr>
        <p:spPr/>
        <p:txBody>
          <a:bodyPr>
            <a:normAutofit/>
          </a:bodyPr>
          <a:lstStyle/>
          <a:p>
            <a:pPr>
              <a:lnSpc>
                <a:spcPct val="200000"/>
              </a:lnSpc>
            </a:pPr>
            <a:r>
              <a:rPr lang="en-US" sz="1600" dirty="0" smtClean="0"/>
              <a:t>Order= PTT with </a:t>
            </a:r>
            <a:r>
              <a:rPr lang="en-US" sz="1600" dirty="0" err="1" smtClean="0"/>
              <a:t>Heparinase</a:t>
            </a:r>
            <a:endParaRPr lang="en-US" sz="1600" dirty="0" smtClean="0"/>
          </a:p>
          <a:p>
            <a:pPr>
              <a:lnSpc>
                <a:spcPct val="200000"/>
              </a:lnSpc>
            </a:pPr>
            <a:r>
              <a:rPr lang="en-US" sz="1600" dirty="0" smtClean="0"/>
              <a:t>If PTT </a:t>
            </a:r>
            <a:r>
              <a:rPr lang="en-US" sz="1600" dirty="0" err="1" smtClean="0"/>
              <a:t>Hep</a:t>
            </a:r>
            <a:r>
              <a:rPr lang="en-US" sz="1600" dirty="0" smtClean="0"/>
              <a:t> is within normal range, treatment with </a:t>
            </a:r>
            <a:r>
              <a:rPr lang="en-US" sz="1600" dirty="0" err="1" smtClean="0"/>
              <a:t>Hepzyme</a:t>
            </a:r>
            <a:r>
              <a:rPr lang="en-US" sz="1600" dirty="0" smtClean="0"/>
              <a:t> is not necessary and the PTT can be resulted. </a:t>
            </a:r>
          </a:p>
          <a:p>
            <a:pPr>
              <a:lnSpc>
                <a:spcPct val="200000"/>
              </a:lnSpc>
            </a:pPr>
            <a:r>
              <a:rPr lang="en-US" sz="1600" dirty="0" smtClean="0"/>
              <a:t>If PTT </a:t>
            </a:r>
            <a:r>
              <a:rPr lang="en-US" sz="1600" dirty="0" err="1" smtClean="0"/>
              <a:t>Hep</a:t>
            </a:r>
            <a:r>
              <a:rPr lang="en-US" sz="1600" dirty="0" smtClean="0"/>
              <a:t> is abnormal, IM will prompt you to use </a:t>
            </a:r>
            <a:r>
              <a:rPr lang="en-US" sz="1600" dirty="0" err="1" smtClean="0"/>
              <a:t>Hepzyme</a:t>
            </a:r>
            <a:r>
              <a:rPr lang="en-US" sz="1600" dirty="0" smtClean="0"/>
              <a:t>. </a:t>
            </a:r>
          </a:p>
          <a:p>
            <a:pPr>
              <a:lnSpc>
                <a:spcPct val="200000"/>
              </a:lnSpc>
            </a:pPr>
            <a:r>
              <a:rPr lang="en-US" sz="1600" dirty="0" smtClean="0"/>
              <a:t>In Epic a field will generate “</a:t>
            </a:r>
            <a:r>
              <a:rPr lang="en-US" sz="1600" dirty="0" err="1" smtClean="0"/>
              <a:t>Hepzyme</a:t>
            </a:r>
            <a:r>
              <a:rPr lang="en-US" sz="1600" dirty="0" smtClean="0"/>
              <a:t> added?” document YES. </a:t>
            </a:r>
          </a:p>
          <a:p>
            <a:pPr>
              <a:lnSpc>
                <a:spcPct val="200000"/>
              </a:lnSpc>
            </a:pPr>
            <a:r>
              <a:rPr lang="en-US" sz="1600" dirty="0" smtClean="0"/>
              <a:t>1mL plasma to the </a:t>
            </a:r>
            <a:r>
              <a:rPr lang="en-US" sz="1600" dirty="0" err="1" smtClean="0"/>
              <a:t>Hepzyme</a:t>
            </a:r>
            <a:r>
              <a:rPr lang="en-US" sz="1600" dirty="0" smtClean="0"/>
              <a:t> vial, reconstitute for 15 min. </a:t>
            </a:r>
          </a:p>
          <a:p>
            <a:pPr>
              <a:lnSpc>
                <a:spcPct val="200000"/>
              </a:lnSpc>
            </a:pPr>
            <a:r>
              <a:rPr lang="en-US" sz="1600" dirty="0" smtClean="0"/>
              <a:t>Run on the </a:t>
            </a:r>
            <a:r>
              <a:rPr lang="en-US" sz="1600" dirty="0" err="1" smtClean="0"/>
              <a:t>Stago</a:t>
            </a:r>
            <a:r>
              <a:rPr lang="en-US" sz="1600" dirty="0" smtClean="0"/>
              <a:t> Analyzer using the </a:t>
            </a:r>
            <a:r>
              <a:rPr lang="en-US" sz="1600" dirty="0" err="1" smtClean="0"/>
              <a:t>Hepzyme</a:t>
            </a:r>
            <a:r>
              <a:rPr lang="en-US" sz="1600" dirty="0" smtClean="0"/>
              <a:t> option.</a:t>
            </a:r>
          </a:p>
          <a:p>
            <a:endParaRPr lang="en-US" dirty="0"/>
          </a:p>
        </p:txBody>
      </p:sp>
    </p:spTree>
    <p:extLst>
      <p:ext uri="{BB962C8B-B14F-4D97-AF65-F5344CB8AC3E}">
        <p14:creationId xmlns:p14="http://schemas.microsoft.com/office/powerpoint/2010/main" val="35641734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10347</TotalTime>
  <Words>1186</Words>
  <Application>Microsoft Office PowerPoint</Application>
  <PresentationFormat>On-screen Show (4:3)</PresentationFormat>
  <Paragraphs>228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Apothecary</vt:lpstr>
      <vt:lpstr>Coagulation </vt:lpstr>
      <vt:lpstr>PowerPoint Presentation</vt:lpstr>
      <vt:lpstr>Super-Simplified Cascade</vt:lpstr>
      <vt:lpstr>Basic Specimen requirements Collection &amp; Storage</vt:lpstr>
      <vt:lpstr>Pre-analytical variables </vt:lpstr>
      <vt:lpstr>Saint Francis Yale  Coagulation Testing menu</vt:lpstr>
      <vt:lpstr>Activated partial thromboplastin time APTT (PTT)</vt:lpstr>
      <vt:lpstr>PTT with heparinase</vt:lpstr>
      <vt:lpstr>PTT with heparinase Testing and Interpretation</vt:lpstr>
      <vt:lpstr>Prothrombin time PT/INR</vt:lpstr>
      <vt:lpstr>Anti-Xa</vt:lpstr>
      <vt:lpstr>Fibrinogen</vt:lpstr>
      <vt:lpstr>D-Dimer</vt:lpstr>
      <vt:lpstr>AT III</vt:lpstr>
      <vt:lpstr>Stago Mechanical Components </vt:lpstr>
      <vt:lpstr>Coagulation Station  Stago Resulting Quick Guide Refer to Procedure Manuals for all testing when questions arise  </vt:lpstr>
    </vt:vector>
  </TitlesOfParts>
  <Company>SFH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Coagulation</dc:title>
  <dc:creator>Coe, Amanda M</dc:creator>
  <cp:lastModifiedBy>Coe, Amanda M</cp:lastModifiedBy>
  <cp:revision>30</cp:revision>
  <cp:lastPrinted>2018-04-17T20:58:22Z</cp:lastPrinted>
  <dcterms:created xsi:type="dcterms:W3CDTF">2018-01-17T19:58:31Z</dcterms:created>
  <dcterms:modified xsi:type="dcterms:W3CDTF">2018-10-18T20:38:57Z</dcterms:modified>
</cp:coreProperties>
</file>