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image" Target="../media/image9.png"/><Relationship Id="rId4"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59408-E90A-416F-AC13-97AAF67EA762}"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291674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59408-E90A-416F-AC13-97AAF67EA762}"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425481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59408-E90A-416F-AC13-97AAF67EA762}"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78673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59408-E90A-416F-AC13-97AAF67EA762}"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135925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59408-E90A-416F-AC13-97AAF67EA762}"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86250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59408-E90A-416F-AC13-97AAF67EA762}"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28728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59408-E90A-416F-AC13-97AAF67EA762}"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228951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59408-E90A-416F-AC13-97AAF67EA762}"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410868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59408-E90A-416F-AC13-97AAF67EA762}"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285938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59408-E90A-416F-AC13-97AAF67EA762}"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151496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59408-E90A-416F-AC13-97AAF67EA762}"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328062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59408-E90A-416F-AC13-97AAF67EA762}" type="datetimeFigureOut">
              <a:rPr lang="en-US" smtClean="0"/>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C146E-A907-4648-8D38-61BAFAAADE76}" type="slidenum">
              <a:rPr lang="en-US" smtClean="0"/>
              <a:t>‹#›</a:t>
            </a:fld>
            <a:endParaRPr lang="en-US"/>
          </a:p>
        </p:txBody>
      </p:sp>
    </p:spTree>
    <p:extLst>
      <p:ext uri="{BB962C8B-B14F-4D97-AF65-F5344CB8AC3E}">
        <p14:creationId xmlns:p14="http://schemas.microsoft.com/office/powerpoint/2010/main" val="313870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7.bin"/><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oleObject" Target="../embeddings/oleObject11.bi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oleObject" Target="../embeddings/oleObject5.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24000" y="876300"/>
            <a:ext cx="5943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4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rgbClr val="2A8DBA"/>
                </a:solidFill>
                <a:effectLst/>
                <a:uLnTx/>
                <a:uFillTx/>
                <a:latin typeface="Arial"/>
                <a:ea typeface="+mj-ea"/>
                <a:cs typeface="+mj-cs"/>
              </a:rPr>
              <a:t>CELL-DYN Sapphire™</a:t>
            </a:r>
            <a:endParaRPr kumimoji="0" lang="en-US" altLang="en-US" sz="4400" b="0" i="0" u="none" strike="noStrike" kern="0" cap="none" spc="0" normalizeH="0" baseline="0" noProof="0" dirty="0">
              <a:ln>
                <a:noFill/>
              </a:ln>
              <a:solidFill>
                <a:srgbClr val="2A8DBA"/>
              </a:solidFill>
              <a:effectLst/>
              <a:uLnTx/>
              <a:uFillTx/>
              <a:latin typeface="Arial"/>
              <a:ea typeface="+mj-ea"/>
              <a:cs typeface="Times New Roman" pitchFamily="18" charset="0"/>
            </a:endParaRPr>
          </a:p>
        </p:txBody>
      </p:sp>
      <p:sp>
        <p:nvSpPr>
          <p:cNvPr id="5" name="Subtitle 1"/>
          <p:cNvSpPr txBox="1">
            <a:spLocks/>
          </p:cNvSpPr>
          <p:nvPr/>
        </p:nvSpPr>
        <p:spPr bwMode="auto">
          <a:xfrm>
            <a:off x="1752600" y="1816443"/>
            <a:ext cx="5486400" cy="146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effectLst/>
                <a:uLnTx/>
                <a:uFillTx/>
                <a:latin typeface="Arial"/>
                <a:ea typeface="+mn-ea"/>
                <a:cs typeface="+mn-cs"/>
              </a:rPr>
              <a:t>Specimen Processing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effectLst/>
                <a:uLnTx/>
                <a:uFillTx/>
                <a:latin typeface="Arial"/>
                <a:ea typeface="+mn-ea"/>
                <a:cs typeface="+mn-cs"/>
              </a:rPr>
              <a:t> and Basic Run</a:t>
            </a:r>
            <a:endParaRPr kumimoji="0" lang="en-US" sz="4400" b="0" i="1" u="none" strike="noStrike" kern="0" cap="none" spc="0" normalizeH="0" baseline="0" noProof="0" dirty="0">
              <a:ln>
                <a:noFill/>
              </a:ln>
              <a:effectLst/>
              <a:uLnTx/>
              <a:uFillTx/>
              <a:latin typeface="Arial"/>
              <a:ea typeface="+mn-ea"/>
              <a:cs typeface="+mn-cs"/>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054679592"/>
              </p:ext>
            </p:extLst>
          </p:nvPr>
        </p:nvGraphicFramePr>
        <p:xfrm>
          <a:off x="2438400" y="3657600"/>
          <a:ext cx="4357688" cy="2139950"/>
        </p:xfrm>
        <a:graphic>
          <a:graphicData uri="http://schemas.openxmlformats.org/presentationml/2006/ole">
            <mc:AlternateContent xmlns:mc="http://schemas.openxmlformats.org/markup-compatibility/2006">
              <mc:Choice xmlns:v="urn:schemas-microsoft-com:vml" Requires="v">
                <p:oleObj spid="_x0000_s7177" name="Bitmap Image" r:id="rId3" imgW="6028571" imgH="2962689" progId="PBrush">
                  <p:embed/>
                </p:oleObj>
              </mc:Choice>
              <mc:Fallback>
                <p:oleObj name="Bitmap Image" r:id="rId3" imgW="6028571" imgH="2962689"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657600"/>
                        <a:ext cx="435768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720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474075"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Run Specimens in the Autoloader Mode (cont.)</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Box 15"/>
          <p:cNvSpPr txBox="1">
            <a:spLocks noChangeArrowheads="1"/>
          </p:cNvSpPr>
          <p:nvPr/>
        </p:nvSpPr>
        <p:spPr bwMode="auto">
          <a:xfrm>
            <a:off x="3505200" y="1219200"/>
            <a:ext cx="5029200" cy="14192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6075" indent="-346075" algn="l">
              <a:spcBef>
                <a:spcPct val="0"/>
              </a:spcBef>
              <a:spcAft>
                <a:spcPct val="0"/>
              </a:spcAft>
              <a:defRPr sz="2400">
                <a:solidFill>
                  <a:schemeClr val="tx1"/>
                </a:solidFill>
                <a:latin typeface="Times New Roman" pitchFamily="18" charset="0"/>
              </a:defRPr>
            </a:lvl1pPr>
            <a:lvl2pPr marL="519113"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50000"/>
              </a:spcAft>
              <a:buFont typeface="Wingdings" pitchFamily="2" charset="2"/>
              <a:buChar char="Ø"/>
            </a:pPr>
            <a:r>
              <a:rPr lang="en-US" altLang="en-US" sz="1800">
                <a:solidFill>
                  <a:srgbClr val="000000"/>
                </a:solidFill>
                <a:latin typeface="Arial" pitchFamily="34" charset="0"/>
              </a:rPr>
              <a:t>Click on </a:t>
            </a:r>
            <a:r>
              <a:rPr lang="en-US" altLang="en-US" sz="1800" b="1">
                <a:solidFill>
                  <a:srgbClr val="000000"/>
                </a:solidFill>
                <a:latin typeface="Arial" pitchFamily="34" charset="0"/>
              </a:rPr>
              <a:t>OK</a:t>
            </a:r>
            <a:r>
              <a:rPr lang="en-US" altLang="en-US" sz="1800">
                <a:solidFill>
                  <a:srgbClr val="000000"/>
                </a:solidFill>
                <a:latin typeface="Arial" pitchFamily="34" charset="0"/>
              </a:rPr>
              <a:t> when a window alerts you that Autoloader will halt after the current sample is processed</a:t>
            </a:r>
          </a:p>
          <a:p>
            <a:pPr fontAlgn="base">
              <a:spcBef>
                <a:spcPct val="50000"/>
              </a:spcBef>
              <a:spcAft>
                <a:spcPct val="50000"/>
              </a:spcAft>
              <a:buFont typeface="Wingdings" pitchFamily="2" charset="2"/>
              <a:buChar char="Ø"/>
            </a:pPr>
            <a:endParaRPr lang="en-US" altLang="en-US" sz="2000">
              <a:solidFill>
                <a:srgbClr val="000000"/>
              </a:solidFill>
              <a:latin typeface="Arial" pitchFamily="34" charset="0"/>
            </a:endParaRPr>
          </a:p>
        </p:txBody>
      </p:sp>
      <p:grpSp>
        <p:nvGrpSpPr>
          <p:cNvPr id="4" name="Group 17"/>
          <p:cNvGrpSpPr>
            <a:grpSpLocks/>
          </p:cNvGrpSpPr>
          <p:nvPr/>
        </p:nvGrpSpPr>
        <p:grpSpPr bwMode="auto">
          <a:xfrm>
            <a:off x="304800" y="1295400"/>
            <a:ext cx="7334250" cy="4495800"/>
            <a:chOff x="192" y="816"/>
            <a:chExt cx="4620" cy="2832"/>
          </a:xfrm>
        </p:grpSpPr>
        <p:graphicFrame>
          <p:nvGraphicFramePr>
            <p:cNvPr id="5" name="Object 6"/>
            <p:cNvGraphicFramePr>
              <a:graphicFrameLocks noChangeAspect="1"/>
            </p:cNvGraphicFramePr>
            <p:nvPr/>
          </p:nvGraphicFramePr>
          <p:xfrm>
            <a:off x="384" y="2464"/>
            <a:ext cx="1776" cy="1184"/>
          </p:xfrm>
          <a:graphic>
            <a:graphicData uri="http://schemas.openxmlformats.org/presentationml/2006/ole">
              <mc:AlternateContent xmlns:mc="http://schemas.openxmlformats.org/markup-compatibility/2006">
                <mc:Choice xmlns:v="urn:schemas-microsoft-com:vml" Requires="v">
                  <p:oleObj spid="_x0000_s4126" name="Photo Editor Photo" r:id="rId3" imgW="5087060" imgH="3704762" progId="MSPhotoEd.3">
                    <p:embed/>
                  </p:oleObj>
                </mc:Choice>
                <mc:Fallback>
                  <p:oleObj name="Photo Editor Photo" r:id="rId3" imgW="5087060" imgH="370476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2464"/>
                          <a:ext cx="1776" cy="118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9"/>
            <p:cNvSpPr>
              <a:spLocks noChangeShapeType="1"/>
            </p:cNvSpPr>
            <p:nvPr/>
          </p:nvSpPr>
          <p:spPr bwMode="auto">
            <a:xfrm flipV="1">
              <a:off x="1824" y="3072"/>
              <a:ext cx="480" cy="432"/>
            </a:xfrm>
            <a:prstGeom prst="line">
              <a:avLst/>
            </a:prstGeom>
            <a:noFill/>
            <a:ln w="19050">
              <a:solidFill>
                <a:srgbClr val="2A8D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7" name="Line 10"/>
            <p:cNvSpPr>
              <a:spLocks noChangeShapeType="1"/>
            </p:cNvSpPr>
            <p:nvPr/>
          </p:nvSpPr>
          <p:spPr bwMode="auto">
            <a:xfrm>
              <a:off x="2304" y="3072"/>
              <a:ext cx="768" cy="0"/>
            </a:xfrm>
            <a:prstGeom prst="line">
              <a:avLst/>
            </a:prstGeom>
            <a:noFill/>
            <a:ln w="19050">
              <a:solidFill>
                <a:srgbClr val="2A8D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aphicFrame>
          <p:nvGraphicFramePr>
            <p:cNvPr id="8" name="Object 11"/>
            <p:cNvGraphicFramePr>
              <a:graphicFrameLocks noChangeAspect="1"/>
            </p:cNvGraphicFramePr>
            <p:nvPr/>
          </p:nvGraphicFramePr>
          <p:xfrm>
            <a:off x="3120" y="2976"/>
            <a:ext cx="1154" cy="290"/>
          </p:xfrm>
          <a:graphic>
            <a:graphicData uri="http://schemas.openxmlformats.org/presentationml/2006/ole">
              <mc:AlternateContent xmlns:mc="http://schemas.openxmlformats.org/markup-compatibility/2006">
                <mc:Choice xmlns:v="urn:schemas-microsoft-com:vml" Requires="v">
                  <p:oleObj spid="_x0000_s4127" name="Visio" r:id="rId5" imgW="1831680" imgH="460080" progId="Visio.Drawing.6">
                    <p:embed/>
                  </p:oleObj>
                </mc:Choice>
                <mc:Fallback>
                  <p:oleObj name="Visio" r:id="rId5" imgW="1831680" imgH="46008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2976"/>
                          <a:ext cx="1154" cy="29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2"/>
            <p:cNvGraphicFramePr>
              <a:graphicFrameLocks noChangeAspect="1"/>
            </p:cNvGraphicFramePr>
            <p:nvPr/>
          </p:nvGraphicFramePr>
          <p:xfrm>
            <a:off x="2400" y="1392"/>
            <a:ext cx="2412" cy="876"/>
          </p:xfrm>
          <a:graphic>
            <a:graphicData uri="http://schemas.openxmlformats.org/presentationml/2006/ole">
              <mc:AlternateContent xmlns:mc="http://schemas.openxmlformats.org/markup-compatibility/2006">
                <mc:Choice xmlns:v="urn:schemas-microsoft-com:vml" Requires="v">
                  <p:oleObj spid="_x0000_s4128" name="Photo Editor Photo" r:id="rId7" imgW="3828571" imgH="1695687" progId="MSPhotoEd.3">
                    <p:embed/>
                  </p:oleObj>
                </mc:Choice>
                <mc:Fallback>
                  <p:oleObj name="Photo Editor Photo" r:id="rId7" imgW="3828571" imgH="1695687"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1392"/>
                          <a:ext cx="2412" cy="87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4"/>
            <p:cNvGraphicFramePr>
              <a:graphicFrameLocks noChangeAspect="1"/>
            </p:cNvGraphicFramePr>
            <p:nvPr/>
          </p:nvGraphicFramePr>
          <p:xfrm>
            <a:off x="192" y="816"/>
            <a:ext cx="1650" cy="1398"/>
          </p:xfrm>
          <a:graphic>
            <a:graphicData uri="http://schemas.openxmlformats.org/presentationml/2006/ole">
              <mc:AlternateContent xmlns:mc="http://schemas.openxmlformats.org/markup-compatibility/2006">
                <mc:Choice xmlns:v="urn:schemas-microsoft-com:vml" Requires="v">
                  <p:oleObj spid="_x0000_s4129" name="Photo Editor Photo" r:id="rId9" imgW="2619048" imgH="2219635" progId="MSPhotoEd.3">
                    <p:embed/>
                  </p:oleObj>
                </mc:Choice>
                <mc:Fallback>
                  <p:oleObj name="Photo Editor Photo" r:id="rId9" imgW="2619048" imgH="2219635"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816"/>
                          <a:ext cx="1650" cy="139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ine 16"/>
            <p:cNvSpPr>
              <a:spLocks noChangeShapeType="1"/>
            </p:cNvSpPr>
            <p:nvPr/>
          </p:nvSpPr>
          <p:spPr bwMode="auto">
            <a:xfrm>
              <a:off x="1056" y="1632"/>
              <a:ext cx="1344"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pSp>
    </p:spTree>
    <p:extLst>
      <p:ext uri="{BB962C8B-B14F-4D97-AF65-F5344CB8AC3E}">
        <p14:creationId xmlns:p14="http://schemas.microsoft.com/office/powerpoint/2010/main" val="46464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3200" b="1" i="1" u="none" strike="noStrike" kern="0" cap="none" spc="0" normalizeH="0" baseline="0" noProof="0" smtClean="0">
                <a:ln>
                  <a:noFill/>
                </a:ln>
                <a:solidFill>
                  <a:srgbClr val="000000"/>
                </a:solidFill>
                <a:effectLst/>
                <a:uLnTx/>
                <a:uFillTx/>
                <a:latin typeface="Arial"/>
                <a:ea typeface="+mn-ea"/>
                <a:cs typeface="+mn-cs"/>
              </a:rPr>
              <a:t>Interrupt the Autoloader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1" i="1" u="none" strike="noStrike" kern="0" cap="none" spc="0" normalizeH="0" baseline="0" noProof="0" smtClean="0">
                <a:ln>
                  <a:noFill/>
                </a:ln>
                <a:solidFill>
                  <a:srgbClr val="000000"/>
                </a:solidFill>
                <a:effectLst/>
                <a:uLnTx/>
                <a:uFillTx/>
                <a:latin typeface="Arial"/>
                <a:ea typeface="+mn-ea"/>
                <a:cs typeface="+mn-cs"/>
              </a:rPr>
              <a:t>To interrupt the Autoloader to Access Racks Under the Processor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Interrupt Loader...</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Remove Rack</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3. When asked </a:t>
            </a:r>
            <a:r>
              <a:rPr kumimoji="0" lang="en-US" sz="2200" b="1" i="0" u="none" strike="noStrike" kern="0" cap="none" spc="0" normalizeH="0" baseline="0" noProof="0" smtClean="0">
                <a:ln>
                  <a:noFill/>
                </a:ln>
                <a:solidFill>
                  <a:srgbClr val="000000"/>
                </a:solidFill>
                <a:effectLst/>
                <a:uLnTx/>
                <a:uFillTx/>
                <a:latin typeface="Arial"/>
                <a:ea typeface="+mn-ea"/>
                <a:cs typeface="+mn-cs"/>
              </a:rPr>
              <a:t>Are You Sure?</a:t>
            </a:r>
            <a:r>
              <a:rPr kumimoji="0" lang="en-US" sz="2200" b="0" i="0" u="none" strike="noStrike" kern="0" cap="none" spc="0" normalizeH="0" baseline="0" noProof="0" smtClean="0">
                <a:ln>
                  <a:noFill/>
                </a:ln>
                <a:solidFill>
                  <a:srgbClr val="000000"/>
                </a:solidFill>
                <a:effectLst/>
                <a:uLnTx/>
                <a:uFillTx/>
                <a:latin typeface="Arial"/>
                <a:ea typeface="+mn-ea"/>
                <a:cs typeface="+mn-cs"/>
              </a:rPr>
              <a:t>,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Yes</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4. Remove the racks from underneath the Processor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5. To initiate a new Autoloader Run, place a freshly loaded rack in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the start position and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Run Loader</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endParaRPr kumimoji="0" lang="en-US" sz="2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2" y="1370013"/>
            <a:ext cx="83835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Run Specimens in Open Tube Mode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1" u="none" strike="noStrike" kern="0" cap="none" spc="0" normalizeH="0" baseline="0" noProof="0" smtClean="0">
                <a:ln>
                  <a:noFill/>
                </a:ln>
                <a:solidFill>
                  <a:srgbClr val="000000"/>
                </a:solidFill>
                <a:effectLst/>
                <a:uLnTx/>
                <a:uFillTx/>
                <a:latin typeface="Arial"/>
                <a:ea typeface="+mn-ea"/>
                <a:cs typeface="+mn-cs"/>
              </a:rPr>
              <a:t>The operator can interrupt the Autoloader at any time to aspirate specimens in the Open Tube mode. The following guidelines summarize both required and optional steps for Open Tube mode aspiration.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Using the Next Open Tube Setup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Run Open Tube...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&lt;Specimen ID&gt; </a:t>
            </a:r>
            <a:r>
              <a:rPr kumimoji="0" lang="en-US" sz="2000" b="0" i="0" u="none" strike="noStrike" kern="0" cap="none" spc="0" normalizeH="0" baseline="0" noProof="0" smtClean="0">
                <a:ln>
                  <a:noFill/>
                </a:ln>
                <a:solidFill>
                  <a:srgbClr val="000000"/>
                </a:solidFill>
                <a:effectLst/>
                <a:uLnTx/>
                <a:uFillTx/>
                <a:latin typeface="Arial"/>
                <a:ea typeface="+mn-ea"/>
                <a:cs typeface="+mn-cs"/>
              </a:rPr>
              <a:t>field, type the Specimen ID, or use Handheld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Bar Code Reader. Press </a:t>
            </a:r>
            <a:r>
              <a:rPr kumimoji="0" lang="en-US" sz="2000" b="1" i="0" u="none" strike="noStrike" kern="0" cap="none" spc="0" normalizeH="0" baseline="0" noProof="0" smtClean="0">
                <a:ln>
                  <a:noFill/>
                </a:ln>
                <a:solidFill>
                  <a:srgbClr val="000000"/>
                </a:solidFill>
                <a:effectLst/>
                <a:uLnTx/>
                <a:uFillTx/>
                <a:latin typeface="Arial"/>
                <a:ea typeface="+mn-ea"/>
                <a:cs typeface="+mn-cs"/>
              </a:rPr>
              <a:t>Enter.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3. (Optional)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Search Work List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4. (Optional) Select demographics text field. Type information and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press </a:t>
            </a:r>
            <a:r>
              <a:rPr kumimoji="0" lang="en-US" sz="2000" b="1" i="0" u="none" strike="noStrike" kern="0" cap="none" spc="0" normalizeH="0" baseline="0" noProof="0" smtClean="0">
                <a:ln>
                  <a:noFill/>
                </a:ln>
                <a:solidFill>
                  <a:srgbClr val="000000"/>
                </a:solidFill>
                <a:effectLst/>
                <a:uLnTx/>
                <a:uFillTx/>
                <a:latin typeface="Arial"/>
                <a:ea typeface="+mn-ea"/>
                <a:cs typeface="+mn-cs"/>
              </a:rPr>
              <a:t>Enter. </a:t>
            </a:r>
            <a:r>
              <a:rPr kumimoji="0" lang="en-US" sz="2000" b="0" i="0" u="none" strike="noStrike" kern="0" cap="none" spc="0" normalizeH="0" baseline="0" noProof="0" smtClean="0">
                <a:ln>
                  <a:noFill/>
                </a:ln>
                <a:solidFill>
                  <a:srgbClr val="000000"/>
                </a:solidFill>
                <a:effectLst/>
                <a:uLnTx/>
                <a:uFillTx/>
                <a:latin typeface="Arial"/>
                <a:ea typeface="+mn-ea"/>
                <a:cs typeface="+mn-cs"/>
              </a:rPr>
              <a:t>Repeat for additional fields.</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2" y="1370013"/>
            <a:ext cx="83835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dirty="0" smtClean="0">
                <a:ln>
                  <a:noFill/>
                </a:ln>
                <a:solidFill>
                  <a:srgbClr val="000000"/>
                </a:solidFill>
                <a:effectLst/>
                <a:uLnTx/>
                <a:uFillTx/>
                <a:latin typeface="Arial"/>
                <a:ea typeface="+mn-ea"/>
                <a:cs typeface="+mn-cs"/>
              </a:rPr>
              <a:t>Run Specimens in Open Tube Mode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Arial"/>
                <a:ea typeface="+mn-ea"/>
                <a:cs typeface="+mn-cs"/>
              </a:rPr>
              <a:t>5. Select </a:t>
            </a:r>
            <a:r>
              <a:rPr kumimoji="0" lang="en-US" sz="2200" b="1" i="0" u="none" strike="noStrike" kern="0" cap="none" spc="0" normalizeH="0" baseline="0" noProof="0" dirty="0" smtClean="0">
                <a:ln>
                  <a:noFill/>
                </a:ln>
                <a:solidFill>
                  <a:srgbClr val="000000"/>
                </a:solidFill>
                <a:effectLst/>
                <a:uLnTx/>
                <a:uFillTx/>
                <a:latin typeface="Arial"/>
                <a:ea typeface="+mn-ea"/>
                <a:cs typeface="+mn-cs"/>
              </a:rPr>
              <a:t>Close</a:t>
            </a:r>
            <a:r>
              <a:rPr kumimoji="0" lang="en-US" sz="22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Arial"/>
                <a:ea typeface="+mn-ea"/>
                <a:cs typeface="+mn-cs"/>
              </a:rPr>
              <a:t>6. Uncap well-mixed specimen.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Arial"/>
                <a:ea typeface="+mn-ea"/>
                <a:cs typeface="+mn-cs"/>
              </a:rPr>
              <a:t>7. Confirm that ID on tube matches ID </a:t>
            </a:r>
            <a:r>
              <a:rPr lang="en-US" sz="2200" kern="0" dirty="0" smtClean="0">
                <a:solidFill>
                  <a:srgbClr val="000000"/>
                </a:solidFill>
                <a:latin typeface="Arial"/>
              </a:rPr>
              <a:t>on the monitor</a:t>
            </a:r>
            <a:r>
              <a:rPr kumimoji="0" lang="en-US" sz="22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Arial"/>
                <a:ea typeface="+mn-ea"/>
                <a:cs typeface="+mn-cs"/>
              </a:rPr>
              <a:t>8. Immerse the end of the extended probe into the whole blood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Arial"/>
                <a:ea typeface="+mn-ea"/>
                <a:cs typeface="+mn-cs"/>
              </a:rPr>
              <a:t>specimen tube.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Arial"/>
                <a:ea typeface="+mn-ea"/>
                <a:cs typeface="+mn-cs"/>
              </a:rPr>
              <a:t>9. Press the Aspiration switch.</a:t>
            </a:r>
            <a:endParaRPr kumimoji="0" lang="en-US" sz="2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2" y="1370013"/>
            <a:ext cx="83835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dirty="0" smtClean="0">
                <a:ln>
                  <a:noFill/>
                </a:ln>
                <a:solidFill>
                  <a:srgbClr val="000000"/>
                </a:solidFill>
                <a:effectLst/>
                <a:uLnTx/>
                <a:uFillTx/>
                <a:latin typeface="Arial"/>
                <a:ea typeface="+mn-ea"/>
                <a:cs typeface="+mn-cs"/>
              </a:rPr>
              <a:t>Run Specimens in Open Tube Mode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10. After two beeps sound, remove the tube and recap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specimen.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11.</a:t>
            </a:r>
            <a:r>
              <a:rPr kumimoji="0" lang="en-US" sz="2000" b="0" i="0" u="none" strike="noStrike" kern="0" cap="none" spc="0" normalizeH="0" noProof="0" dirty="0" smtClean="0">
                <a:ln>
                  <a:noFill/>
                </a:ln>
                <a:solidFill>
                  <a:srgbClr val="000000"/>
                </a:solidFill>
                <a:effectLst/>
                <a:uLnTx/>
                <a:uFillTx/>
                <a:latin typeface="Arial"/>
                <a:ea typeface="+mn-ea"/>
                <a:cs typeface="+mn-cs"/>
              </a:rPr>
              <a:t> For additional specimens </a:t>
            </a:r>
            <a:r>
              <a:rPr lang="en-US" kern="0" dirty="0">
                <a:solidFill>
                  <a:srgbClr val="000000"/>
                </a:solidFill>
                <a:latin typeface="Arial"/>
              </a:rPr>
              <a:t>r</a:t>
            </a:r>
            <a:r>
              <a:rPr kumimoji="0" lang="en-US" sz="2000" b="0" i="0" u="none" strike="noStrike" kern="0" cap="none" spc="0" normalizeH="0" baseline="0" noProof="0" dirty="0" err="1" smtClean="0">
                <a:ln>
                  <a:noFill/>
                </a:ln>
                <a:solidFill>
                  <a:srgbClr val="000000"/>
                </a:solidFill>
                <a:effectLst/>
                <a:uLnTx/>
                <a:uFillTx/>
                <a:latin typeface="Arial"/>
                <a:ea typeface="+mn-ea"/>
                <a:cs typeface="+mn-cs"/>
              </a:rPr>
              <a:t>epeat</a:t>
            </a:r>
            <a:r>
              <a:rPr kumimoji="0" lang="en-US" sz="2000" b="0" i="0" u="none" strike="noStrike" kern="0" cap="none" spc="0" normalizeH="0" baseline="0" noProof="0" dirty="0" smtClean="0">
                <a:ln>
                  <a:noFill/>
                </a:ln>
                <a:solidFill>
                  <a:srgbClr val="000000"/>
                </a:solidFill>
                <a:effectLst/>
                <a:uLnTx/>
                <a:uFillTx/>
                <a:latin typeface="Arial"/>
                <a:ea typeface="+mn-ea"/>
                <a:cs typeface="+mn-cs"/>
              </a:rPr>
              <a:t> the procedure, beginning with selection of </a:t>
            </a:r>
            <a:r>
              <a:rPr kumimoji="0" lang="en-US" sz="2000" b="1" i="0" u="none" strike="noStrike" kern="0" cap="none" spc="0" normalizeH="0" baseline="0" noProof="0" dirty="0" smtClean="0">
                <a:ln>
                  <a:noFill/>
                </a:ln>
                <a:solidFill>
                  <a:srgbClr val="000000"/>
                </a:solidFill>
                <a:effectLst/>
                <a:uLnTx/>
                <a:uFillTx/>
                <a:latin typeface="Arial"/>
                <a:ea typeface="+mn-ea"/>
                <a:cs typeface="+mn-cs"/>
              </a:rPr>
              <a:t>Run </a:t>
            </a:r>
            <a:r>
              <a:rPr kumimoji="0" lang="en-US" sz="2000" b="1" i="0" u="none" strike="noStrike" kern="0" cap="none" spc="0" normalizeH="0" baseline="0" noProof="0" dirty="0" err="1" smtClean="0">
                <a:ln>
                  <a:noFill/>
                </a:ln>
                <a:solidFill>
                  <a:srgbClr val="000000"/>
                </a:solidFill>
                <a:effectLst/>
                <a:uLnTx/>
                <a:uFillTx/>
                <a:latin typeface="Arial"/>
                <a:ea typeface="+mn-ea"/>
                <a:cs typeface="+mn-cs"/>
              </a:rPr>
              <a:t>OpenTube</a:t>
            </a:r>
            <a:r>
              <a:rPr lang="en-US" b="1" kern="0" dirty="0">
                <a:solidFill>
                  <a:srgbClr val="000000"/>
                </a:solidFill>
                <a:latin typeface="Arial"/>
              </a:rPr>
              <a:t> </a:t>
            </a:r>
            <a:r>
              <a:rPr lang="en-US" kern="0" dirty="0" smtClean="0">
                <a:solidFill>
                  <a:srgbClr val="000000"/>
                </a:solidFill>
                <a:latin typeface="Arial"/>
              </a:rPr>
              <a:t>button</a:t>
            </a:r>
            <a:r>
              <a:rPr lang="en-US" b="1" kern="0" dirty="0" smtClean="0">
                <a:solidFill>
                  <a:srgbClr val="000000"/>
                </a:solidFill>
                <a:latin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Run Specimens in the Open Mode</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Box 3"/>
          <p:cNvSpPr txBox="1">
            <a:spLocks noChangeArrowheads="1"/>
          </p:cNvSpPr>
          <p:nvPr/>
        </p:nvSpPr>
        <p:spPr bwMode="auto">
          <a:xfrm>
            <a:off x="5181600" y="1295400"/>
            <a:ext cx="3581400" cy="36317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6075" indent="-346075" algn="l">
              <a:spcBef>
                <a:spcPct val="0"/>
              </a:spcBef>
              <a:spcAft>
                <a:spcPct val="0"/>
              </a:spcAft>
              <a:defRPr sz="2400">
                <a:solidFill>
                  <a:schemeClr val="tx1"/>
                </a:solidFill>
                <a:latin typeface="Times New Roman" pitchFamily="18" charset="0"/>
              </a:defRPr>
            </a:lvl1pPr>
            <a:lvl2pPr marL="519113"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50000"/>
              </a:spcAft>
              <a:buFont typeface="Wingdings" pitchFamily="2" charset="2"/>
              <a:buChar char="Ø"/>
            </a:pPr>
            <a:r>
              <a:rPr lang="en-US" altLang="en-US" sz="1800" dirty="0">
                <a:solidFill>
                  <a:srgbClr val="000000"/>
                </a:solidFill>
                <a:latin typeface="Arial" pitchFamily="34" charset="0"/>
              </a:rPr>
              <a:t>The CELL-DYN Sapphire can aspirate from an open tube using the </a:t>
            </a:r>
            <a:r>
              <a:rPr lang="en-US" altLang="en-US" sz="1800" b="1" dirty="0">
                <a:solidFill>
                  <a:srgbClr val="000000"/>
                </a:solidFill>
                <a:latin typeface="Arial" pitchFamily="34" charset="0"/>
              </a:rPr>
              <a:t>Run Open Tube... </a:t>
            </a:r>
            <a:r>
              <a:rPr lang="en-US" altLang="en-US" sz="1800" dirty="0">
                <a:solidFill>
                  <a:srgbClr val="000000"/>
                </a:solidFill>
                <a:latin typeface="Arial" pitchFamily="34" charset="0"/>
              </a:rPr>
              <a:t>button. </a:t>
            </a:r>
            <a:endParaRPr lang="en-US" altLang="en-US" sz="1800" dirty="0" smtClean="0">
              <a:solidFill>
                <a:srgbClr val="000000"/>
              </a:solidFill>
              <a:latin typeface="Arial" pitchFamily="34" charset="0"/>
            </a:endParaRPr>
          </a:p>
          <a:p>
            <a:pPr marL="346075" lvl="1" indent="-346075" fontAlgn="base">
              <a:spcBef>
                <a:spcPct val="50000"/>
              </a:spcBef>
              <a:spcAft>
                <a:spcPct val="50000"/>
              </a:spcAft>
              <a:buFont typeface="Wingdings" pitchFamily="2" charset="2"/>
              <a:buChar char="Ø"/>
            </a:pPr>
            <a:r>
              <a:rPr lang="en-US" altLang="en-US" sz="1600" dirty="0">
                <a:solidFill>
                  <a:srgbClr val="000000"/>
                </a:solidFill>
                <a:latin typeface="Arial" pitchFamily="34" charset="0"/>
              </a:rPr>
              <a:t>Identification information for tubes can be entered manually by typing, or electronically by using a Hand-held Bar Code Reader</a:t>
            </a:r>
            <a:r>
              <a:rPr lang="en-US" altLang="en-US" sz="1600" dirty="0" smtClean="0">
                <a:solidFill>
                  <a:srgbClr val="000000"/>
                </a:solidFill>
                <a:latin typeface="Arial" pitchFamily="34" charset="0"/>
              </a:rPr>
              <a:t>. </a:t>
            </a:r>
            <a:r>
              <a:rPr lang="en-US" altLang="en-US" sz="1600" dirty="0" smtClean="0">
                <a:solidFill>
                  <a:srgbClr val="FF0000"/>
                </a:solidFill>
                <a:latin typeface="Arial" pitchFamily="34" charset="0"/>
              </a:rPr>
              <a:t>Information must include the following two patient identifiers, sample ID and the patients name. </a:t>
            </a:r>
            <a:endParaRPr lang="en-US" altLang="en-US" sz="1600" dirty="0">
              <a:solidFill>
                <a:srgbClr val="FF0000"/>
              </a:solidFill>
              <a:latin typeface="Arial" pitchFamily="34" charset="0"/>
            </a:endParaRPr>
          </a:p>
          <a:p>
            <a:pPr fontAlgn="base">
              <a:spcBef>
                <a:spcPct val="50000"/>
              </a:spcBef>
              <a:spcAft>
                <a:spcPct val="50000"/>
              </a:spcAft>
              <a:buFont typeface="Wingdings" pitchFamily="2" charset="2"/>
              <a:buChar char="Ø"/>
            </a:pPr>
            <a:endParaRPr lang="en-US" altLang="en-US" sz="1800" dirty="0">
              <a:solidFill>
                <a:srgbClr val="000000"/>
              </a:solidFill>
              <a:latin typeface="Arial" pitchFamily="34" charset="0"/>
            </a:endParaRPr>
          </a:p>
        </p:txBody>
      </p:sp>
      <p:grpSp>
        <p:nvGrpSpPr>
          <p:cNvPr id="4" name="Group 9"/>
          <p:cNvGrpSpPr>
            <a:grpSpLocks/>
          </p:cNvGrpSpPr>
          <p:nvPr/>
        </p:nvGrpSpPr>
        <p:grpSpPr bwMode="auto">
          <a:xfrm>
            <a:off x="381000" y="1600200"/>
            <a:ext cx="6800850" cy="4064000"/>
            <a:chOff x="240" y="1008"/>
            <a:chExt cx="4284" cy="2560"/>
          </a:xfrm>
        </p:grpSpPr>
        <p:graphicFrame>
          <p:nvGraphicFramePr>
            <p:cNvPr id="5" name="Object 4"/>
            <p:cNvGraphicFramePr>
              <a:graphicFrameLocks noChangeAspect="1"/>
            </p:cNvGraphicFramePr>
            <p:nvPr/>
          </p:nvGraphicFramePr>
          <p:xfrm>
            <a:off x="240" y="1008"/>
            <a:ext cx="2928" cy="2560"/>
          </p:xfrm>
          <a:graphic>
            <a:graphicData uri="http://schemas.openxmlformats.org/presentationml/2006/ole">
              <mc:AlternateContent xmlns:mc="http://schemas.openxmlformats.org/markup-compatibility/2006">
                <mc:Choice xmlns:v="urn:schemas-microsoft-com:vml" Requires="v">
                  <p:oleObj spid="_x0000_s5136" name="Bitmap Image" r:id="rId3" imgW="12193702" imgH="9752381" progId="Paint.Picture">
                    <p:embed/>
                  </p:oleObj>
                </mc:Choice>
                <mc:Fallback>
                  <p:oleObj name="Bitmap Image" r:id="rId3" imgW="12193702" imgH="97523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008"/>
                          <a:ext cx="2928" cy="256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p:nvSpPr>
          <p:spPr bwMode="auto">
            <a:xfrm>
              <a:off x="240" y="3168"/>
              <a:ext cx="288" cy="192"/>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7" name="Line 6"/>
            <p:cNvSpPr>
              <a:spLocks noChangeShapeType="1"/>
            </p:cNvSpPr>
            <p:nvPr/>
          </p:nvSpPr>
          <p:spPr bwMode="auto">
            <a:xfrm flipH="1">
              <a:off x="528" y="3264"/>
              <a:ext cx="312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aphicFrame>
          <p:nvGraphicFramePr>
            <p:cNvPr id="8" name="Object 8"/>
            <p:cNvGraphicFramePr>
              <a:graphicFrameLocks noChangeAspect="1"/>
            </p:cNvGraphicFramePr>
            <p:nvPr/>
          </p:nvGraphicFramePr>
          <p:xfrm>
            <a:off x="3696" y="3024"/>
            <a:ext cx="828" cy="450"/>
          </p:xfrm>
          <a:graphic>
            <a:graphicData uri="http://schemas.openxmlformats.org/presentationml/2006/ole">
              <mc:AlternateContent xmlns:mc="http://schemas.openxmlformats.org/markup-compatibility/2006">
                <mc:Choice xmlns:v="urn:schemas-microsoft-com:vml" Requires="v">
                  <p:oleObj spid="_x0000_s5137" name="Photo Editor Photo" r:id="rId5" imgW="1314286" imgH="714286" progId="MSPhotoEd.3">
                    <p:embed/>
                  </p:oleObj>
                </mc:Choice>
                <mc:Fallback>
                  <p:oleObj name="Photo Editor Photo" r:id="rId5" imgW="1314286" imgH="71428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3024"/>
                          <a:ext cx="828" cy="4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46464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Data Review</a:t>
            </a:r>
            <a:endParaRPr kumimoji="0" lang="en-US" sz="40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dirty="0" smtClean="0">
                <a:ln>
                  <a:noFill/>
                </a:ln>
                <a:solidFill>
                  <a:srgbClr val="000000"/>
                </a:solidFill>
                <a:effectLst/>
                <a:uLnTx/>
                <a:uFillTx/>
                <a:latin typeface="Arial"/>
                <a:ea typeface="+mn-ea"/>
                <a:cs typeface="+mn-cs"/>
              </a:rPr>
              <a:t>Find Data Log Records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a:ea typeface="+mn-ea"/>
                <a:cs typeface="+mn-cs"/>
              </a:rPr>
              <a:t>To manually find and display a record in the Data Log, select </a:t>
            </a:r>
            <a:r>
              <a:rPr kumimoji="0" lang="en-US" sz="1800" b="1" i="1" u="none" strike="noStrike" kern="0" cap="none" spc="0" normalizeH="0" baseline="0" noProof="0" dirty="0" smtClean="0">
                <a:ln>
                  <a:noFill/>
                </a:ln>
                <a:solidFill>
                  <a:srgbClr val="000000"/>
                </a:solidFill>
                <a:effectLst/>
                <a:uLnTx/>
                <a:uFillTx/>
                <a:latin typeface="Arial"/>
                <a:ea typeface="+mn-ea"/>
                <a:cs typeface="+mn-cs"/>
              </a:rPr>
              <a:t>Data Log</a:t>
            </a:r>
            <a:r>
              <a:rPr kumimoji="0" lang="en-US" sz="1800" b="0" i="1" u="none" strike="noStrike" kern="0" cap="none" spc="0" normalizeH="0" baseline="0" noProof="0" dirty="0" smtClean="0">
                <a:ln>
                  <a:noFill/>
                </a:ln>
                <a:solidFill>
                  <a:srgbClr val="000000"/>
                </a:solidFill>
                <a:effectLst/>
                <a:uLnTx/>
                <a:uFillTx/>
                <a:latin typeface="Arial"/>
                <a:ea typeface="+mn-ea"/>
                <a:cs typeface="+mn-cs"/>
              </a:rPr>
              <a:t>, scroll through the list, and select the desired record.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1.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Data Log</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2.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Find Record...</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3. Select desired field and type information. Press Enter key. Repeat steps 1 and 2 for any additional fields.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4. Select either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Match Any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or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Match All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5.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Find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6.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Find Next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7. Enter new data. If necessary, select new matching method.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Find</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8.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Close</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Data Review</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3200" b="1" i="1" u="none" strike="noStrike" kern="0" cap="none" spc="0" normalizeH="0" baseline="0" noProof="0" smtClean="0">
                <a:ln>
                  <a:noFill/>
                </a:ln>
                <a:solidFill>
                  <a:srgbClr val="000000"/>
                </a:solidFill>
                <a:effectLst/>
                <a:uLnTx/>
                <a:uFillTx/>
                <a:latin typeface="Arial"/>
                <a:ea typeface="+mn-ea"/>
                <a:cs typeface="+mn-cs"/>
              </a:rPr>
              <a:t>View Data Log Recards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Log Format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Data Log </a:t>
            </a:r>
            <a:r>
              <a:rPr kumimoji="0" lang="en-US" sz="2000" b="0" i="0" u="none" strike="noStrike" kern="0" cap="none" spc="0" normalizeH="0" baseline="0" noProof="0" smtClean="0">
                <a:ln>
                  <a:noFill/>
                </a:ln>
                <a:solidFill>
                  <a:srgbClr val="000000"/>
                </a:solidFill>
                <a:effectLst/>
                <a:uLnTx/>
                <a:uFillTx/>
                <a:latin typeface="Arial"/>
                <a:ea typeface="+mn-ea"/>
                <a:cs typeface="+mn-cs"/>
              </a:rPr>
              <a:t>from the Control Region.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Data Log records will display in a tabular list.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The following table describes how to open the Single Record View, change the view, select a new page for viewing, chenge a graph for temporary viewing, print or transmit the record, select a new recard, and close the window.</a:t>
            </a:r>
            <a:endParaRPr kumimoji="0" lang="en-US" sz="2000" b="0" i="1"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Data Review</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graphicFrame>
        <p:nvGraphicFramePr>
          <p:cNvPr id="3" name="Content Placeholder 3"/>
          <p:cNvGraphicFramePr>
            <a:graphicFrameLocks/>
          </p:cNvGraphicFramePr>
          <p:nvPr>
            <p:extLst>
              <p:ext uri="{D42A27DB-BD31-4B8C-83A1-F6EECF244321}">
                <p14:modId xmlns:p14="http://schemas.microsoft.com/office/powerpoint/2010/main" val="585564908"/>
              </p:ext>
            </p:extLst>
          </p:nvPr>
        </p:nvGraphicFramePr>
        <p:xfrm>
          <a:off x="533400" y="1066800"/>
          <a:ext cx="8459787" cy="4820920"/>
        </p:xfrm>
        <a:graphic>
          <a:graphicData uri="http://schemas.openxmlformats.org/drawingml/2006/table">
            <a:tbl>
              <a:tblPr firstRow="1" bandRow="1"/>
              <a:tblGrid>
                <a:gridCol w="3125787"/>
                <a:gridCol w="5334000"/>
              </a:tblGrid>
              <a:tr h="30480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300" b="1" i="0" u="none" strike="noStrike" kern="1200" baseline="0" dirty="0" smtClean="0">
                          <a:solidFill>
                            <a:schemeClr val="dk1"/>
                          </a:solidFill>
                          <a:latin typeface="+mn-lt"/>
                          <a:ea typeface="+mn-ea"/>
                          <a:cs typeface="+mn-cs"/>
                        </a:rPr>
                        <a:t>Task</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300" b="1" i="0" u="none" strike="noStrike" kern="1200" baseline="0" dirty="0" smtClean="0">
                          <a:solidFill>
                            <a:schemeClr val="dk1"/>
                          </a:solidFill>
                          <a:latin typeface="+mn-lt"/>
                          <a:ea typeface="+mn-ea"/>
                          <a:cs typeface="+mn-cs"/>
                        </a:rPr>
                        <a:t>Procedural Steps</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300" b="0" i="0" u="none" strike="noStrike" kern="1200" baseline="0" dirty="0" smtClean="0">
                          <a:solidFill>
                            <a:schemeClr val="dk1"/>
                          </a:solidFill>
                          <a:latin typeface="+mn-lt"/>
                          <a:ea typeface="+mn-ea"/>
                          <a:cs typeface="+mn-cs"/>
                        </a:rPr>
                        <a:t>Select Data Log record for viewing</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1. If necessary, select </a:t>
                      </a:r>
                      <a:r>
                        <a:rPr lang="en-US" sz="1300" b="1" i="0" u="none" strike="noStrike" kern="1200" baseline="0" dirty="0" smtClean="0">
                          <a:solidFill>
                            <a:schemeClr val="dk1"/>
                          </a:solidFill>
                          <a:latin typeface="+mn-lt"/>
                          <a:ea typeface="+mn-ea"/>
                          <a:cs typeface="+mn-cs"/>
                        </a:rPr>
                        <a:t>Data Log </a:t>
                      </a:r>
                      <a:r>
                        <a:rPr lang="en-US" sz="1300" b="0" i="0" u="none" strike="noStrike" kern="1200" baseline="0" dirty="0" smtClean="0">
                          <a:solidFill>
                            <a:schemeClr val="dk1"/>
                          </a:solidFill>
                          <a:latin typeface="+mn-lt"/>
                          <a:ea typeface="+mn-ea"/>
                          <a:cs typeface="+mn-cs"/>
                        </a:rPr>
                        <a:t>button  to open DATA LOG window.</a:t>
                      </a:r>
                    </a:p>
                    <a:p>
                      <a:r>
                        <a:rPr lang="en-US" sz="1300" b="0" i="0" u="none" strike="noStrike" kern="1200" baseline="0" dirty="0" smtClean="0">
                          <a:solidFill>
                            <a:schemeClr val="dk1"/>
                          </a:solidFill>
                          <a:latin typeface="+mn-lt"/>
                          <a:ea typeface="+mn-ea"/>
                          <a:cs typeface="+mn-cs"/>
                        </a:rPr>
                        <a:t>2. Select record to be reviewed.</a:t>
                      </a:r>
                    </a:p>
                    <a:p>
                      <a:r>
                        <a:rPr lang="en-US" sz="1300" b="0" i="0" u="none" strike="noStrike" kern="1200" baseline="0" dirty="0" smtClean="0">
                          <a:solidFill>
                            <a:schemeClr val="dk1"/>
                          </a:solidFill>
                          <a:latin typeface="+mn-lt"/>
                          <a:ea typeface="+mn-ea"/>
                          <a:cs typeface="+mn-cs"/>
                        </a:rPr>
                        <a:t>3. Select </a:t>
                      </a:r>
                      <a:r>
                        <a:rPr lang="en-US" sz="1300" b="1" i="0" u="none" strike="noStrike" kern="1200" baseline="0" dirty="0" smtClean="0">
                          <a:solidFill>
                            <a:schemeClr val="dk1"/>
                          </a:solidFill>
                          <a:latin typeface="+mn-lt"/>
                          <a:ea typeface="+mn-ea"/>
                          <a:cs typeface="+mn-cs"/>
                        </a:rPr>
                        <a:t>View Record </a:t>
                      </a:r>
                      <a:r>
                        <a:rPr lang="en-US" sz="1300" b="0" i="0" u="none" strike="noStrike" kern="1200" baseline="0" dirty="0" smtClean="0">
                          <a:solidFill>
                            <a:schemeClr val="dk1"/>
                          </a:solidFill>
                          <a:latin typeface="+mn-lt"/>
                          <a:ea typeface="+mn-ea"/>
                          <a:cs typeface="+mn-cs"/>
                        </a:rPr>
                        <a:t>button.</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Change record viewing page</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button for new page (</a:t>
                      </a:r>
                      <a:r>
                        <a:rPr lang="en-US" sz="1300" b="1" i="0" u="none" strike="noStrike" kern="1200" baseline="0" dirty="0" smtClean="0">
                          <a:solidFill>
                            <a:schemeClr val="dk1"/>
                          </a:solidFill>
                          <a:latin typeface="+mn-lt"/>
                          <a:ea typeface="+mn-ea"/>
                          <a:cs typeface="+mn-cs"/>
                        </a:rPr>
                        <a:t>Chartable,</a:t>
                      </a:r>
                    </a:p>
                    <a:p>
                      <a:r>
                        <a:rPr lang="en-US" sz="1300" b="1" i="0" u="none" strike="noStrike" kern="1200" baseline="0" dirty="0" smtClean="0">
                          <a:solidFill>
                            <a:schemeClr val="dk1"/>
                          </a:solidFill>
                          <a:latin typeface="+mn-lt"/>
                          <a:ea typeface="+mn-ea"/>
                          <a:cs typeface="+mn-cs"/>
                        </a:rPr>
                        <a:t>Laboratory, or Graphs</a:t>
                      </a:r>
                      <a:r>
                        <a:rPr lang="en-US" sz="1300" b="0" i="0" u="none" strike="noStrike" kern="1200" baseline="0" dirty="0" smtClean="0">
                          <a:solidFill>
                            <a:schemeClr val="dk1"/>
                          </a:solidFill>
                          <a:latin typeface="+mn-lt"/>
                          <a:ea typeface="+mn-ea"/>
                          <a:cs typeface="+mn-cs"/>
                        </a:rPr>
                        <a:t>) from window’s View Control</a:t>
                      </a:r>
                    </a:p>
                    <a:p>
                      <a:r>
                        <a:rPr lang="en-US" sz="1300" b="0" i="0" u="none" strike="noStrike" kern="1200" baseline="0" dirty="0" smtClean="0">
                          <a:solidFill>
                            <a:schemeClr val="dk1"/>
                          </a:solidFill>
                          <a:latin typeface="+mn-lt"/>
                          <a:ea typeface="+mn-ea"/>
                          <a:cs typeface="+mn-cs"/>
                        </a:rPr>
                        <a:t>Panel Region.</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View record demographics</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Review displayed record demographics</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Change graph for temporary viewing</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1. Select graph icon next to heading of graph being changed.</a:t>
                      </a:r>
                    </a:p>
                    <a:p>
                      <a:r>
                        <a:rPr lang="en-US" sz="1300" b="0" i="0" u="none" strike="noStrike" kern="1200" baseline="0" dirty="0" smtClean="0">
                          <a:solidFill>
                            <a:schemeClr val="dk1"/>
                          </a:solidFill>
                          <a:latin typeface="+mn-lt"/>
                          <a:ea typeface="+mn-ea"/>
                          <a:cs typeface="+mn-cs"/>
                        </a:rPr>
                        <a:t>2. Review menu of graph selections.</a:t>
                      </a:r>
                    </a:p>
                    <a:p>
                      <a:r>
                        <a:rPr lang="en-US" sz="1300" b="0" i="0" u="none" strike="noStrike" kern="1200" baseline="0" dirty="0" smtClean="0">
                          <a:solidFill>
                            <a:schemeClr val="dk1"/>
                          </a:solidFill>
                          <a:latin typeface="+mn-lt"/>
                          <a:ea typeface="+mn-ea"/>
                          <a:cs typeface="+mn-cs"/>
                        </a:rPr>
                        <a:t>3. Select graph for temporary display.</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Print report for record being viewed (only for Chartable or Laboratory Pages)</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1. Select </a:t>
                      </a:r>
                      <a:r>
                        <a:rPr lang="en-US" sz="1300" b="1" i="0" u="none" strike="noStrike" kern="1200" baseline="0" dirty="0" smtClean="0">
                          <a:solidFill>
                            <a:schemeClr val="dk1"/>
                          </a:solidFill>
                          <a:latin typeface="+mn-lt"/>
                          <a:ea typeface="+mn-ea"/>
                          <a:cs typeface="+mn-cs"/>
                        </a:rPr>
                        <a:t>Print... </a:t>
                      </a:r>
                      <a:r>
                        <a:rPr lang="en-US" sz="1300" b="0" i="0" u="none" strike="noStrike" kern="1200" baseline="0" dirty="0" smtClean="0">
                          <a:solidFill>
                            <a:schemeClr val="dk1"/>
                          </a:solidFill>
                          <a:latin typeface="+mn-lt"/>
                          <a:ea typeface="+mn-ea"/>
                          <a:cs typeface="+mn-cs"/>
                        </a:rPr>
                        <a:t>button from Shared Region Panel.</a:t>
                      </a:r>
                    </a:p>
                    <a:p>
                      <a:r>
                        <a:rPr lang="en-US" sz="1300" b="0" i="0" u="none" strike="noStrike" kern="1200" baseline="0" dirty="0" smtClean="0">
                          <a:solidFill>
                            <a:schemeClr val="dk1"/>
                          </a:solidFill>
                          <a:latin typeface="+mn-lt"/>
                          <a:ea typeface="+mn-ea"/>
                          <a:cs typeface="+mn-cs"/>
                        </a:rPr>
                        <a:t>2. Select </a:t>
                      </a:r>
                      <a:r>
                        <a:rPr lang="en-US" sz="1300" b="1" i="0" u="none" strike="noStrike" kern="1200" baseline="0" dirty="0" smtClean="0">
                          <a:solidFill>
                            <a:schemeClr val="dk1"/>
                          </a:solidFill>
                          <a:latin typeface="+mn-lt"/>
                          <a:ea typeface="+mn-ea"/>
                          <a:cs typeface="+mn-cs"/>
                        </a:rPr>
                        <a:t>In Color </a:t>
                      </a:r>
                      <a:r>
                        <a:rPr lang="en-US" sz="1300" b="0" i="0" u="none" strike="noStrike" kern="1200" baseline="0" dirty="0" smtClean="0">
                          <a:solidFill>
                            <a:schemeClr val="dk1"/>
                          </a:solidFill>
                          <a:latin typeface="+mn-lt"/>
                          <a:ea typeface="+mn-ea"/>
                          <a:cs typeface="+mn-cs"/>
                        </a:rPr>
                        <a:t>or </a:t>
                      </a:r>
                      <a:r>
                        <a:rPr lang="en-US" sz="1300" b="1" i="0" u="none" strike="noStrike" kern="1200" baseline="0" dirty="0" smtClean="0">
                          <a:solidFill>
                            <a:schemeClr val="dk1"/>
                          </a:solidFill>
                          <a:latin typeface="+mn-lt"/>
                          <a:ea typeface="+mn-ea"/>
                          <a:cs typeface="+mn-cs"/>
                        </a:rPr>
                        <a:t>In B/W </a:t>
                      </a:r>
                      <a:r>
                        <a:rPr lang="en-US" sz="1300" b="0" i="0" u="none" strike="noStrike" kern="1200" baseline="0" dirty="0" smtClean="0">
                          <a:solidFill>
                            <a:schemeClr val="dk1"/>
                          </a:solidFill>
                          <a:latin typeface="+mn-lt"/>
                          <a:ea typeface="+mn-ea"/>
                          <a:cs typeface="+mn-cs"/>
                        </a:rPr>
                        <a:t>button.</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Transmit record being viewed</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a:t>
                      </a:r>
                      <a:r>
                        <a:rPr lang="en-US" sz="1300" b="1" i="0" u="none" strike="noStrike" kern="1200" baseline="0" dirty="0" smtClean="0">
                          <a:solidFill>
                            <a:schemeClr val="dk1"/>
                          </a:solidFill>
                          <a:latin typeface="+mn-lt"/>
                          <a:ea typeface="+mn-ea"/>
                          <a:cs typeface="+mn-cs"/>
                        </a:rPr>
                        <a:t>Transmit </a:t>
                      </a:r>
                      <a:r>
                        <a:rPr lang="en-US" sz="1300" b="0" i="0" u="none" strike="noStrike" kern="1200" baseline="0" dirty="0" smtClean="0">
                          <a:solidFill>
                            <a:schemeClr val="dk1"/>
                          </a:solidFill>
                          <a:latin typeface="+mn-lt"/>
                          <a:ea typeface="+mn-ea"/>
                          <a:cs typeface="+mn-cs"/>
                        </a:rPr>
                        <a:t>button from Shared Region Panel.</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new record for viewing</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a:t>
                      </a:r>
                      <a:r>
                        <a:rPr lang="en-US" sz="1300" b="1" i="0" u="none" strike="noStrike" kern="1200" baseline="0" dirty="0" err="1" smtClean="0">
                          <a:solidFill>
                            <a:schemeClr val="dk1"/>
                          </a:solidFill>
                          <a:latin typeface="+mn-lt"/>
                          <a:ea typeface="+mn-ea"/>
                          <a:cs typeface="+mn-cs"/>
                        </a:rPr>
                        <a:t>Prev</a:t>
                      </a:r>
                      <a:r>
                        <a:rPr lang="en-US" sz="1300" b="1" i="0" u="none" strike="noStrike" kern="1200" baseline="0" dirty="0" smtClean="0">
                          <a:solidFill>
                            <a:schemeClr val="dk1"/>
                          </a:solidFill>
                          <a:latin typeface="+mn-lt"/>
                          <a:ea typeface="+mn-ea"/>
                          <a:cs typeface="+mn-cs"/>
                        </a:rPr>
                        <a:t>, Next</a:t>
                      </a:r>
                      <a:r>
                        <a:rPr lang="en-US" sz="1300" b="0" i="0" u="none" strike="noStrike" kern="1200" baseline="0" dirty="0" smtClean="0">
                          <a:solidFill>
                            <a:schemeClr val="dk1"/>
                          </a:solidFill>
                          <a:latin typeface="+mn-lt"/>
                          <a:ea typeface="+mn-ea"/>
                          <a:cs typeface="+mn-cs"/>
                        </a:rPr>
                        <a:t>, or </a:t>
                      </a:r>
                      <a:r>
                        <a:rPr lang="en-US" sz="1300" b="1" i="0" u="none" strike="noStrike" kern="1200" baseline="0" dirty="0" smtClean="0">
                          <a:solidFill>
                            <a:schemeClr val="dk1"/>
                          </a:solidFill>
                          <a:latin typeface="+mn-lt"/>
                          <a:ea typeface="+mn-ea"/>
                          <a:cs typeface="+mn-cs"/>
                        </a:rPr>
                        <a:t>End Record </a:t>
                      </a:r>
                      <a:r>
                        <a:rPr lang="en-US" sz="1300" b="0" i="0" u="none" strike="noStrike" kern="1200" baseline="0" dirty="0" smtClean="0">
                          <a:solidFill>
                            <a:schemeClr val="dk1"/>
                          </a:solidFill>
                          <a:latin typeface="+mn-lt"/>
                          <a:ea typeface="+mn-ea"/>
                          <a:cs typeface="+mn-cs"/>
                        </a:rPr>
                        <a:t>button from the Single Record View Control Panel.</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Change from Log View to Run View</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a:t>
                      </a:r>
                      <a:r>
                        <a:rPr lang="en-US" sz="1300" b="1" i="0" u="none" strike="noStrike" kern="1200" baseline="0" dirty="0" smtClean="0">
                          <a:solidFill>
                            <a:schemeClr val="dk1"/>
                          </a:solidFill>
                          <a:latin typeface="+mn-lt"/>
                          <a:ea typeface="+mn-ea"/>
                          <a:cs typeface="+mn-cs"/>
                        </a:rPr>
                        <a:t>Run View </a:t>
                      </a:r>
                      <a:r>
                        <a:rPr lang="en-US" sz="1300" b="0" i="0" u="none" strike="noStrike" kern="1200" baseline="0" dirty="0" smtClean="0">
                          <a:solidFill>
                            <a:schemeClr val="dk1"/>
                          </a:solidFill>
                          <a:latin typeface="+mn-lt"/>
                          <a:ea typeface="+mn-ea"/>
                          <a:cs typeface="+mn-cs"/>
                        </a:rPr>
                        <a:t>button from the Single Record View Control Panel.</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Return to DATA LOG window</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a:t>
                      </a:r>
                      <a:r>
                        <a:rPr lang="en-US" sz="1300" b="1" i="0" u="none" strike="noStrike" kern="1200" baseline="0" dirty="0" smtClean="0">
                          <a:solidFill>
                            <a:schemeClr val="dk1"/>
                          </a:solidFill>
                          <a:latin typeface="+mn-lt"/>
                          <a:ea typeface="+mn-ea"/>
                          <a:cs typeface="+mn-cs"/>
                        </a:rPr>
                        <a:t>Data Log </a:t>
                      </a:r>
                      <a:r>
                        <a:rPr lang="en-US" sz="1300" b="0" i="0" u="none" strike="noStrike" kern="1200" baseline="0" dirty="0" smtClean="0">
                          <a:solidFill>
                            <a:schemeClr val="dk1"/>
                          </a:solidFill>
                          <a:latin typeface="+mn-lt"/>
                          <a:ea typeface="+mn-ea"/>
                          <a:cs typeface="+mn-cs"/>
                        </a:rPr>
                        <a:t>button from Shared Region Panel.</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n-ea"/>
                <a:cs typeface="+mn-cs"/>
              </a:rPr>
              <a:t>Data Flagging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Suspect Parameter Flags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Suspect Parameter Flags are notifications of possible problems with numerical results and are generated as a result of System Faults or Data Faults. They are indicated by an </a:t>
            </a:r>
            <a:r>
              <a:rPr kumimoji="0" lang="en-US" sz="1800" b="1" i="0" u="none" strike="noStrike" kern="0" cap="none" spc="0" normalizeH="0" baseline="0" noProof="0" smtClean="0">
                <a:ln>
                  <a:noFill/>
                </a:ln>
                <a:solidFill>
                  <a:srgbClr val="000000"/>
                </a:solidFill>
                <a:effectLst/>
                <a:uLnTx/>
                <a:uFillTx/>
                <a:latin typeface="Arial"/>
                <a:ea typeface="+mn-ea"/>
                <a:cs typeface="+mn-cs"/>
              </a:rPr>
              <a:t>asterisk [*] or a blank [ ] </a:t>
            </a:r>
            <a:r>
              <a:rPr kumimoji="0" lang="en-US" sz="1800" b="0" i="0" u="none" strike="noStrike" kern="0" cap="none" spc="0" normalizeH="0" baseline="0" noProof="0" smtClean="0">
                <a:ln>
                  <a:noFill/>
                </a:ln>
                <a:solidFill>
                  <a:srgbClr val="000000"/>
                </a:solidFill>
                <a:effectLst/>
                <a:uLnTx/>
                <a:uFillTx/>
                <a:latin typeface="Arial"/>
                <a:ea typeface="+mn-ea"/>
                <a:cs typeface="+mn-cs"/>
              </a:rPr>
              <a:t>beside affected results.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Suspect Parameter Flags require review and validation of results before affected results can be reported.</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Data faults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Data Faults arise as a result of interfering substances or conditions within the specimen, problematic conditions detected by the algorithms, or, rarely, malfunctions of the System.</a:t>
            </a:r>
            <a:endParaRPr kumimoji="0" lang="en-US" sz="1800" b="0" i="1"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Basic Tests</a:t>
            </a:r>
            <a:endParaRPr kumimoji="0" lang="en-US" sz="40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The most common tests to process </a:t>
            </a:r>
            <a:r>
              <a:rPr lang="en-US" sz="1600" kern="0" dirty="0" smtClean="0">
                <a:solidFill>
                  <a:srgbClr val="000000"/>
                </a:solidFill>
                <a:latin typeface="Arial"/>
              </a:rPr>
              <a:t>on the</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Cell-</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Dyn</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Sapphire are </a:t>
            </a:r>
            <a:r>
              <a:rPr kumimoji="0" lang="en-US" sz="1600" b="0" i="1" u="none" strike="noStrike" kern="0" cap="none" spc="0" normalizeH="0" baseline="0" noProof="0" dirty="0" smtClean="0">
                <a:ln>
                  <a:noFill/>
                </a:ln>
                <a:solidFill>
                  <a:schemeClr val="accent4">
                    <a:lumMod val="75000"/>
                  </a:schemeClr>
                </a:solidFill>
                <a:effectLst/>
                <a:uLnTx/>
                <a:uFillTx/>
                <a:latin typeface="Arial"/>
                <a:ea typeface="+mn-ea"/>
                <a:cs typeface="+mn-cs"/>
              </a:rPr>
              <a:t>CBC, </a:t>
            </a:r>
            <a:r>
              <a:rPr kumimoji="0" lang="en-US" sz="1600" b="0" i="1" u="none" strike="noStrike" kern="0" cap="none" spc="0" normalizeH="0" baseline="0" noProof="0" dirty="0" err="1" smtClean="0">
                <a:ln>
                  <a:noFill/>
                </a:ln>
                <a:solidFill>
                  <a:schemeClr val="accent4">
                    <a:lumMod val="75000"/>
                  </a:schemeClr>
                </a:solidFill>
                <a:effectLst/>
                <a:uLnTx/>
                <a:uFillTx/>
                <a:latin typeface="Arial"/>
                <a:ea typeface="+mn-ea"/>
                <a:cs typeface="+mn-cs"/>
              </a:rPr>
              <a:t>Hemogram</a:t>
            </a:r>
            <a:r>
              <a:rPr kumimoji="0" lang="en-US" sz="1600" b="0" i="1" u="none" strike="noStrike" kern="0" cap="none" spc="0" normalizeH="0" baseline="0" noProof="0" dirty="0" smtClean="0">
                <a:ln>
                  <a:noFill/>
                </a:ln>
                <a:solidFill>
                  <a:schemeClr val="accent4">
                    <a:lumMod val="75000"/>
                  </a:schemeClr>
                </a:solidFill>
                <a:effectLst/>
                <a:uLnTx/>
                <a:uFillTx/>
                <a:latin typeface="Arial"/>
                <a:ea typeface="+mn-ea"/>
                <a:cs typeface="+mn-cs"/>
              </a:rPr>
              <a:t>, CBCM, Platelet </a:t>
            </a:r>
            <a:r>
              <a:rPr lang="en-US" sz="1600" i="1" kern="0" dirty="0" smtClean="0">
                <a:solidFill>
                  <a:schemeClr val="accent4">
                    <a:lumMod val="75000"/>
                  </a:schemeClr>
                </a:solidFill>
                <a:latin typeface="Arial"/>
              </a:rPr>
              <a:t>Count</a:t>
            </a:r>
            <a:r>
              <a:rPr kumimoji="0" lang="en-US" sz="1600" b="0" i="1" u="none" strike="noStrike" kern="0" cap="none" spc="0" normalizeH="0" baseline="0" noProof="0" dirty="0" smtClean="0">
                <a:ln>
                  <a:noFill/>
                </a:ln>
                <a:solidFill>
                  <a:schemeClr val="accent4">
                    <a:lumMod val="75000"/>
                  </a:schemeClr>
                </a:solidFill>
                <a:effectLst/>
                <a:uLnTx/>
                <a:uFillTx/>
                <a:latin typeface="Arial"/>
                <a:ea typeface="+mn-ea"/>
                <a:cs typeface="+mn-cs"/>
              </a:rPr>
              <a:t>.</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CBC, </a:t>
            </a:r>
            <a:r>
              <a:rPr kumimoji="0" lang="en-US" sz="1600" b="0" i="1" u="none" strike="noStrike" kern="0" cap="none" spc="0" normalizeH="0" baseline="0" noProof="0" dirty="0" smtClean="0">
                <a:ln>
                  <a:noFill/>
                </a:ln>
                <a:solidFill>
                  <a:srgbClr val="FF0000"/>
                </a:solidFill>
                <a:effectLst/>
                <a:uLnTx/>
                <a:uFillTx/>
                <a:latin typeface="Arial"/>
                <a:ea typeface="+mn-ea"/>
                <a:cs typeface="+mn-cs"/>
              </a:rPr>
              <a:t>complete blood count,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is a blood test used to evaluate your overall health and detect a wide range of disorders, including anemia, infection and leukemia.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0" u="none" strike="noStrike" kern="0" cap="none" spc="0" normalizeH="0" baseline="0" noProof="0" dirty="0" err="1" smtClean="0">
                <a:ln>
                  <a:noFill/>
                </a:ln>
                <a:solidFill>
                  <a:srgbClr val="FF0000"/>
                </a:solidFill>
                <a:effectLst/>
                <a:uLnTx/>
                <a:uFillTx/>
                <a:latin typeface="Arial"/>
                <a:ea typeface="+mn-ea"/>
                <a:cs typeface="+mn-cs"/>
              </a:rPr>
              <a:t>Hemogram</a:t>
            </a:r>
            <a:r>
              <a:rPr kumimoji="0" lang="en-US" sz="1600" b="1" i="0" u="none" strike="noStrike" kern="0" cap="none" spc="0" normalizeH="0" baseline="0" noProof="0" dirty="0" smtClean="0">
                <a:ln>
                  <a:noFill/>
                </a:ln>
                <a:solidFill>
                  <a:srgbClr val="FF0000"/>
                </a:solidFill>
                <a:effectLst/>
                <a:uLnTx/>
                <a:uFillTx/>
                <a:latin typeface="Arial"/>
                <a:ea typeface="+mn-ea"/>
                <a:cs typeface="+mn-cs"/>
              </a:rPr>
              <a:t> is part of a CBC test</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The following table includes tests and their corresponding parameters that they measure:</a:t>
            </a:r>
            <a:endParaRPr kumimoji="0" lang="en-US" sz="1600" b="0" i="1" u="none" strike="noStrike" kern="0" cap="none" spc="0" normalizeH="0" baseline="0" noProof="0" dirty="0" smtClean="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593358561"/>
              </p:ext>
            </p:extLst>
          </p:nvPr>
        </p:nvGraphicFramePr>
        <p:xfrm>
          <a:off x="1524000" y="3373120"/>
          <a:ext cx="6096000" cy="3103880"/>
        </p:xfrm>
        <a:graphic>
          <a:graphicData uri="http://schemas.openxmlformats.org/drawingml/2006/table">
            <a:tbl>
              <a:tblPr firstRow="1" bandRow="1"/>
              <a:tblGrid>
                <a:gridCol w="2362200"/>
                <a:gridCol w="37338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dirty="0" smtClean="0"/>
                        <a:t>Test name</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dirty="0" smtClean="0"/>
                        <a:t>Parameters</a:t>
                      </a:r>
                      <a:r>
                        <a:rPr lang="en-US" sz="1400" baseline="0" dirty="0" smtClean="0"/>
                        <a:t> included</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CBC</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WBC, RBC, Hemoglobin, Hematocrit,</a:t>
                      </a:r>
                      <a:r>
                        <a:rPr lang="en-US" sz="1400" baseline="0" dirty="0" smtClean="0"/>
                        <a:t> MCV, MCHC, Platelet count, RDW, MPV, and WBC differential</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err="1" smtClean="0"/>
                        <a:t>Hemogram</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WBC, RBC, Hemoglobin, Hematocrit,</a:t>
                      </a:r>
                      <a:r>
                        <a:rPr lang="en-US" sz="1400" baseline="0" dirty="0" smtClean="0"/>
                        <a:t> MCV,MCHC, Platelet count, RDW and MPV</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CBCM</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CBC with Manual WBC</a:t>
                      </a:r>
                      <a:r>
                        <a:rPr lang="en-US" sz="1400" baseline="0" dirty="0" smtClean="0"/>
                        <a:t> differential</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Platelet</a:t>
                      </a:r>
                      <a:r>
                        <a:rPr lang="en-US" sz="1400" baseline="0" dirty="0" smtClean="0"/>
                        <a:t> count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Platelet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Hemoglobin/ Hematocrit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Hemoglobin</a:t>
                      </a:r>
                      <a:r>
                        <a:rPr lang="en-US" sz="1400" baseline="0" dirty="0" smtClean="0"/>
                        <a:t> and hematocrit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Retic count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Retics</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455613" y="1143000"/>
            <a:ext cx="8234362"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n-ea"/>
                <a:cs typeface="+mn-cs"/>
              </a:rPr>
              <a:t>Data faults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The table below summarizes the Invalid Data Messages and the cause for the condition.</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4215564055"/>
              </p:ext>
            </p:extLst>
          </p:nvPr>
        </p:nvGraphicFramePr>
        <p:xfrm>
          <a:off x="457200" y="2286000"/>
          <a:ext cx="8305800" cy="3708400"/>
        </p:xfrm>
        <a:graphic>
          <a:graphicData uri="http://schemas.openxmlformats.org/drawingml/2006/table">
            <a:tbl>
              <a:tblPr firstRow="1" bandRow="1"/>
              <a:tblGrid>
                <a:gridCol w="2514600"/>
                <a:gridCol w="5791200"/>
              </a:tblGrid>
              <a:tr h="30480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Invalid Data Message</a:t>
                      </a:r>
                      <a:endParaRPr lang="en-US" sz="14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Explanation of Fault Condition</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[Known Interference with WBC Results, likely due to PLT Clumping]</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Significant interference, likely due to PLT clumping, was detected. WBC results were corrected.</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[Suspected Interference with WBC Results, likely due to PLT Clumping]</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Significant interference, likely due to PLT clumping, might have affected WBC results. The algorithm was unable to correct the WBC results.</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[Number of WBC Events]</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A significant percentage of unknown events</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[Out-of-Bounds Greater than</a:t>
                      </a:r>
                    </a:p>
                    <a:p>
                      <a:r>
                        <a:rPr lang="en-US" sz="1300" b="0" i="0" u="none" strike="noStrike" kern="1200" baseline="0" dirty="0" smtClean="0">
                          <a:solidFill>
                            <a:schemeClr val="dk1"/>
                          </a:solidFill>
                          <a:latin typeface="+mn-lt"/>
                          <a:ea typeface="+mn-ea"/>
                          <a:cs typeface="+mn-cs"/>
                        </a:rPr>
                        <a:t>Preset Limit]</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(relative to WBC count) was outside the boundaries within which WBC data are expected to appear. WBC results were corrected.</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[Unidentified Fluorescent</a:t>
                      </a:r>
                    </a:p>
                    <a:p>
                      <a:r>
                        <a:rPr lang="en-US" sz="1300" b="0" i="0" u="none" strike="noStrike" kern="1200" baseline="0" dirty="0" smtClean="0">
                          <a:solidFill>
                            <a:schemeClr val="dk1"/>
                          </a:solidFill>
                          <a:latin typeface="+mn-lt"/>
                          <a:ea typeface="+mn-ea"/>
                          <a:cs typeface="+mn-cs"/>
                        </a:rPr>
                        <a:t>Population Greater than Preset Limit]</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A significant number of unknown small fluorescent cells was detected and classified as Lymphocytes.</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[Unidentified Fluorescent</a:t>
                      </a:r>
                    </a:p>
                    <a:p>
                      <a:r>
                        <a:rPr lang="en-US" sz="1300" b="0" i="0" u="none" strike="noStrike" kern="1200" baseline="0" dirty="0" smtClean="0">
                          <a:solidFill>
                            <a:schemeClr val="dk1"/>
                          </a:solidFill>
                          <a:latin typeface="+mn-lt"/>
                          <a:ea typeface="+mn-ea"/>
                          <a:cs typeface="+mn-cs"/>
                        </a:rPr>
                        <a:t>Population Less than Preset Limit]</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Small numbers of unknown fluorescent cells were detected.</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143000"/>
            <a:ext cx="8234362"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n-ea"/>
                <a:cs typeface="+mn-cs"/>
              </a:rPr>
              <a:t>Data faults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801350050"/>
              </p:ext>
            </p:extLst>
          </p:nvPr>
        </p:nvGraphicFramePr>
        <p:xfrm>
          <a:off x="609600" y="1905000"/>
          <a:ext cx="8077200" cy="2931160"/>
        </p:xfrm>
        <a:graphic>
          <a:graphicData uri="http://schemas.openxmlformats.org/drawingml/2006/table">
            <a:tbl>
              <a:tblPr firstRow="1" bandRow="1"/>
              <a:tblGrid>
                <a:gridCol w="3048000"/>
                <a:gridCol w="50292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800" b="1" i="0" u="none" strike="noStrike" kern="1200" baseline="0" dirty="0" smtClean="0">
                          <a:solidFill>
                            <a:schemeClr val="dk1"/>
                          </a:solidFill>
                          <a:latin typeface="+mn-lt"/>
                          <a:ea typeface="+mn-ea"/>
                          <a:cs typeface="+mn-cs"/>
                        </a:rPr>
                        <a:t>Invalid Data Message</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800" b="1" i="0" u="none" strike="noStrike" kern="1200" baseline="0" dirty="0" smtClean="0">
                          <a:solidFill>
                            <a:schemeClr val="dk1"/>
                          </a:solidFill>
                          <a:latin typeface="+mn-lt"/>
                          <a:ea typeface="+mn-ea"/>
                          <a:cs typeface="+mn-cs"/>
                        </a:rPr>
                        <a:t>Explanation of Fault Condition</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[Resistant RBC Interference with WBC Results]</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A significant number of lyse-resistant RBCs (relative to WBC count) was detected.</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[Unable to Find Clear Separation Between WBC Subpopulations]</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The algorithm was unable to find clear separation between two or more WBC subpopulations.</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[Interference with PLT Results Due to PLT Clumping]</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A significant amount of PLT </a:t>
                      </a:r>
                      <a:r>
                        <a:rPr lang="en-US" sz="1600" b="0" i="0" u="none" strike="noStrike" kern="1200" baseline="0" dirty="0" smtClean="0">
                          <a:solidFill>
                            <a:schemeClr val="dk1"/>
                          </a:solidFill>
                          <a:latin typeface="+mn-lt"/>
                          <a:ea typeface="+mn-ea"/>
                          <a:cs typeface="+mn-cs"/>
                        </a:rPr>
                        <a:t>clumping </a:t>
                      </a:r>
                      <a:r>
                        <a:rPr lang="en-US" sz="1600" b="0" i="0" u="none" strike="noStrike" kern="1200" baseline="0" dirty="0" smtClean="0">
                          <a:solidFill>
                            <a:schemeClr val="dk1"/>
                          </a:solidFill>
                          <a:latin typeface="+mn-lt"/>
                          <a:ea typeface="+mn-ea"/>
                          <a:cs typeface="+mn-cs"/>
                        </a:rPr>
                        <a:t>was detected and PLT results were underestimated.</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[PIC/POC Delta]</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The difference between </a:t>
                      </a:r>
                      <a:r>
                        <a:rPr lang="en-US" sz="1600" b="0" i="0" u="none" strike="noStrike" kern="1200" baseline="0" dirty="0" err="1" smtClean="0">
                          <a:solidFill>
                            <a:schemeClr val="dk1"/>
                          </a:solidFill>
                          <a:latin typeface="+mn-lt"/>
                          <a:ea typeface="+mn-ea"/>
                          <a:cs typeface="+mn-cs"/>
                        </a:rPr>
                        <a:t>PLTo</a:t>
                      </a:r>
                      <a:r>
                        <a:rPr lang="en-US" sz="1600" b="0" i="0" u="none" strike="noStrike" kern="1200" baseline="0" dirty="0" smtClean="0">
                          <a:solidFill>
                            <a:schemeClr val="dk1"/>
                          </a:solidFill>
                          <a:latin typeface="+mn-lt"/>
                          <a:ea typeface="+mn-ea"/>
                          <a:cs typeface="+mn-cs"/>
                        </a:rPr>
                        <a:t> (optical) and </a:t>
                      </a:r>
                      <a:r>
                        <a:rPr lang="en-US" sz="1600" b="0" i="0" u="none" strike="noStrike" kern="1200" baseline="0" dirty="0" err="1" smtClean="0">
                          <a:solidFill>
                            <a:schemeClr val="dk1"/>
                          </a:solidFill>
                          <a:latin typeface="+mn-lt"/>
                          <a:ea typeface="+mn-ea"/>
                          <a:cs typeface="+mn-cs"/>
                        </a:rPr>
                        <a:t>PLTi</a:t>
                      </a:r>
                      <a:r>
                        <a:rPr lang="en-US" sz="1600" b="0" i="0" u="none" strike="noStrike" kern="1200" baseline="0" dirty="0" smtClean="0">
                          <a:solidFill>
                            <a:schemeClr val="dk1"/>
                          </a:solidFill>
                          <a:latin typeface="+mn-lt"/>
                          <a:ea typeface="+mn-ea"/>
                          <a:cs typeface="+mn-cs"/>
                        </a:rPr>
                        <a:t> (impedance) exceeded the preset limit</a:t>
                      </a:r>
                      <a:r>
                        <a:rPr lang="en-US" sz="1600" b="0" i="0" u="none" strike="noStrike" kern="1200" baseline="0" dirty="0" smtClean="0">
                          <a:solidFill>
                            <a:schemeClr val="dk1"/>
                          </a:solidFill>
                          <a:latin typeface="+mn-lt"/>
                          <a:ea typeface="+mn-ea"/>
                          <a:cs typeface="+mn-cs"/>
                        </a:rPr>
                        <a:t>. Specimen requires a manual PLT estimate if the flag is not resolved. </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dirty="0" smtClean="0">
                <a:ln>
                  <a:noFill/>
                </a:ln>
                <a:solidFill>
                  <a:srgbClr val="000000"/>
                </a:solidFill>
                <a:effectLst/>
                <a:uLnTx/>
                <a:uFillTx/>
                <a:latin typeface="Arial"/>
                <a:ea typeface="+mn-ea"/>
                <a:cs typeface="+mn-cs"/>
              </a:rPr>
              <a:t>Reflex Testing Using Lytic Potential Test Selection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dirty="0" smtClean="0">
                <a:ln>
                  <a:noFill/>
                </a:ln>
                <a:solidFill>
                  <a:srgbClr val="000000"/>
                </a:solidFill>
                <a:effectLst/>
                <a:uLnTx/>
                <a:uFillTx/>
                <a:latin typeface="Arial"/>
                <a:ea typeface="+mn-ea"/>
                <a:cs typeface="+mn-cs"/>
              </a:rPr>
              <a:t>Lytic potential is the product of both lysing duration and lytic strength and is annotated as </a:t>
            </a:r>
            <a:r>
              <a:rPr kumimoji="0" lang="en-US" sz="2000" b="1" i="1" u="none" strike="noStrike" kern="0" cap="none" spc="0" normalizeH="0" baseline="0" noProof="0" dirty="0" smtClean="0">
                <a:ln>
                  <a:noFill/>
                </a:ln>
                <a:solidFill>
                  <a:srgbClr val="000000"/>
                </a:solidFill>
                <a:effectLst/>
                <a:uLnTx/>
                <a:uFillTx/>
                <a:latin typeface="Arial"/>
                <a:ea typeface="+mn-ea"/>
                <a:cs typeface="+mn-cs"/>
              </a:rPr>
              <a:t>[L], [L+], [L++] </a:t>
            </a:r>
            <a:r>
              <a:rPr kumimoji="0" lang="en-US" sz="2000" b="0" i="1" u="none" strike="noStrike" kern="0" cap="none" spc="0" normalizeH="0" baseline="0" noProof="0" dirty="0" smtClean="0">
                <a:ln>
                  <a:noFill/>
                </a:ln>
                <a:solidFill>
                  <a:srgbClr val="000000"/>
                </a:solidFill>
                <a:effectLst/>
                <a:uLnTx/>
                <a:uFillTx/>
                <a:latin typeface="Arial"/>
                <a:ea typeface="+mn-ea"/>
                <a:cs typeface="+mn-cs"/>
              </a:rPr>
              <a:t>in the </a:t>
            </a:r>
            <a:r>
              <a:rPr kumimoji="0" lang="en-US" sz="2000" b="1" i="1" u="none" strike="noStrike" kern="0" cap="none" spc="0" normalizeH="0" baseline="0" noProof="0" dirty="0" smtClean="0">
                <a:ln>
                  <a:noFill/>
                </a:ln>
                <a:solidFill>
                  <a:srgbClr val="000000"/>
                </a:solidFill>
                <a:effectLst/>
                <a:uLnTx/>
                <a:uFillTx/>
                <a:latin typeface="Arial"/>
                <a:ea typeface="+mn-ea"/>
                <a:cs typeface="+mn-cs"/>
              </a:rPr>
              <a:t>Test Selection&gt; </a:t>
            </a:r>
            <a:r>
              <a:rPr kumimoji="0" lang="en-US" sz="2000" b="0" i="1" u="none" strike="noStrike" kern="0" cap="none" spc="0" normalizeH="0" baseline="0" noProof="0" dirty="0" smtClean="0">
                <a:ln>
                  <a:noFill/>
                </a:ln>
                <a:solidFill>
                  <a:srgbClr val="000000"/>
                </a:solidFill>
                <a:effectLst/>
                <a:uLnTx/>
                <a:uFillTx/>
                <a:latin typeface="Arial"/>
                <a:ea typeface="+mn-ea"/>
                <a:cs typeface="+mn-cs"/>
              </a:rPr>
              <a:t>menu. Test </a:t>
            </a:r>
            <a:r>
              <a:rPr kumimoji="0" lang="en-US" sz="2000" b="0" i="1" u="none" strike="noStrike" kern="0" cap="none" spc="0" normalizeH="0" baseline="0" noProof="0" dirty="0" smtClean="0">
                <a:ln>
                  <a:noFill/>
                </a:ln>
                <a:solidFill>
                  <a:srgbClr val="000000"/>
                </a:solidFill>
                <a:effectLst/>
                <a:uLnTx/>
                <a:uFillTx/>
                <a:latin typeface="Arial"/>
                <a:ea typeface="+mn-ea"/>
                <a:cs typeface="+mn-cs"/>
              </a:rPr>
              <a:t>selections have increasing levels of lytic potential, as follows: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 </a:t>
            </a:r>
            <a:r>
              <a:rPr kumimoji="0" lang="en-US" sz="2000" b="1" i="0" u="none" strike="noStrike" kern="0" cap="none" spc="0" normalizeH="0" baseline="0" noProof="0" dirty="0" smtClean="0">
                <a:ln>
                  <a:noFill/>
                </a:ln>
                <a:solidFill>
                  <a:srgbClr val="000000"/>
                </a:solidFill>
                <a:effectLst/>
                <a:uLnTx/>
                <a:uFillTx/>
                <a:latin typeface="Arial"/>
                <a:ea typeface="+mn-ea"/>
                <a:cs typeface="+mn-cs"/>
              </a:rPr>
              <a:t>CBC [L] or CBC+RETC [L]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Arial"/>
                <a:ea typeface="+mn-ea"/>
                <a:cs typeface="+mn-cs"/>
              </a:rPr>
              <a:t>• CBC+RETC, Resistant RBC [L+]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Arial"/>
                <a:ea typeface="+mn-ea"/>
                <a:cs typeface="+mn-cs"/>
              </a:rPr>
              <a:t>• CBC, Resistant RBC [L++]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The following table summarizes the test selection Lytic Potential, and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suggested guidelines for the use of the test selection.</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smtClean="0">
                <a:ln>
                  <a:noFill/>
                </a:ln>
                <a:solidFill>
                  <a:srgbClr val="000000"/>
                </a:solidFill>
                <a:effectLst/>
                <a:uLnTx/>
                <a:uFillTx/>
                <a:latin typeface="Arial"/>
                <a:ea typeface="+mn-ea"/>
                <a:cs typeface="+mn-cs"/>
              </a:rPr>
              <a:t>Reflex Testing Using Lytic Potential Test Selection</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800" b="1" i="1"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065568488"/>
              </p:ext>
            </p:extLst>
          </p:nvPr>
        </p:nvGraphicFramePr>
        <p:xfrm>
          <a:off x="381000" y="2133600"/>
          <a:ext cx="8305800" cy="3241040"/>
        </p:xfrm>
        <a:graphic>
          <a:graphicData uri="http://schemas.openxmlformats.org/drawingml/2006/table">
            <a:tbl>
              <a:tblPr firstRow="1" bandRow="1"/>
              <a:tblGrid>
                <a:gridCol w="2514600"/>
                <a:gridCol w="1219200"/>
                <a:gridCol w="45720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Test Selection</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Lytic</a:t>
                      </a:r>
                    </a:p>
                    <a:p>
                      <a:r>
                        <a:rPr lang="en-US" sz="1400" b="1" i="0" u="none" strike="noStrike" kern="1200" baseline="0" dirty="0" smtClean="0">
                          <a:solidFill>
                            <a:schemeClr val="dk1"/>
                          </a:solidFill>
                          <a:latin typeface="+mn-lt"/>
                          <a:ea typeface="+mn-ea"/>
                          <a:cs typeface="+mn-cs"/>
                        </a:rPr>
                        <a:t>Potential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Guidelines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 [L]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Normal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Normal specimens, including pediatric specimens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CBC+RETC [L]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Normal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Normal specimens, including pediatric specimens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 WBC</a:t>
                      </a:r>
                    </a:p>
                    <a:p>
                      <a:r>
                        <a:rPr lang="en-US" sz="1400" b="1" i="0" u="none" strike="noStrike" kern="1200" baseline="0" dirty="0" smtClean="0">
                          <a:solidFill>
                            <a:schemeClr val="dk1"/>
                          </a:solidFill>
                          <a:latin typeface="+mn-lt"/>
                          <a:ea typeface="+mn-ea"/>
                          <a:cs typeface="+mn-cs"/>
                        </a:rPr>
                        <a:t>Extended Count [L]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Normal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 </a:t>
                      </a:r>
                      <a:r>
                        <a:rPr lang="en-US" sz="1400" b="0" i="0" u="none" strike="noStrike" kern="1200" baseline="0" dirty="0" err="1" smtClean="0">
                          <a:solidFill>
                            <a:schemeClr val="dk1"/>
                          </a:solidFill>
                          <a:latin typeface="+mn-lt"/>
                          <a:ea typeface="+mn-ea"/>
                          <a:cs typeface="+mn-cs"/>
                        </a:rPr>
                        <a:t>Leukopenic</a:t>
                      </a:r>
                      <a:r>
                        <a:rPr lang="en-US" sz="1400" b="0" i="0" u="none" strike="noStrike" kern="1200" baseline="0" dirty="0" smtClean="0">
                          <a:solidFill>
                            <a:schemeClr val="dk1"/>
                          </a:solidFill>
                          <a:latin typeface="+mn-lt"/>
                          <a:ea typeface="+mn-ea"/>
                          <a:cs typeface="+mn-cs"/>
                        </a:rPr>
                        <a:t> specimens</a:t>
                      </a:r>
                    </a:p>
                    <a:p>
                      <a:r>
                        <a:rPr lang="en-US" sz="1400" b="0" i="0" u="none" strike="noStrike" kern="1200" baseline="0" dirty="0" smtClean="0">
                          <a:solidFill>
                            <a:schemeClr val="dk1"/>
                          </a:solidFill>
                          <a:latin typeface="+mn-lt"/>
                          <a:ea typeface="+mn-ea"/>
                          <a:cs typeface="+mn-cs"/>
                        </a:rPr>
                        <a:t>• Reflex response to </a:t>
                      </a:r>
                      <a:r>
                        <a:rPr lang="en-US" sz="1400" b="1" i="0" u="none" strike="noStrike" kern="1200" baseline="0" dirty="0" smtClean="0">
                          <a:solidFill>
                            <a:schemeClr val="dk1"/>
                          </a:solidFill>
                          <a:latin typeface="+mn-lt"/>
                          <a:ea typeface="+mn-ea"/>
                          <a:cs typeface="+mn-cs"/>
                        </a:rPr>
                        <a:t>FP? </a:t>
                      </a:r>
                      <a:r>
                        <a:rPr lang="en-US" sz="1400" b="0" i="0" u="none" strike="noStrike" kern="1200" baseline="0" dirty="0" smtClean="0">
                          <a:solidFill>
                            <a:schemeClr val="dk1"/>
                          </a:solidFill>
                          <a:latin typeface="+mn-lt"/>
                          <a:ea typeface="+mn-ea"/>
                          <a:cs typeface="+mn-cs"/>
                        </a:rPr>
                        <a:t>Suspect Population Flag</a:t>
                      </a:r>
                    </a:p>
                    <a:p>
                      <a:r>
                        <a:rPr lang="en-US" sz="1400" b="0" i="0" u="none" strike="noStrike" kern="1200" baseline="0" dirty="0" smtClean="0">
                          <a:solidFill>
                            <a:schemeClr val="dk1"/>
                          </a:solidFill>
                          <a:latin typeface="+mn-lt"/>
                          <a:ea typeface="+mn-ea"/>
                          <a:cs typeface="+mn-cs"/>
                        </a:rPr>
                        <a:t>• Possible reflex response to WBC suspect parameter flags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CBC+RETC,</a:t>
                      </a:r>
                    </a:p>
                    <a:p>
                      <a:r>
                        <a:rPr lang="en-US" sz="1400" b="1" i="0" u="none" strike="noStrike" kern="1200" baseline="0" dirty="0" smtClean="0">
                          <a:solidFill>
                            <a:schemeClr val="dk1"/>
                          </a:solidFill>
                          <a:latin typeface="+mn-lt"/>
                          <a:ea typeface="+mn-ea"/>
                          <a:cs typeface="+mn-cs"/>
                        </a:rPr>
                        <a:t>Resistant RBC [L+]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Mid</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 Pediatric specimens with low volume</a:t>
                      </a:r>
                    </a:p>
                    <a:p>
                      <a:r>
                        <a:rPr lang="en-US" sz="1400" b="0" i="0" u="none" strike="noStrike" kern="1200" baseline="0" dirty="0" smtClean="0">
                          <a:solidFill>
                            <a:schemeClr val="dk1"/>
                          </a:solidFill>
                          <a:latin typeface="+mn-lt"/>
                          <a:ea typeface="+mn-ea"/>
                          <a:cs typeface="+mn-cs"/>
                        </a:rPr>
                        <a:t>• Possible reflex response to the Resistant RBC Suspect Parameter flag</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 Resistant RBC</a:t>
                      </a:r>
                    </a:p>
                    <a:p>
                      <a:r>
                        <a:rPr lang="en-US" sz="1400" b="1" i="0" u="none" strike="noStrike" kern="1200" baseline="0" dirty="0" smtClean="0">
                          <a:solidFill>
                            <a:schemeClr val="dk1"/>
                          </a:solidFill>
                          <a:latin typeface="+mn-lt"/>
                          <a:ea typeface="+mn-ea"/>
                          <a:cs typeface="+mn-cs"/>
                        </a:rPr>
                        <a:t>[L++]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High</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Possible reflex response to the Resistant RBC Suspect Parameter flag.</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3200" b="1" i="0" u="none" strike="noStrike" kern="0" cap="none" spc="0" normalizeH="0" baseline="0" noProof="0" smtClean="0">
                <a:ln>
                  <a:noFill/>
                </a:ln>
                <a:solidFill>
                  <a:srgbClr val="000000"/>
                </a:solidFill>
                <a:effectLst/>
                <a:uLnTx/>
                <a:uFillTx/>
                <a:latin typeface="Arial"/>
                <a:ea typeface="+mn-ea"/>
                <a:cs typeface="+mn-cs"/>
              </a:rPr>
              <a:t>Interfering Substances and Conditions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400" b="0"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0" i="1" u="none" strike="noStrike" kern="0" cap="none" spc="0" normalizeH="0" baseline="0" noProof="0" smtClean="0">
                <a:ln>
                  <a:noFill/>
                </a:ln>
                <a:solidFill>
                  <a:srgbClr val="000000"/>
                </a:solidFill>
                <a:effectLst/>
                <a:uLnTx/>
                <a:uFillTx/>
                <a:latin typeface="Arial"/>
                <a:ea typeface="+mn-ea"/>
                <a:cs typeface="+mn-cs"/>
              </a:rPr>
              <a:t>The following interfering substances and conditions can affect the listed parameters. Although the CELL-DYN Sapphire has been designed to flag samples with interfering substances, it may not always be possible to do so.</a:t>
            </a:r>
            <a:endParaRPr kumimoji="0" lang="en-US" sz="2400" b="1" i="1"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Interfering Substances and Conditions</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633489771"/>
              </p:ext>
            </p:extLst>
          </p:nvPr>
        </p:nvGraphicFramePr>
        <p:xfrm>
          <a:off x="381000" y="1219200"/>
          <a:ext cx="8305800" cy="5029201"/>
        </p:xfrm>
        <a:graphic>
          <a:graphicData uri="http://schemas.openxmlformats.org/drawingml/2006/table">
            <a:tbl>
              <a:tblPr firstRow="1" bandRow="1"/>
              <a:tblGrid>
                <a:gridCol w="2895600"/>
                <a:gridCol w="5410200"/>
              </a:tblGrid>
              <a:tr h="3560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b="1" i="0" u="none" strike="noStrike" kern="1200" baseline="0" dirty="0" smtClean="0">
                          <a:solidFill>
                            <a:schemeClr val="lt1"/>
                          </a:solidFill>
                          <a:latin typeface="+mn-lt"/>
                          <a:ea typeface="+mn-ea"/>
                          <a:cs typeface="+mn-cs"/>
                        </a:rPr>
                        <a:t>Parameter Affected</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b="1" i="0" u="none" strike="noStrike" kern="1200" baseline="0" dirty="0" smtClean="0">
                          <a:solidFill>
                            <a:schemeClr val="lt1"/>
                          </a:solidFill>
                          <a:latin typeface="+mn-lt"/>
                          <a:ea typeface="+mn-ea"/>
                          <a:cs typeface="+mn-cs"/>
                        </a:rPr>
                        <a:t>Interfering Substance and Conditions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solidFill>
                  </a:tcPr>
                </a:tc>
              </a:tr>
              <a:tr h="11679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WBC and WBC Differential</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100" b="0" i="0" u="none" strike="noStrike" baseline="0" dirty="0" smtClean="0">
                          <a:latin typeface="+mn-lt"/>
                        </a:rPr>
                        <a:t>• </a:t>
                      </a:r>
                      <a:r>
                        <a:rPr lang="en-US" sz="1100" b="0" i="0" u="none" strike="noStrike" baseline="0" dirty="0" err="1" smtClean="0">
                          <a:latin typeface="+mn-lt"/>
                        </a:rPr>
                        <a:t>Cryoglobulin</a:t>
                      </a:r>
                      <a:r>
                        <a:rPr lang="en-US" sz="1100" b="0" i="0" u="none" strike="noStrike" baseline="0" dirty="0" smtClean="0">
                          <a:latin typeface="+mn-lt"/>
                        </a:rPr>
                        <a:t> and </a:t>
                      </a:r>
                      <a:r>
                        <a:rPr lang="en-US" sz="1100" b="0" i="0" u="none" strike="noStrike" baseline="0" dirty="0" err="1" smtClean="0">
                          <a:latin typeface="+mn-lt"/>
                        </a:rPr>
                        <a:t>Cryofibrinogen</a:t>
                      </a:r>
                      <a:endParaRPr lang="en-US" sz="1100" b="0" i="0" u="none" strike="noStrike" baseline="0" dirty="0" smtClean="0">
                        <a:latin typeface="+mn-lt"/>
                      </a:endParaRPr>
                    </a:p>
                    <a:p>
                      <a:pPr algn="l"/>
                      <a:r>
                        <a:rPr lang="en-US" sz="1100" b="0" i="0" u="none" strike="noStrike" baseline="0" dirty="0" smtClean="0">
                          <a:latin typeface="+mn-lt"/>
                        </a:rPr>
                        <a:t>• Fragile WBCs Hemoglobin C Crystals   (Intra-</a:t>
                      </a:r>
                      <a:r>
                        <a:rPr lang="en-US" sz="1100" b="0" i="0" u="none" strike="noStrike" baseline="0" dirty="0" err="1" smtClean="0">
                          <a:latin typeface="+mn-lt"/>
                        </a:rPr>
                        <a:t>erythrocytic</a:t>
                      </a:r>
                      <a:r>
                        <a:rPr lang="en-US" sz="1100" b="0" i="0" u="none" strike="noStrike" baseline="0" dirty="0" smtClean="0">
                          <a:latin typeface="+mn-lt"/>
                        </a:rPr>
                        <a:t> hemoglobin masses)</a:t>
                      </a:r>
                    </a:p>
                    <a:p>
                      <a:pPr algn="l"/>
                      <a:r>
                        <a:rPr lang="en-US" sz="1100" b="0" i="0" u="none" strike="noStrike" baseline="0" dirty="0" smtClean="0">
                          <a:latin typeface="+mn-lt"/>
                        </a:rPr>
                        <a:t>• Lyse-resistant RBCs</a:t>
                      </a:r>
                    </a:p>
                    <a:p>
                      <a:pPr algn="l"/>
                      <a:r>
                        <a:rPr lang="en-US" sz="1100" b="0" i="0" u="none" strike="noStrike" baseline="0" dirty="0" smtClean="0">
                          <a:latin typeface="+mn-lt"/>
                        </a:rPr>
                        <a:t>• Neutrophil aggregates</a:t>
                      </a:r>
                    </a:p>
                    <a:p>
                      <a:pPr algn="l"/>
                      <a:r>
                        <a:rPr lang="en-US" sz="1100" b="0" i="0" u="none" strike="noStrike" baseline="0" dirty="0" smtClean="0">
                          <a:latin typeface="+mn-lt"/>
                        </a:rPr>
                        <a:t>• NRBCs</a:t>
                      </a:r>
                    </a:p>
                    <a:p>
                      <a:pPr algn="l"/>
                      <a:r>
                        <a:rPr lang="en-US" sz="1100" b="0" i="0" u="none" strike="noStrike" baseline="0" dirty="0" smtClean="0">
                          <a:latin typeface="+mn-lt"/>
                        </a:rPr>
                        <a:t>• PLT clumps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r>
              <a:tr h="13463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RBC</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100" b="0" i="0" u="none" strike="noStrike" baseline="0" dirty="0" smtClean="0">
                          <a:latin typeface="+mn-lt"/>
                        </a:rPr>
                        <a:t>• Auto agglutinins</a:t>
                      </a:r>
                    </a:p>
                    <a:p>
                      <a:pPr algn="l"/>
                      <a:r>
                        <a:rPr lang="en-US" sz="1100" b="0" i="0" u="none" strike="noStrike" baseline="0" dirty="0" smtClean="0">
                          <a:latin typeface="+mn-lt"/>
                        </a:rPr>
                        <a:t>• Cold agglutinins</a:t>
                      </a:r>
                    </a:p>
                    <a:p>
                      <a:pPr algn="l"/>
                      <a:r>
                        <a:rPr lang="en-US" sz="1100" b="0" i="0" u="none" strike="noStrike" baseline="0" dirty="0" smtClean="0">
                          <a:latin typeface="+mn-lt"/>
                        </a:rPr>
                        <a:t>• Elevated WBK concentration</a:t>
                      </a:r>
                    </a:p>
                    <a:p>
                      <a:pPr algn="l"/>
                      <a:r>
                        <a:rPr lang="en-US" sz="1100" b="0" i="0" u="none" strike="noStrike" baseline="0" dirty="0" smtClean="0">
                          <a:latin typeface="+mn-lt"/>
                        </a:rPr>
                        <a:t>• Giant PLTS</a:t>
                      </a:r>
                    </a:p>
                    <a:p>
                      <a:pPr algn="l"/>
                      <a:r>
                        <a:rPr lang="en-US" sz="1100" b="0" i="0" u="none" strike="noStrike" baseline="0" dirty="0" smtClean="0">
                          <a:latin typeface="+mn-lt"/>
                        </a:rPr>
                        <a:t>• Hemolysis (in vitro)</a:t>
                      </a:r>
                    </a:p>
                    <a:p>
                      <a:pPr algn="l"/>
                      <a:r>
                        <a:rPr lang="en-US" sz="1100" b="0" i="0" u="none" strike="noStrike" baseline="0" dirty="0" smtClean="0">
                          <a:latin typeface="+mn-lt"/>
                        </a:rPr>
                        <a:t>• Small leukocytes [in cases where the leukocyte concentration is high (&gt;100 x 109/L) and MCV is high]</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r>
              <a:tr h="81107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baseline="0" dirty="0" smtClean="0">
                          <a:latin typeface="+mn-lt"/>
                        </a:rPr>
                        <a:t>HGB</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100" b="0" i="0" u="none" strike="noStrike" baseline="0" dirty="0" smtClean="0">
                          <a:latin typeface="+mn-lt"/>
                        </a:rPr>
                        <a:t>• High lipids (&gt;700mg/</a:t>
                      </a:r>
                      <a:r>
                        <a:rPr lang="en-US" sz="1100" b="0" i="0" u="none" strike="noStrike" baseline="0" dirty="0" err="1" smtClean="0">
                          <a:latin typeface="+mn-lt"/>
                        </a:rPr>
                        <a:t>dL</a:t>
                      </a:r>
                      <a:r>
                        <a:rPr lang="en-US" sz="1100" b="0" i="0" u="none" strike="noStrike" baseline="0" dirty="0" smtClean="0">
                          <a:latin typeface="+mn-lt"/>
                        </a:rPr>
                        <a:t>)</a:t>
                      </a:r>
                    </a:p>
                    <a:p>
                      <a:pPr algn="l"/>
                      <a:r>
                        <a:rPr lang="en-US" sz="1100" b="0" i="0" u="none" strike="noStrike" baseline="0" dirty="0" smtClean="0">
                          <a:latin typeface="+mn-lt"/>
                        </a:rPr>
                        <a:t>• High WBCs (&gt;250 x 109/L, based on concentrated, normal† WBCs)</a:t>
                      </a:r>
                    </a:p>
                    <a:p>
                      <a:pPr algn="l"/>
                      <a:r>
                        <a:rPr lang="en-US" sz="1100" b="0" i="0" u="none" strike="noStrike" baseline="0" dirty="0" smtClean="0">
                          <a:latin typeface="+mn-lt"/>
                        </a:rPr>
                        <a:t>• High bilirubin (&gt;33mg/</a:t>
                      </a:r>
                      <a:r>
                        <a:rPr lang="en-US" sz="1100" b="0" i="0" u="none" strike="noStrike" baseline="0" dirty="0" err="1" smtClean="0">
                          <a:latin typeface="+mn-lt"/>
                        </a:rPr>
                        <a:t>dL</a:t>
                      </a:r>
                      <a:r>
                        <a:rPr lang="en-US" sz="1100" b="0" i="0" u="none" strike="noStrike" baseline="0" dirty="0" smtClean="0">
                          <a:latin typeface="+mn-lt"/>
                        </a:rPr>
                        <a:t>)</a:t>
                      </a:r>
                    </a:p>
                    <a:p>
                      <a:pPr algn="l"/>
                      <a:r>
                        <a:rPr lang="en-US" sz="1100" b="0" i="0" u="none" strike="noStrike" baseline="0" dirty="0" smtClean="0">
                          <a:latin typeface="+mn-lt"/>
                        </a:rPr>
                        <a:t>• Hemoglobin C Crystals (Intra-</a:t>
                      </a:r>
                      <a:r>
                        <a:rPr lang="en-US" sz="1100" b="0" i="0" u="none" strike="noStrike" baseline="0" dirty="0" err="1" smtClean="0">
                          <a:latin typeface="+mn-lt"/>
                        </a:rPr>
                        <a:t>erythrocytic</a:t>
                      </a:r>
                      <a:r>
                        <a:rPr lang="en-US" sz="1100" b="0" i="0" u="none" strike="noStrike" baseline="0" dirty="0" smtClean="0">
                          <a:latin typeface="+mn-lt"/>
                        </a:rPr>
                        <a:t> hemoglobin masses)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r>
              <a:tr h="13477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MCV</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100" b="0" i="0" u="none" strike="noStrike" baseline="0" dirty="0" smtClean="0">
                          <a:latin typeface="+mn-lt"/>
                        </a:rPr>
                        <a:t>• Auto agglutinins</a:t>
                      </a:r>
                    </a:p>
                    <a:p>
                      <a:pPr algn="l"/>
                      <a:r>
                        <a:rPr lang="en-US" sz="1100" b="0" i="0" u="none" strike="noStrike" baseline="0" dirty="0" smtClean="0">
                          <a:latin typeface="+mn-lt"/>
                        </a:rPr>
                        <a:t>• Cold agglutinins</a:t>
                      </a:r>
                    </a:p>
                    <a:p>
                      <a:pPr algn="l"/>
                      <a:r>
                        <a:rPr lang="en-US" sz="1100" b="0" i="0" u="none" strike="noStrike" baseline="0" dirty="0" smtClean="0">
                          <a:latin typeface="+mn-lt"/>
                        </a:rPr>
                        <a:t>• Elevated WBC concentration</a:t>
                      </a:r>
                    </a:p>
                    <a:p>
                      <a:pPr algn="l"/>
                      <a:r>
                        <a:rPr lang="en-US" sz="1100" b="0" i="0" u="none" strike="noStrike" baseline="0" dirty="0" smtClean="0">
                          <a:latin typeface="+mn-lt"/>
                        </a:rPr>
                        <a:t>• Giant PLTS</a:t>
                      </a:r>
                    </a:p>
                    <a:p>
                      <a:pPr algn="l"/>
                      <a:r>
                        <a:rPr lang="en-US" sz="1100" b="0" i="0" u="none" strike="noStrike" baseline="0" dirty="0" smtClean="0">
                          <a:latin typeface="+mn-lt"/>
                        </a:rPr>
                        <a:t>• Hemolysis</a:t>
                      </a:r>
                    </a:p>
                    <a:p>
                      <a:pPr algn="l"/>
                      <a:r>
                        <a:rPr lang="en-US" sz="1100" b="0" i="0" u="none" strike="noStrike" baseline="0" dirty="0" smtClean="0">
                          <a:latin typeface="+mn-lt"/>
                        </a:rPr>
                        <a:t>• Hyperglycemia</a:t>
                      </a:r>
                    </a:p>
                    <a:p>
                      <a:pPr algn="l"/>
                      <a:r>
                        <a:rPr lang="en-US" sz="1100" b="0" i="0" u="none" strike="noStrike" baseline="0" dirty="0" smtClean="0">
                          <a:latin typeface="+mn-lt"/>
                        </a:rPr>
                        <a:t>• Leukocytosis with macrocytic anemia</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Interfering Substances and Conditions</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2720630486"/>
              </p:ext>
            </p:extLst>
          </p:nvPr>
        </p:nvGraphicFramePr>
        <p:xfrm>
          <a:off x="457200" y="1219200"/>
          <a:ext cx="8305800" cy="4983480"/>
        </p:xfrm>
        <a:graphic>
          <a:graphicData uri="http://schemas.openxmlformats.org/drawingml/2006/table">
            <a:tbl>
              <a:tblPr firstRow="1" bandRow="1"/>
              <a:tblGrid>
                <a:gridCol w="2895600"/>
                <a:gridCol w="5410200"/>
              </a:tblGrid>
              <a:tr h="21887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b="1" i="0" u="none" strike="noStrike" kern="1200" baseline="0" dirty="0" smtClean="0">
                          <a:solidFill>
                            <a:schemeClr val="lt1"/>
                          </a:solidFill>
                          <a:latin typeface="+mn-lt"/>
                          <a:ea typeface="+mn-ea"/>
                          <a:cs typeface="+mn-cs"/>
                        </a:rPr>
                        <a:t>Parameter Affected</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b="1" i="0" u="none" strike="noStrike" kern="1200" baseline="0" dirty="0" smtClean="0">
                          <a:solidFill>
                            <a:schemeClr val="lt1"/>
                          </a:solidFill>
                          <a:latin typeface="+mn-lt"/>
                          <a:ea typeface="+mn-ea"/>
                          <a:cs typeface="+mn-cs"/>
                        </a:rPr>
                        <a:t>Interfering Substance and Conditions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solidFill>
                  </a:tcPr>
                </a:tc>
              </a:tr>
              <a:tr h="11679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PLT (optical)</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0" i="0" u="none" strike="noStrike" kern="1200" baseline="0" dirty="0" smtClean="0">
                          <a:solidFill>
                            <a:schemeClr val="dk1"/>
                          </a:solidFill>
                          <a:latin typeface="+mn-lt"/>
                          <a:ea typeface="+mn-ea"/>
                          <a:cs typeface="+mn-cs"/>
                        </a:rPr>
                        <a:t>• Auto agglutinins</a:t>
                      </a:r>
                    </a:p>
                    <a:p>
                      <a:r>
                        <a:rPr lang="en-US" sz="1100" b="0" i="0" u="none" strike="noStrike" kern="1200" baseline="0" dirty="0" smtClean="0">
                          <a:solidFill>
                            <a:schemeClr val="dk1"/>
                          </a:solidFill>
                          <a:latin typeface="+mn-lt"/>
                          <a:ea typeface="+mn-ea"/>
                          <a:cs typeface="+mn-cs"/>
                        </a:rPr>
                        <a:t>• Cold agglutinins</a:t>
                      </a:r>
                    </a:p>
                    <a:p>
                      <a:r>
                        <a:rPr lang="en-US" sz="1100" b="0" i="0" u="none" strike="noStrike" kern="1200" baseline="0" dirty="0" smtClean="0">
                          <a:solidFill>
                            <a:schemeClr val="dk1"/>
                          </a:solidFill>
                          <a:latin typeface="+mn-lt"/>
                          <a:ea typeface="+mn-ea"/>
                          <a:cs typeface="+mn-cs"/>
                        </a:rPr>
                        <a:t>• </a:t>
                      </a:r>
                      <a:r>
                        <a:rPr lang="en-US" sz="1100" b="0" i="0" u="none" strike="noStrike" kern="1200" baseline="0" dirty="0" err="1" smtClean="0">
                          <a:solidFill>
                            <a:schemeClr val="dk1"/>
                          </a:solidFill>
                          <a:latin typeface="+mn-lt"/>
                          <a:ea typeface="+mn-ea"/>
                          <a:cs typeface="+mn-cs"/>
                        </a:rPr>
                        <a:t>Cryofibrinogen</a:t>
                      </a:r>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 </a:t>
                      </a:r>
                      <a:r>
                        <a:rPr lang="en-US" sz="1100" b="0" i="0" u="none" strike="noStrike" kern="1200" baseline="0" dirty="0" err="1" smtClean="0">
                          <a:solidFill>
                            <a:schemeClr val="dk1"/>
                          </a:solidFill>
                          <a:latin typeface="+mn-lt"/>
                          <a:ea typeface="+mn-ea"/>
                          <a:cs typeface="+mn-cs"/>
                        </a:rPr>
                        <a:t>Cryoglobulins</a:t>
                      </a:r>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 Giant PLTS</a:t>
                      </a:r>
                    </a:p>
                    <a:p>
                      <a:r>
                        <a:rPr lang="en-US" sz="1100" b="0" i="0" u="none" strike="noStrike" kern="1200" baseline="0" dirty="0" smtClean="0">
                          <a:solidFill>
                            <a:schemeClr val="dk1"/>
                          </a:solidFill>
                          <a:latin typeface="+mn-lt"/>
                          <a:ea typeface="+mn-ea"/>
                          <a:cs typeface="+mn-cs"/>
                        </a:rPr>
                        <a:t>• Microcytic RBCs</a:t>
                      </a:r>
                    </a:p>
                    <a:p>
                      <a:r>
                        <a:rPr lang="en-US" sz="1100" b="0" i="0" u="none" strike="noStrike" kern="1200" baseline="0" dirty="0" smtClean="0">
                          <a:solidFill>
                            <a:schemeClr val="dk1"/>
                          </a:solidFill>
                          <a:latin typeface="+mn-lt"/>
                          <a:ea typeface="+mn-ea"/>
                          <a:cs typeface="+mn-cs"/>
                        </a:rPr>
                        <a:t>• PLT clumps</a:t>
                      </a:r>
                    </a:p>
                    <a:p>
                      <a:r>
                        <a:rPr lang="en-US" sz="1100" b="0" i="0" u="none" strike="noStrike" kern="1200" baseline="0" dirty="0" smtClean="0">
                          <a:solidFill>
                            <a:schemeClr val="dk1"/>
                          </a:solidFill>
                          <a:latin typeface="+mn-lt"/>
                          <a:ea typeface="+mn-ea"/>
                          <a:cs typeface="+mn-cs"/>
                        </a:rPr>
                        <a:t>• PLT </a:t>
                      </a:r>
                      <a:r>
                        <a:rPr lang="en-US" sz="1100" b="0" i="0" u="none" strike="noStrike" kern="1200" baseline="0" dirty="0" err="1" smtClean="0">
                          <a:solidFill>
                            <a:schemeClr val="dk1"/>
                          </a:solidFill>
                          <a:latin typeface="+mn-lt"/>
                          <a:ea typeface="+mn-ea"/>
                          <a:cs typeface="+mn-cs"/>
                        </a:rPr>
                        <a:t>satellitism</a:t>
                      </a:r>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 RBC fragments and WBC fragment</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r>
              <a:tr h="6955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MPV</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0" i="0" u="none" strike="noStrike" kern="1200" baseline="0" dirty="0" smtClean="0">
                          <a:solidFill>
                            <a:schemeClr val="dk1"/>
                          </a:solidFill>
                          <a:latin typeface="+mn-lt"/>
                          <a:ea typeface="+mn-ea"/>
                          <a:cs typeface="+mn-cs"/>
                        </a:rPr>
                        <a:t>• Giant PLTS</a:t>
                      </a:r>
                    </a:p>
                    <a:p>
                      <a:r>
                        <a:rPr lang="en-US" sz="1100" b="0" i="0" u="none" strike="noStrike" kern="1200" baseline="0" dirty="0" smtClean="0">
                          <a:solidFill>
                            <a:schemeClr val="dk1"/>
                          </a:solidFill>
                          <a:latin typeface="+mn-lt"/>
                          <a:ea typeface="+mn-ea"/>
                          <a:cs typeface="+mn-cs"/>
                        </a:rPr>
                        <a:t>• PLT clumps</a:t>
                      </a:r>
                    </a:p>
                    <a:p>
                      <a:r>
                        <a:rPr lang="en-US" sz="1100" b="0" i="0" u="none" strike="noStrike" kern="1200" baseline="0" dirty="0" smtClean="0">
                          <a:solidFill>
                            <a:schemeClr val="dk1"/>
                          </a:solidFill>
                          <a:latin typeface="+mn-lt"/>
                          <a:ea typeface="+mn-ea"/>
                          <a:cs typeface="+mn-cs"/>
                        </a:rPr>
                        <a:t>• RBC fragments</a:t>
                      </a:r>
                    </a:p>
                    <a:p>
                      <a:r>
                        <a:rPr lang="en-US" sz="1100" b="0" i="0" u="none" strike="noStrike" kern="1200" baseline="0" dirty="0" smtClean="0">
                          <a:solidFill>
                            <a:schemeClr val="dk1"/>
                          </a:solidFill>
                          <a:latin typeface="+mn-lt"/>
                          <a:ea typeface="+mn-ea"/>
                          <a:cs typeface="+mn-cs"/>
                        </a:rPr>
                        <a:t>• WBC fragments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r>
              <a:tr h="6955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NRBC</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0" i="0" u="none" strike="noStrike" kern="1200" baseline="0" dirty="0" smtClean="0">
                          <a:solidFill>
                            <a:schemeClr val="dk1"/>
                          </a:solidFill>
                          <a:latin typeface="+mn-lt"/>
                          <a:ea typeface="+mn-ea"/>
                          <a:cs typeface="+mn-cs"/>
                        </a:rPr>
                        <a:t>• Fragile lymphocytes (as found in non-Hodgkin’s lymphoma, and occasionally in chronic lymphocytic leukemia and acute leukemia)</a:t>
                      </a:r>
                    </a:p>
                    <a:p>
                      <a:r>
                        <a:rPr lang="en-US" sz="1100" b="0" i="0" u="none" strike="noStrike" kern="1200" baseline="0" dirty="0" smtClean="0">
                          <a:solidFill>
                            <a:schemeClr val="dk1"/>
                          </a:solidFill>
                          <a:latin typeface="+mn-lt"/>
                          <a:ea typeface="+mn-ea"/>
                          <a:cs typeface="+mn-cs"/>
                        </a:rPr>
                        <a:t>• Lyse-resistant RBCs</a:t>
                      </a:r>
                    </a:p>
                    <a:p>
                      <a:r>
                        <a:rPr lang="en-US" sz="1100" b="0" i="0" u="none" strike="noStrike" kern="1200" baseline="0" dirty="0" smtClean="0">
                          <a:solidFill>
                            <a:schemeClr val="dk1"/>
                          </a:solidFill>
                          <a:latin typeface="+mn-lt"/>
                          <a:ea typeface="+mn-ea"/>
                          <a:cs typeface="+mn-cs"/>
                        </a:rPr>
                        <a:t>• Non-viable WBCs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r>
              <a:tr h="152399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RETC</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0" i="0" u="none" strike="noStrike" kern="1200" baseline="0" dirty="0" smtClean="0">
                          <a:solidFill>
                            <a:schemeClr val="dk1"/>
                          </a:solidFill>
                          <a:latin typeface="+mn-lt"/>
                          <a:ea typeface="+mn-ea"/>
                          <a:cs typeface="+mn-cs"/>
                        </a:rPr>
                        <a:t>• Auto agglutinins</a:t>
                      </a:r>
                    </a:p>
                    <a:p>
                      <a:r>
                        <a:rPr lang="en-US" sz="1100" b="0" i="0" u="none" strike="noStrike" kern="1200" baseline="0" dirty="0" smtClean="0">
                          <a:solidFill>
                            <a:schemeClr val="dk1"/>
                          </a:solidFill>
                          <a:latin typeface="+mn-lt"/>
                          <a:ea typeface="+mn-ea"/>
                          <a:cs typeface="+mn-cs"/>
                        </a:rPr>
                        <a:t>• </a:t>
                      </a:r>
                      <a:r>
                        <a:rPr lang="en-US" sz="1100" b="0" i="0" u="none" strike="noStrike" kern="1200" baseline="0" dirty="0" err="1" smtClean="0">
                          <a:solidFill>
                            <a:schemeClr val="dk1"/>
                          </a:solidFill>
                          <a:latin typeface="+mn-lt"/>
                          <a:ea typeface="+mn-ea"/>
                          <a:cs typeface="+mn-cs"/>
                        </a:rPr>
                        <a:t>Babesiosis</a:t>
                      </a:r>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 Basophilic stippling</a:t>
                      </a:r>
                    </a:p>
                    <a:p>
                      <a:r>
                        <a:rPr lang="en-US" sz="1100" b="0" i="0" u="none" strike="noStrike" kern="1200" baseline="0" dirty="0" smtClean="0">
                          <a:solidFill>
                            <a:schemeClr val="dk1"/>
                          </a:solidFill>
                          <a:latin typeface="+mn-lt"/>
                          <a:ea typeface="+mn-ea"/>
                          <a:cs typeface="+mn-cs"/>
                        </a:rPr>
                        <a:t>• Cold agglutinins</a:t>
                      </a:r>
                    </a:p>
                    <a:p>
                      <a:r>
                        <a:rPr lang="en-US" sz="1100" b="0" i="0" u="none" strike="noStrike" kern="1200" baseline="0" dirty="0" smtClean="0">
                          <a:solidFill>
                            <a:schemeClr val="dk1"/>
                          </a:solidFill>
                          <a:latin typeface="+mn-lt"/>
                          <a:ea typeface="+mn-ea"/>
                          <a:cs typeface="+mn-cs"/>
                        </a:rPr>
                        <a:t>• Giant PLTs</a:t>
                      </a:r>
                    </a:p>
                    <a:p>
                      <a:r>
                        <a:rPr lang="en-US" sz="1100" b="0" i="0" u="none" strike="noStrike" kern="1200" baseline="0" dirty="0" smtClean="0">
                          <a:solidFill>
                            <a:schemeClr val="dk1"/>
                          </a:solidFill>
                          <a:latin typeface="+mn-lt"/>
                          <a:ea typeface="+mn-ea"/>
                          <a:cs typeface="+mn-cs"/>
                        </a:rPr>
                        <a:t>• Howell-Jolly bodies</a:t>
                      </a:r>
                    </a:p>
                    <a:p>
                      <a:r>
                        <a:rPr lang="en-US" sz="1100" b="0" i="0" u="none" strike="noStrike" kern="1200" baseline="0" dirty="0" smtClean="0">
                          <a:solidFill>
                            <a:schemeClr val="dk1"/>
                          </a:solidFill>
                          <a:latin typeface="+mn-lt"/>
                          <a:ea typeface="+mn-ea"/>
                          <a:cs typeface="+mn-cs"/>
                        </a:rPr>
                        <a:t>• Malaria</a:t>
                      </a:r>
                    </a:p>
                    <a:p>
                      <a:r>
                        <a:rPr lang="en-US" sz="1100" b="0" i="0" u="none" strike="noStrike" kern="1200" baseline="0" dirty="0" smtClean="0">
                          <a:solidFill>
                            <a:schemeClr val="dk1"/>
                          </a:solidFill>
                          <a:latin typeface="+mn-lt"/>
                          <a:ea typeface="+mn-ea"/>
                          <a:cs typeface="+mn-cs"/>
                        </a:rPr>
                        <a:t>• PLT clumps</a:t>
                      </a:r>
                    </a:p>
                    <a:p>
                      <a:r>
                        <a:rPr lang="en-US" sz="1100" b="0" i="0" u="none" strike="noStrike" kern="1200" baseline="0" dirty="0" smtClean="0">
                          <a:solidFill>
                            <a:schemeClr val="dk1"/>
                          </a:solidFill>
                          <a:latin typeface="+mn-lt"/>
                          <a:ea typeface="+mn-ea"/>
                          <a:cs typeface="+mn-cs"/>
                        </a:rPr>
                        <a:t>• RBC auto-fluorescence</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2A8DBA"/>
                </a:solidFill>
                <a:effectLst/>
                <a:uLnTx/>
                <a:uFillTx/>
                <a:latin typeface="Arial"/>
                <a:ea typeface="+mj-ea"/>
                <a:cs typeface="+mj-cs"/>
              </a:rPr>
              <a:t>Potential Causes of Spurious Results</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This table provides a detailed list of potential causes of spurious results with automated hematology analyzers.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406266914"/>
              </p:ext>
            </p:extLst>
          </p:nvPr>
        </p:nvGraphicFramePr>
        <p:xfrm>
          <a:off x="533400" y="2057400"/>
          <a:ext cx="7848600" cy="3937000"/>
        </p:xfrm>
        <a:graphic>
          <a:graphicData uri="http://schemas.openxmlformats.org/drawingml/2006/table">
            <a:tbl>
              <a:tblPr firstRow="1" bandRow="1"/>
              <a:tblGrid>
                <a:gridCol w="2032000"/>
                <a:gridCol w="2844800"/>
                <a:gridCol w="29718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Parameter</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Causes of Spurious Increase</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Causes of Spurious Decrease</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White Cell Count (WBC)</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Heparin</a:t>
                      </a:r>
                    </a:p>
                    <a:p>
                      <a:r>
                        <a:rPr lang="en-US" sz="1200" b="0" i="0" u="none" strike="noStrike" kern="1200" baseline="0" dirty="0" smtClean="0">
                          <a:solidFill>
                            <a:schemeClr val="dk1"/>
                          </a:solidFill>
                          <a:latin typeface="+mn-lt"/>
                          <a:ea typeface="+mn-ea"/>
                          <a:cs typeface="+mn-cs"/>
                        </a:rPr>
                        <a:t>• Monoclonal proteins</a:t>
                      </a:r>
                    </a:p>
                    <a:p>
                      <a:r>
                        <a:rPr lang="en-US" sz="1200" b="0" i="0" u="none" strike="noStrike" kern="1200" baseline="0" dirty="0" smtClean="0">
                          <a:solidFill>
                            <a:schemeClr val="dk1"/>
                          </a:solidFill>
                          <a:latin typeface="+mn-lt"/>
                          <a:ea typeface="+mn-ea"/>
                          <a:cs typeface="+mn-cs"/>
                        </a:rPr>
                        <a:t>• Nucleated red cells</a:t>
                      </a:r>
                    </a:p>
                    <a:p>
                      <a:r>
                        <a:rPr lang="en-US" sz="1200" b="0" i="0" u="none" strike="noStrike" kern="1200" baseline="0" dirty="0" smtClean="0">
                          <a:solidFill>
                            <a:schemeClr val="dk1"/>
                          </a:solidFill>
                          <a:latin typeface="+mn-lt"/>
                          <a:ea typeface="+mn-ea"/>
                          <a:cs typeface="+mn-cs"/>
                        </a:rPr>
                        <a:t>• Platelets clumping</a:t>
                      </a:r>
                    </a:p>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Unlysed</a:t>
                      </a:r>
                      <a:r>
                        <a:rPr lang="en-US" sz="1200" b="0" i="0" u="none" strike="noStrike" kern="1200" baseline="0" dirty="0" smtClean="0">
                          <a:solidFill>
                            <a:schemeClr val="dk1"/>
                          </a:solidFill>
                          <a:latin typeface="+mn-lt"/>
                          <a:ea typeface="+mn-ea"/>
                          <a:cs typeface="+mn-cs"/>
                        </a:rPr>
                        <a:t> red cells</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200" b="0" i="0" u="none" strike="noStrike" baseline="0" dirty="0" smtClean="0">
                          <a:latin typeface="+mn-lt"/>
                        </a:rPr>
                        <a:t>• Clotting</a:t>
                      </a:r>
                    </a:p>
                    <a:p>
                      <a:pPr algn="l"/>
                      <a:r>
                        <a:rPr lang="en-US" sz="1200" b="0" i="0" u="none" strike="noStrike" baseline="0" dirty="0" smtClean="0">
                          <a:latin typeface="+mn-lt"/>
                        </a:rPr>
                        <a:t>• Smudge cells</a:t>
                      </a:r>
                    </a:p>
                    <a:p>
                      <a:pPr algn="l"/>
                      <a:r>
                        <a:rPr lang="en-US" sz="1200" b="0" i="0" u="none" strike="noStrike" baseline="0" dirty="0" smtClean="0">
                          <a:latin typeface="+mn-lt"/>
                        </a:rPr>
                        <a:t>• Uremia plus </a:t>
                      </a:r>
                      <a:r>
                        <a:rPr lang="en-US" sz="1200" b="0" i="0" u="none" strike="noStrike" baseline="0" dirty="0" err="1" smtClean="0">
                          <a:latin typeface="+mn-lt"/>
                        </a:rPr>
                        <a:t>immunosuppressants</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baseline="0" dirty="0" smtClean="0">
                          <a:latin typeface="+mn-lt"/>
                        </a:rPr>
                        <a:t>Red Cell Count (RBC)</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Giant platelets</a:t>
                      </a:r>
                    </a:p>
                    <a:p>
                      <a:r>
                        <a:rPr lang="en-US" sz="1200" b="0" i="0" u="none" strike="noStrike" kern="1200" baseline="0" dirty="0" smtClean="0">
                          <a:solidFill>
                            <a:schemeClr val="dk1"/>
                          </a:solidFill>
                          <a:latin typeface="+mn-lt"/>
                          <a:ea typeface="+mn-ea"/>
                          <a:cs typeface="+mn-cs"/>
                        </a:rPr>
                        <a:t>• Elevated white cell count</a:t>
                      </a:r>
                    </a:p>
                    <a:p>
                      <a:r>
                        <a:rPr lang="en-US" sz="1200" b="0" i="0" u="none" strike="noStrike" kern="1200" baseline="0" dirty="0" smtClean="0">
                          <a:solidFill>
                            <a:schemeClr val="dk1"/>
                          </a:solidFill>
                          <a:latin typeface="+mn-lt"/>
                          <a:ea typeface="+mn-ea"/>
                          <a:cs typeface="+mn-cs"/>
                        </a:rPr>
                        <a:t>• (&gt; 30,000/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Cold agglutinins</a:t>
                      </a:r>
                    </a:p>
                    <a:p>
                      <a:r>
                        <a:rPr lang="en-US" sz="1200" b="0" i="0" u="none" strike="noStrike" kern="1200" baseline="0" dirty="0" smtClean="0">
                          <a:solidFill>
                            <a:schemeClr val="dk1"/>
                          </a:solidFill>
                          <a:latin typeface="+mn-lt"/>
                          <a:ea typeface="+mn-ea"/>
                          <a:cs typeface="+mn-cs"/>
                        </a:rPr>
                        <a:t>• Clotted specimen (</a:t>
                      </a:r>
                      <a:r>
                        <a:rPr lang="en-US" sz="1200" b="0" i="0" u="none" strike="noStrike" kern="1200" baseline="0" dirty="0" err="1" smtClean="0">
                          <a:solidFill>
                            <a:schemeClr val="dk1"/>
                          </a:solidFill>
                          <a:latin typeface="+mn-lt"/>
                          <a:ea typeface="+mn-ea"/>
                          <a:cs typeface="+mn-cs"/>
                        </a:rPr>
                        <a:t>microclot</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Hemolysis (in vitro)</a:t>
                      </a:r>
                    </a:p>
                    <a:p>
                      <a:r>
                        <a:rPr lang="en-US" sz="1200" b="0" i="0" u="none" strike="noStrike" kern="1200" baseline="0" dirty="0" smtClean="0">
                          <a:solidFill>
                            <a:schemeClr val="dk1"/>
                          </a:solidFill>
                          <a:latin typeface="+mn-lt"/>
                          <a:ea typeface="+mn-ea"/>
                          <a:cs typeface="+mn-cs"/>
                        </a:rPr>
                        <a:t>• Polycythemia (increased RBC coincidence)</a:t>
                      </a:r>
                    </a:p>
                    <a:p>
                      <a:r>
                        <a:rPr lang="en-US" sz="1200" b="0" i="0" u="none" strike="noStrike" kern="1200" baseline="0" dirty="0" smtClean="0">
                          <a:solidFill>
                            <a:schemeClr val="dk1"/>
                          </a:solidFill>
                          <a:latin typeface="+mn-lt"/>
                          <a:ea typeface="+mn-ea"/>
                          <a:cs typeface="+mn-cs"/>
                        </a:rPr>
                        <a:t>• Microcytic red cells</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baseline="0" dirty="0" smtClean="0">
                          <a:latin typeface="+mn-lt"/>
                        </a:rPr>
                        <a:t>Hemoglobin (HGB)</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Carboxyhemoglobin (&gt; 10%)</a:t>
                      </a:r>
                    </a:p>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Hemolysis (in vivo)</a:t>
                      </a:r>
                    </a:p>
                    <a:p>
                      <a:r>
                        <a:rPr lang="en-US" sz="1200" b="0" i="0" u="none" strike="noStrike" kern="1200" baseline="0" dirty="0" smtClean="0">
                          <a:solidFill>
                            <a:schemeClr val="dk1"/>
                          </a:solidFill>
                          <a:latin typeface="+mn-lt"/>
                          <a:ea typeface="+mn-ea"/>
                          <a:cs typeface="+mn-cs"/>
                        </a:rPr>
                        <a:t>• Elevated white cell count</a:t>
                      </a:r>
                    </a:p>
                    <a:p>
                      <a:r>
                        <a:rPr lang="en-US" sz="1200" b="0" i="0" u="none" strike="noStrike" kern="1200" baseline="0" dirty="0" smtClean="0">
                          <a:solidFill>
                            <a:schemeClr val="dk1"/>
                          </a:solidFill>
                          <a:latin typeface="+mn-lt"/>
                          <a:ea typeface="+mn-ea"/>
                          <a:cs typeface="+mn-cs"/>
                        </a:rPr>
                        <a:t>• (&gt; 30,000/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Hyperbilirubinemia, severe </a:t>
                      </a:r>
                      <a:r>
                        <a:rPr lang="en-US" sz="1200" b="0" i="0" u="none" strike="noStrike" kern="1200" baseline="0" dirty="0" err="1" smtClean="0">
                          <a:solidFill>
                            <a:schemeClr val="dk1"/>
                          </a:solidFill>
                          <a:latin typeface="+mn-lt"/>
                          <a:ea typeface="+mn-ea"/>
                          <a:cs typeface="+mn-cs"/>
                        </a:rPr>
                        <a:t>Lipemia</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Abnormal plasma proteins</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Clotted specimen (</a:t>
                      </a:r>
                      <a:r>
                        <a:rPr lang="en-US" sz="1200" b="0" i="0" u="none" strike="noStrike" kern="1200" baseline="0" dirty="0" err="1" smtClean="0">
                          <a:solidFill>
                            <a:schemeClr val="dk1"/>
                          </a:solidFill>
                          <a:latin typeface="+mn-lt"/>
                          <a:ea typeface="+mn-ea"/>
                          <a:cs typeface="+mn-cs"/>
                        </a:rPr>
                        <a:t>microclot</a:t>
                      </a:r>
                      <a:r>
                        <a:rPr lang="en-US" sz="1200" b="0" i="0" u="none" strike="noStrike" kern="1200" baseline="0" dirty="0" smtClean="0">
                          <a:solidFill>
                            <a:schemeClr val="dk1"/>
                          </a:solidFill>
                          <a:latin typeface="+mn-lt"/>
                          <a:ea typeface="+mn-ea"/>
                          <a:cs typeface="+mn-cs"/>
                        </a:rPr>
                        <a:t>)</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2A8DBA"/>
                </a:solidFill>
                <a:effectLst/>
                <a:uLnTx/>
                <a:uFillTx/>
                <a:latin typeface="Arial"/>
                <a:ea typeface="+mj-ea"/>
                <a:cs typeface="+mj-cs"/>
              </a:rPr>
              <a:t>Potential Causes of Spurious Results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graphicFrame>
        <p:nvGraphicFramePr>
          <p:cNvPr id="3" name="Content Placeholder 3"/>
          <p:cNvGraphicFramePr>
            <a:graphicFrameLocks/>
          </p:cNvGraphicFramePr>
          <p:nvPr>
            <p:extLst>
              <p:ext uri="{D42A27DB-BD31-4B8C-83A1-F6EECF244321}">
                <p14:modId xmlns:p14="http://schemas.microsoft.com/office/powerpoint/2010/main" val="1735407109"/>
              </p:ext>
            </p:extLst>
          </p:nvPr>
        </p:nvGraphicFramePr>
        <p:xfrm>
          <a:off x="228601" y="1219200"/>
          <a:ext cx="8686799" cy="4668520"/>
        </p:xfrm>
        <a:graphic>
          <a:graphicData uri="http://schemas.openxmlformats.org/drawingml/2006/table">
            <a:tbl>
              <a:tblPr firstRow="1" bandRow="1"/>
              <a:tblGrid>
                <a:gridCol w="2438399"/>
                <a:gridCol w="3199541"/>
                <a:gridCol w="3048859"/>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1" i="0" u="none" strike="noStrike" kern="1200" baseline="0" dirty="0" smtClean="0">
                          <a:solidFill>
                            <a:schemeClr val="lt1"/>
                          </a:solidFill>
                          <a:latin typeface="+mn-lt"/>
                          <a:ea typeface="+mn-ea"/>
                          <a:cs typeface="+mn-cs"/>
                        </a:rPr>
                        <a:t>Parameter</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8DB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1" i="0" u="none" strike="noStrike" kern="1200" baseline="0" dirty="0" smtClean="0">
                          <a:solidFill>
                            <a:schemeClr val="lt1"/>
                          </a:solidFill>
                          <a:latin typeface="+mn-lt"/>
                          <a:ea typeface="+mn-ea"/>
                          <a:cs typeface="+mn-cs"/>
                        </a:rPr>
                        <a:t>Causes of Spurious Increase</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8DB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1" i="0" u="none" strike="noStrike" kern="1200" baseline="0" dirty="0" smtClean="0">
                          <a:solidFill>
                            <a:schemeClr val="lt1"/>
                          </a:solidFill>
                          <a:latin typeface="+mn-lt"/>
                          <a:ea typeface="+mn-ea"/>
                          <a:cs typeface="+mn-cs"/>
                        </a:rPr>
                        <a:t>Causes of Spurious Decrease</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8DBA"/>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Hematocrit (Packed Cell Volume - Manual Method)</a:t>
                      </a:r>
                      <a:endParaRPr lang="en-US" sz="1200" dirty="0">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Hyponatremia</a:t>
                      </a:r>
                    </a:p>
                    <a:p>
                      <a:r>
                        <a:rPr lang="en-US" sz="1200" b="0" i="0" u="none" strike="noStrike" kern="1200" baseline="0" dirty="0" smtClean="0">
                          <a:solidFill>
                            <a:schemeClr val="dk1"/>
                          </a:solidFill>
                          <a:latin typeface="+mn-lt"/>
                          <a:ea typeface="+mn-ea"/>
                          <a:cs typeface="+mn-cs"/>
                        </a:rPr>
                        <a:t>• Plasma trapping</a:t>
                      </a:r>
                      <a:endParaRPr lang="en-US" sz="1200" dirty="0">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Excess EDTA</a:t>
                      </a:r>
                    </a:p>
                    <a:p>
                      <a:r>
                        <a:rPr lang="en-US" sz="1200" b="0" i="0" u="none" strike="noStrike" kern="1200" baseline="0" dirty="0" smtClean="0">
                          <a:solidFill>
                            <a:schemeClr val="dk1"/>
                          </a:solidFill>
                          <a:latin typeface="+mn-lt"/>
                          <a:ea typeface="+mn-ea"/>
                          <a:cs typeface="+mn-cs"/>
                        </a:rPr>
                        <a:t>• Hemolysis (in vitro)</a:t>
                      </a:r>
                    </a:p>
                    <a:p>
                      <a:r>
                        <a:rPr lang="en-US" sz="1200" b="0" i="0" u="none" strike="noStrike" kern="1200" baseline="0" dirty="0" smtClean="0">
                          <a:solidFill>
                            <a:schemeClr val="dk1"/>
                          </a:solidFill>
                          <a:latin typeface="+mn-lt"/>
                          <a:ea typeface="+mn-ea"/>
                          <a:cs typeface="+mn-cs"/>
                        </a:rPr>
                        <a:t>• Hypernatremia</a:t>
                      </a:r>
                      <a:endParaRPr lang="en-US" sz="1200" dirty="0">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Mean Cell Volume (MCV)</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Autoagglutination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High white cell count (&gt; 50,000/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Hyperglycemia</a:t>
                      </a:r>
                    </a:p>
                    <a:p>
                      <a:r>
                        <a:rPr lang="en-US" sz="1200" b="0" i="0" u="none" strike="noStrike" kern="1200" baseline="0" dirty="0" smtClean="0">
                          <a:solidFill>
                            <a:schemeClr val="dk1"/>
                          </a:solidFill>
                          <a:latin typeface="+mn-lt"/>
                          <a:ea typeface="+mn-ea"/>
                          <a:cs typeface="+mn-cs"/>
                        </a:rPr>
                        <a:t>• Reduced red cell deformability</a:t>
                      </a:r>
                    </a:p>
                    <a:p>
                      <a:r>
                        <a:rPr lang="en-US" sz="1200" b="0" i="0" u="none" strike="noStrike" kern="1200" baseline="0" dirty="0" smtClean="0">
                          <a:solidFill>
                            <a:schemeClr val="dk1"/>
                          </a:solidFill>
                          <a:latin typeface="+mn-lt"/>
                          <a:ea typeface="+mn-ea"/>
                          <a:cs typeface="+mn-cs"/>
                        </a:rPr>
                        <a:t>• Swollen red cells</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Giant platelets</a:t>
                      </a:r>
                    </a:p>
                    <a:p>
                      <a:r>
                        <a:rPr lang="en-US" sz="1200" b="0" i="0" u="none" strike="noStrike" kern="1200" baseline="0" dirty="0" smtClean="0">
                          <a:solidFill>
                            <a:schemeClr val="dk1"/>
                          </a:solidFill>
                          <a:latin typeface="+mn-lt"/>
                          <a:ea typeface="+mn-ea"/>
                          <a:cs typeface="+mn-cs"/>
                        </a:rPr>
                        <a:t>• Hemolysis (in vitro)</a:t>
                      </a:r>
                    </a:p>
                    <a:p>
                      <a:r>
                        <a:rPr lang="en-US" sz="1200" b="0" i="0" u="none" strike="noStrike" kern="1200" baseline="0" dirty="0" smtClean="0">
                          <a:solidFill>
                            <a:schemeClr val="dk1"/>
                          </a:solidFill>
                          <a:latin typeface="+mn-lt"/>
                          <a:ea typeface="+mn-ea"/>
                          <a:cs typeface="+mn-cs"/>
                        </a:rPr>
                        <a:t>• Microcytic red cells</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Mean Cell Hemoglobin (MCH)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High white cell count (&gt; 50,000/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Spuriously high hemoglobin</a:t>
                      </a:r>
                    </a:p>
                    <a:p>
                      <a:r>
                        <a:rPr lang="en-US" sz="1200" b="0" i="0" u="none" strike="noStrike" kern="1200" baseline="0" dirty="0" smtClean="0">
                          <a:solidFill>
                            <a:schemeClr val="dk1"/>
                          </a:solidFill>
                          <a:latin typeface="+mn-lt"/>
                          <a:ea typeface="+mn-ea"/>
                          <a:cs typeface="+mn-cs"/>
                        </a:rPr>
                        <a:t>• Spuriously low red cell count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Spuriously low hemoglobin</a:t>
                      </a:r>
                    </a:p>
                    <a:p>
                      <a:r>
                        <a:rPr lang="en-US" sz="1200" b="0" i="0" u="none" strike="noStrike" kern="1200" baseline="0" dirty="0" smtClean="0">
                          <a:solidFill>
                            <a:schemeClr val="dk1"/>
                          </a:solidFill>
                          <a:latin typeface="+mn-lt"/>
                          <a:ea typeface="+mn-ea"/>
                          <a:cs typeface="+mn-cs"/>
                        </a:rPr>
                        <a:t>• Spuriously high red cell count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Mean Cell Hemoglobin</a:t>
                      </a:r>
                    </a:p>
                    <a:p>
                      <a:r>
                        <a:rPr lang="en-US" sz="1200" b="1" i="0" u="none" strike="noStrike" kern="1200" baseline="0" dirty="0" smtClean="0">
                          <a:solidFill>
                            <a:schemeClr val="dk1"/>
                          </a:solidFill>
                          <a:latin typeface="+mn-lt"/>
                          <a:ea typeface="+mn-ea"/>
                          <a:cs typeface="+mn-cs"/>
                        </a:rPr>
                        <a:t>Concentration (</a:t>
                      </a:r>
                      <a:r>
                        <a:rPr lang="en-US" sz="1200" b="1" i="0" u="none" strike="noStrike" kern="1200" baseline="0" dirty="0" smtClean="0">
                          <a:solidFill>
                            <a:schemeClr val="accent2"/>
                          </a:solidFill>
                          <a:latin typeface="+mn-lt"/>
                          <a:ea typeface="+mn-ea"/>
                          <a:cs typeface="+mn-cs"/>
                        </a:rPr>
                        <a:t>MCHC</a:t>
                      </a:r>
                      <a:r>
                        <a:rPr lang="en-US" sz="1200" b="1" i="0" u="none" strike="noStrike" kern="1200" baseline="0" dirty="0" smtClean="0">
                          <a:solidFill>
                            <a:schemeClr val="tx1"/>
                          </a:solidFill>
                          <a:latin typeface="+mn-lt"/>
                          <a:ea typeface="+mn-ea"/>
                          <a:cs typeface="+mn-cs"/>
                        </a:rPr>
                        <a:t>)</a:t>
                      </a:r>
                      <a:endParaRPr lang="en-US" sz="1200" dirty="0">
                        <a:solidFill>
                          <a:schemeClr val="tx1"/>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1" i="0" u="none" strike="noStrike" kern="1200" baseline="0" dirty="0" smtClean="0">
                          <a:solidFill>
                            <a:schemeClr val="accent2"/>
                          </a:solidFill>
                          <a:latin typeface="+mn-lt"/>
                          <a:ea typeface="+mn-ea"/>
                          <a:cs typeface="+mn-cs"/>
                        </a:rPr>
                        <a:t>Auto agglutination/Cold </a:t>
                      </a:r>
                      <a:r>
                        <a:rPr lang="en-US" sz="1200" b="1" i="0" u="none" strike="noStrike" kern="1200" baseline="0" dirty="0" smtClean="0">
                          <a:solidFill>
                            <a:schemeClr val="accent2"/>
                          </a:solidFill>
                          <a:latin typeface="+mn-lt"/>
                          <a:ea typeface="+mn-ea"/>
                          <a:cs typeface="+mn-cs"/>
                        </a:rPr>
                        <a:t>Agglutination</a:t>
                      </a:r>
                    </a:p>
                    <a:p>
                      <a:r>
                        <a:rPr lang="en-US" sz="1200" b="0" i="0" u="none" strike="noStrike" kern="1200" baseline="0" dirty="0" smtClean="0">
                          <a:solidFill>
                            <a:schemeClr val="dk1"/>
                          </a:solidFill>
                          <a:latin typeface="+mn-lt"/>
                          <a:ea typeface="+mn-ea"/>
                          <a:cs typeface="+mn-cs"/>
                        </a:rPr>
                        <a:t>• Clumping</a:t>
                      </a:r>
                    </a:p>
                    <a:p>
                      <a:r>
                        <a:rPr lang="en-US" sz="1200" b="0" i="0" u="none" strike="noStrike" kern="1200" baseline="0" dirty="0" smtClean="0">
                          <a:solidFill>
                            <a:schemeClr val="dk1"/>
                          </a:solidFill>
                          <a:latin typeface="+mn-lt"/>
                          <a:ea typeface="+mn-ea"/>
                          <a:cs typeface="+mn-cs"/>
                        </a:rPr>
                        <a:t>• Hemolysis (in vivo and in vitro)</a:t>
                      </a:r>
                    </a:p>
                    <a:p>
                      <a:r>
                        <a:rPr lang="en-US" sz="1200" b="0" i="0" u="none" strike="noStrike" kern="1200" baseline="0" dirty="0" smtClean="0">
                          <a:solidFill>
                            <a:schemeClr val="dk1"/>
                          </a:solidFill>
                          <a:latin typeface="+mn-lt"/>
                          <a:ea typeface="+mn-ea"/>
                          <a:cs typeface="+mn-cs"/>
                        </a:rPr>
                        <a:t>• Spuriously high hemoglobin (</a:t>
                      </a:r>
                      <a:r>
                        <a:rPr lang="en-US" sz="1200" b="0" i="0" u="none" strike="noStrike" kern="1200" baseline="0" dirty="0" err="1" smtClean="0">
                          <a:solidFill>
                            <a:schemeClr val="accent2"/>
                          </a:solidFill>
                          <a:latin typeface="+mn-lt"/>
                          <a:ea typeface="+mn-ea"/>
                          <a:cs typeface="+mn-cs"/>
                        </a:rPr>
                        <a:t>Lipemic</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Spuriously low hematocrit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High white cell count (&gt; 50,000/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Spuriously low hemoglobin</a:t>
                      </a:r>
                    </a:p>
                    <a:p>
                      <a:r>
                        <a:rPr lang="en-US" sz="1200" b="0" i="0" u="none" strike="noStrike" kern="1200" baseline="0" dirty="0" smtClean="0">
                          <a:solidFill>
                            <a:schemeClr val="dk1"/>
                          </a:solidFill>
                          <a:latin typeface="+mn-lt"/>
                          <a:ea typeface="+mn-ea"/>
                          <a:cs typeface="+mn-cs"/>
                        </a:rPr>
                        <a:t>• Spuriously high red cell count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Platelets (PLT)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Hemolysis (in vivo and in vitro)</a:t>
                      </a:r>
                    </a:p>
                    <a:p>
                      <a:r>
                        <a:rPr lang="en-US" sz="1200" b="0" i="0" u="none" strike="noStrike" kern="1200" baseline="0" dirty="0" smtClean="0">
                          <a:solidFill>
                            <a:schemeClr val="dk1"/>
                          </a:solidFill>
                          <a:latin typeface="+mn-lt"/>
                          <a:ea typeface="+mn-ea"/>
                          <a:cs typeface="+mn-cs"/>
                        </a:rPr>
                        <a:t>• Microcytic red cells</a:t>
                      </a:r>
                    </a:p>
                    <a:p>
                      <a:r>
                        <a:rPr lang="en-US" sz="1200" b="0" i="0" u="none" strike="noStrike" kern="1200" baseline="0" dirty="0" smtClean="0">
                          <a:solidFill>
                            <a:schemeClr val="dk1"/>
                          </a:solidFill>
                          <a:latin typeface="+mn-lt"/>
                          <a:ea typeface="+mn-ea"/>
                          <a:cs typeface="+mn-cs"/>
                        </a:rPr>
                        <a:t>• Red cell inclusions</a:t>
                      </a:r>
                    </a:p>
                    <a:p>
                      <a:r>
                        <a:rPr lang="en-US" sz="1200" b="0" i="0" u="none" strike="noStrike" kern="1200" baseline="0" dirty="0" smtClean="0">
                          <a:solidFill>
                            <a:schemeClr val="dk1"/>
                          </a:solidFill>
                          <a:latin typeface="+mn-lt"/>
                          <a:ea typeface="+mn-ea"/>
                          <a:cs typeface="+mn-cs"/>
                        </a:rPr>
                        <a:t>• White cell fragments</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smtClean="0">
                          <a:solidFill>
                            <a:schemeClr val="accent2"/>
                          </a:solidFill>
                          <a:latin typeface="+mn-lt"/>
                          <a:ea typeface="+mn-ea"/>
                          <a:cs typeface="+mn-cs"/>
                        </a:rPr>
                        <a:t>Clotting</a:t>
                      </a:r>
                    </a:p>
                    <a:p>
                      <a:r>
                        <a:rPr lang="en-US" sz="1200" b="0" i="0" u="none" strike="noStrike" kern="1200" baseline="0" dirty="0" smtClean="0">
                          <a:solidFill>
                            <a:schemeClr val="dk1"/>
                          </a:solidFill>
                          <a:latin typeface="+mn-lt"/>
                          <a:ea typeface="+mn-ea"/>
                          <a:cs typeface="+mn-cs"/>
                        </a:rPr>
                        <a:t>• </a:t>
                      </a:r>
                      <a:r>
                        <a:rPr lang="en-US" sz="1200" b="0" i="0" u="none" strike="noStrike" kern="1200" baseline="0" dirty="0" smtClean="0">
                          <a:solidFill>
                            <a:schemeClr val="accent2"/>
                          </a:solidFill>
                          <a:latin typeface="+mn-lt"/>
                          <a:ea typeface="+mn-ea"/>
                          <a:cs typeface="+mn-cs"/>
                        </a:rPr>
                        <a:t>Giant platelets</a:t>
                      </a:r>
                    </a:p>
                    <a:p>
                      <a:r>
                        <a:rPr lang="en-US" sz="1200" b="0" i="0" u="none" strike="noStrike" kern="1200" baseline="0" dirty="0" smtClean="0">
                          <a:solidFill>
                            <a:schemeClr val="dk1"/>
                          </a:solidFill>
                          <a:latin typeface="+mn-lt"/>
                          <a:ea typeface="+mn-ea"/>
                          <a:cs typeface="+mn-cs"/>
                        </a:rPr>
                        <a:t>• Heparin</a:t>
                      </a:r>
                    </a:p>
                    <a:p>
                      <a:r>
                        <a:rPr lang="en-US" sz="1200" b="0" i="0" u="none" strike="noStrike" kern="1200" baseline="0" dirty="0" smtClean="0">
                          <a:solidFill>
                            <a:schemeClr val="dk1"/>
                          </a:solidFill>
                          <a:latin typeface="+mn-lt"/>
                          <a:ea typeface="+mn-ea"/>
                          <a:cs typeface="+mn-cs"/>
                        </a:rPr>
                        <a:t>• </a:t>
                      </a:r>
                      <a:r>
                        <a:rPr lang="en-US" sz="1200" b="0" i="0" u="none" strike="noStrike" kern="1200" baseline="0" dirty="0" smtClean="0">
                          <a:solidFill>
                            <a:schemeClr val="accent2"/>
                          </a:solidFill>
                          <a:latin typeface="+mn-lt"/>
                          <a:ea typeface="+mn-ea"/>
                          <a:cs typeface="+mn-cs"/>
                        </a:rPr>
                        <a:t>Platelet clumping</a:t>
                      </a:r>
                    </a:p>
                    <a:p>
                      <a:r>
                        <a:rPr lang="en-US" sz="1200" b="0" i="0" u="none" strike="noStrike" kern="1200" baseline="0" dirty="0" smtClean="0">
                          <a:solidFill>
                            <a:schemeClr val="dk1"/>
                          </a:solidFill>
                          <a:latin typeface="+mn-lt"/>
                          <a:ea typeface="+mn-ea"/>
                          <a:cs typeface="+mn-cs"/>
                        </a:rPr>
                        <a:t>• Platelet </a:t>
                      </a:r>
                      <a:r>
                        <a:rPr lang="en-US" sz="1200" b="0" i="0" u="none" strike="noStrike" kern="1200" baseline="0" dirty="0" err="1" smtClean="0">
                          <a:solidFill>
                            <a:schemeClr val="dk1"/>
                          </a:solidFill>
                          <a:latin typeface="+mn-lt"/>
                          <a:ea typeface="+mn-ea"/>
                          <a:cs typeface="+mn-cs"/>
                        </a:rPr>
                        <a:t>satellitosis</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Basic Tests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pic>
        <p:nvPicPr>
          <p:cNvPr id="3" name="Content Placeholder 4"/>
          <p:cNvPicPr>
            <a:picLocks noChangeAspect="1"/>
          </p:cNvPicPr>
          <p:nvPr/>
        </p:nvPicPr>
        <p:blipFill>
          <a:blip r:embed="rId2" cstate="print">
            <a:extLst>
              <a:ext uri="{BEBA8EAE-BF5A-486C-A8C5-ECC9F3942E4B}">
                <a14:imgProps xmlns:a14="http://schemas.microsoft.com/office/drawing/2010/main">
                  <a14:imgLayer r:embed="rId3">
                    <a14:imgEffect>
                      <a14:sharpenSoften amount="5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371600" y="1752600"/>
            <a:ext cx="6248400" cy="441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5600" y="1149409"/>
            <a:ext cx="3962400" cy="461665"/>
          </a:xfrm>
          <a:prstGeom prst="rect">
            <a:avLst/>
          </a:prstGeom>
          <a:noFill/>
        </p:spPr>
        <p:txBody>
          <a:bodyPr wrap="square" rtlCol="0">
            <a:spAutoFit/>
          </a:bodyPr>
          <a:lstStyle/>
          <a:p>
            <a:r>
              <a:rPr lang="en-US" sz="2400" b="1" dirty="0">
                <a:solidFill>
                  <a:srgbClr val="00B050"/>
                </a:solidFill>
                <a:latin typeface="Arial"/>
              </a:rPr>
              <a:t>Sapphire Result screen</a:t>
            </a:r>
          </a:p>
        </p:txBody>
      </p:sp>
    </p:spTree>
    <p:extLst>
      <p:ext uri="{BB962C8B-B14F-4D97-AF65-F5344CB8AC3E}">
        <p14:creationId xmlns:p14="http://schemas.microsoft.com/office/powerpoint/2010/main" val="46464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Acceptable Specimens for Cell-DYN Sapphire</a:t>
            </a:r>
          </a:p>
          <a:p>
            <a:pPr marL="342900" marR="0" lvl="0" indent="-342900" algn="l" defTabSz="914400" rtl="0" eaLnBrk="1" fontAlgn="base" latinLnBrk="0" hangingPunct="1">
              <a:lnSpc>
                <a:spcPct val="100000"/>
              </a:lnSpc>
              <a:spcBef>
                <a:spcPct val="0"/>
              </a:spcBef>
              <a:spcAft>
                <a:spcPct val="50000"/>
              </a:spcAft>
              <a:buClrTx/>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EDTA lavender-top tube is drawn for CBC.</a:t>
            </a:r>
          </a:p>
          <a:p>
            <a:pPr marL="342900" marR="0" lvl="0" indent="-342900" algn="l" defTabSz="914400" rtl="0" eaLnBrk="1" fontAlgn="base" latinLnBrk="0" hangingPunct="1">
              <a:lnSpc>
                <a:spcPct val="100000"/>
              </a:lnSpc>
              <a:spcBef>
                <a:spcPct val="0"/>
              </a:spcBef>
              <a:spcAft>
                <a:spcPct val="50000"/>
              </a:spcAft>
              <a:buClrTx/>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EDTA stands for </a:t>
            </a:r>
            <a:r>
              <a:rPr kumimoji="0" lang="en-US" sz="1800" b="0" i="0" u="none" strike="noStrike" kern="0" cap="none" spc="0" normalizeH="0" baseline="0" noProof="0" dirty="0" err="1" smtClean="0">
                <a:ln>
                  <a:noFill/>
                </a:ln>
                <a:solidFill>
                  <a:srgbClr val="000000"/>
                </a:solidFill>
                <a:effectLst/>
                <a:uLnTx/>
                <a:uFillTx/>
                <a:latin typeface="Arial"/>
                <a:ea typeface="+mn-ea"/>
                <a:cs typeface="+mn-cs"/>
              </a:rPr>
              <a:t>Ethylenediaminetetraacetic</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 acid. </a:t>
            </a:r>
          </a:p>
          <a:p>
            <a:pPr marL="342900" marR="0" lvl="0" indent="-342900" algn="l" defTabSz="914400" rtl="0" eaLnBrk="1" fontAlgn="base" latinLnBrk="0" hangingPunct="1">
              <a:lnSpc>
                <a:spcPct val="100000"/>
              </a:lnSpc>
              <a:spcBef>
                <a:spcPct val="0"/>
              </a:spcBef>
              <a:spcAft>
                <a:spcPct val="50000"/>
              </a:spcAft>
              <a:buClrTx/>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EDTA functions by binding calcium in the blood and keeping the blood from clotting. The nominal EDTA concentration is 1.8mg EDTA per milliliter of blood.</a:t>
            </a:r>
          </a:p>
          <a:p>
            <a:pPr marL="342900" marR="0" lvl="0" indent="-342900" algn="l" defTabSz="914400" rtl="0" eaLnBrk="1" fontAlgn="base" latinLnBrk="0" hangingPunct="1">
              <a:lnSpc>
                <a:spcPct val="100000"/>
              </a:lnSpc>
              <a:spcBef>
                <a:spcPct val="0"/>
              </a:spcBef>
              <a:spcAft>
                <a:spcPct val="50000"/>
              </a:spcAft>
              <a:buClrTx/>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Sodium citrate blue-top tube is used for patients with platelet clumps only to derive PLT count. </a:t>
            </a:r>
            <a:endParaRPr lang="en-US" sz="1800" kern="0" dirty="0">
              <a:solidFill>
                <a:srgbClr val="000000"/>
              </a:solidFill>
              <a:latin typeface="Arial"/>
            </a:endParaRPr>
          </a:p>
          <a:p>
            <a:pPr marR="0" lvl="0" algn="l" defTabSz="914400" rtl="0" eaLnBrk="1" fontAlgn="base" latinLnBrk="0" hangingPunct="1">
              <a:lnSpc>
                <a:spcPct val="100000"/>
              </a:lnSpc>
              <a:spcBef>
                <a:spcPct val="0"/>
              </a:spcBef>
              <a:spcAft>
                <a:spcPct val="50000"/>
              </a:spcAft>
              <a:buClrTx/>
              <a:buSzTx/>
              <a:tabLst/>
              <a:defRPr/>
            </a:pPr>
            <a:r>
              <a:rPr kumimoji="0" lang="en-US" sz="1800" b="0" i="1" u="none" strike="noStrike" kern="0" cap="none" spc="0" normalizeH="0" baseline="0" noProof="0" dirty="0" smtClean="0">
                <a:ln>
                  <a:noFill/>
                </a:ln>
                <a:solidFill>
                  <a:srgbClr val="000000"/>
                </a:solidFill>
                <a:effectLst/>
                <a:uLnTx/>
                <a:uFillTx/>
                <a:latin typeface="Arial"/>
                <a:ea typeface="+mn-ea"/>
                <a:cs typeface="+mn-cs"/>
              </a:rPr>
              <a:t>***</a:t>
            </a:r>
            <a:r>
              <a:rPr kumimoji="0" lang="en-US" sz="1800" b="0" i="1" u="none" strike="noStrike" kern="0" cap="none" spc="0" normalizeH="0" baseline="0" noProof="0" dirty="0" smtClean="0">
                <a:ln>
                  <a:noFill/>
                </a:ln>
                <a:solidFill>
                  <a:srgbClr val="FF0000"/>
                </a:solidFill>
                <a:effectLst/>
                <a:uLnTx/>
                <a:uFillTx/>
                <a:latin typeface="Arial"/>
                <a:ea typeface="+mn-ea"/>
                <a:cs typeface="+mn-cs"/>
              </a:rPr>
              <a:t>If a sodium citrate tube is used </a:t>
            </a:r>
            <a:r>
              <a:rPr lang="en-US" sz="1800" i="1" kern="0" dirty="0" smtClean="0">
                <a:solidFill>
                  <a:srgbClr val="FF0000"/>
                </a:solidFill>
                <a:latin typeface="Arial"/>
              </a:rPr>
              <a:t>to derive the </a:t>
            </a:r>
            <a:r>
              <a:rPr kumimoji="0" lang="en-US" sz="1800" b="0" i="1" u="none" strike="noStrike" kern="0" cap="none" spc="0" normalizeH="0" baseline="0" noProof="0" dirty="0" smtClean="0">
                <a:ln>
                  <a:noFill/>
                </a:ln>
                <a:solidFill>
                  <a:srgbClr val="FF0000"/>
                </a:solidFill>
                <a:effectLst/>
                <a:uLnTx/>
                <a:uFillTx/>
                <a:latin typeface="Arial"/>
                <a:ea typeface="+mn-ea"/>
                <a:cs typeface="+mn-cs"/>
              </a:rPr>
              <a:t>platelet count, the </a:t>
            </a:r>
            <a:r>
              <a:rPr lang="en-US" sz="1800" i="1" kern="0" dirty="0" smtClean="0">
                <a:solidFill>
                  <a:srgbClr val="FF0000"/>
                </a:solidFill>
                <a:latin typeface="Arial"/>
              </a:rPr>
              <a:t>platelet </a:t>
            </a:r>
            <a:r>
              <a:rPr kumimoji="0" lang="en-US" sz="1800" b="0" i="1" u="none" strike="noStrike" kern="0" cap="none" spc="0" normalizeH="0" baseline="0" noProof="0" dirty="0" smtClean="0">
                <a:ln>
                  <a:noFill/>
                </a:ln>
                <a:solidFill>
                  <a:srgbClr val="FF0000"/>
                </a:solidFill>
                <a:effectLst/>
                <a:uLnTx/>
                <a:uFillTx/>
                <a:latin typeface="Arial"/>
                <a:ea typeface="+mn-ea"/>
                <a:cs typeface="+mn-cs"/>
              </a:rPr>
              <a:t>result from the </a:t>
            </a:r>
            <a:r>
              <a:rPr kumimoji="0" lang="en-US" sz="1800" b="0" i="1" u="none" strike="noStrike" kern="0" cap="none" spc="0" normalizeH="0" baseline="0" noProof="0" dirty="0" err="1" smtClean="0">
                <a:ln>
                  <a:noFill/>
                </a:ln>
                <a:solidFill>
                  <a:srgbClr val="FF0000"/>
                </a:solidFill>
                <a:effectLst/>
                <a:uLnTx/>
                <a:uFillTx/>
                <a:latin typeface="Arial"/>
                <a:ea typeface="+mn-ea"/>
                <a:cs typeface="+mn-cs"/>
              </a:rPr>
              <a:t>analzyer</a:t>
            </a:r>
            <a:r>
              <a:rPr kumimoji="0" lang="en-US" sz="1800" b="0" i="1" u="none" strike="noStrike" kern="0" cap="none" spc="0" normalizeH="0" noProof="0" dirty="0" smtClean="0">
                <a:ln>
                  <a:noFill/>
                </a:ln>
                <a:solidFill>
                  <a:srgbClr val="FF0000"/>
                </a:solidFill>
                <a:effectLst/>
                <a:uLnTx/>
                <a:uFillTx/>
                <a:latin typeface="Arial"/>
                <a:ea typeface="+mn-ea"/>
                <a:cs typeface="+mn-cs"/>
              </a:rPr>
              <a:t> </a:t>
            </a:r>
            <a:r>
              <a:rPr lang="en-US" sz="1800" i="1" kern="0" dirty="0" smtClean="0">
                <a:solidFill>
                  <a:srgbClr val="FF0000"/>
                </a:solidFill>
                <a:latin typeface="Arial"/>
              </a:rPr>
              <a:t>must </a:t>
            </a:r>
            <a:r>
              <a:rPr kumimoji="0" lang="en-US" sz="1800" b="0" i="1" u="none" strike="noStrike" kern="0" cap="none" spc="0" normalizeH="0" baseline="0" noProof="0" dirty="0" smtClean="0">
                <a:ln>
                  <a:noFill/>
                </a:ln>
                <a:solidFill>
                  <a:srgbClr val="FF0000"/>
                </a:solidFill>
                <a:effectLst/>
                <a:uLnTx/>
                <a:uFillTx/>
                <a:latin typeface="Arial"/>
                <a:ea typeface="+mn-ea"/>
                <a:cs typeface="+mn-cs"/>
              </a:rPr>
              <a:t>be multiplied by1.1</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55613" y="1370013"/>
            <a:ext cx="8383587"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a:ea typeface="+mn-ea"/>
                <a:cs typeface="+mn-cs"/>
              </a:rPr>
              <a:t>The CELL-DYN Sapphire™  offers highly automated specimen analysis.</a:t>
            </a:r>
            <a:endParaRPr kumimoji="0" lang="en-US" altLang="en-US" sz="20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4" name="Object 4"/>
          <p:cNvGraphicFramePr>
            <a:graphicFrameLocks noChangeAspect="1"/>
          </p:cNvGraphicFramePr>
          <p:nvPr/>
        </p:nvGraphicFramePr>
        <p:xfrm>
          <a:off x="5181600" y="3962400"/>
          <a:ext cx="2466975" cy="1858963"/>
        </p:xfrm>
        <a:graphic>
          <a:graphicData uri="http://schemas.openxmlformats.org/presentationml/2006/ole">
            <mc:AlternateContent xmlns:mc="http://schemas.openxmlformats.org/markup-compatibility/2006">
              <mc:Choice xmlns:v="urn:schemas-microsoft-com:vml" Requires="v">
                <p:oleObj spid="_x0000_s1033" name="Bitmap Image" r:id="rId3" imgW="1933333" imgH="1457143" progId="Paint.Picture">
                  <p:embed/>
                </p:oleObj>
              </mc:Choice>
              <mc:Fallback>
                <p:oleObj name="Bitmap Image" r:id="rId3" imgW="1933333" imgH="14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2466975" cy="18589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5"/>
          <p:cNvSpPr txBox="1">
            <a:spLocks noChangeArrowheads="1"/>
          </p:cNvSpPr>
          <p:nvPr/>
        </p:nvSpPr>
        <p:spPr bwMode="auto">
          <a:xfrm>
            <a:off x="838200" y="2133600"/>
            <a:ext cx="2971800" cy="10048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50000"/>
              </a:spcAft>
            </a:pPr>
            <a:r>
              <a:rPr lang="en-US" altLang="en-US" sz="2200">
                <a:solidFill>
                  <a:srgbClr val="2A8DBA"/>
                </a:solidFill>
                <a:latin typeface="Arial"/>
              </a:rPr>
              <a:t>Specimens in closed tubes can be processed in Autoloader mode.</a:t>
            </a:r>
          </a:p>
        </p:txBody>
      </p:sp>
      <p:sp>
        <p:nvSpPr>
          <p:cNvPr id="6" name="Text Box 6"/>
          <p:cNvSpPr txBox="1">
            <a:spLocks noChangeArrowheads="1"/>
          </p:cNvSpPr>
          <p:nvPr/>
        </p:nvSpPr>
        <p:spPr bwMode="auto">
          <a:xfrm>
            <a:off x="5029200" y="2057400"/>
            <a:ext cx="3581400" cy="16748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50000"/>
              </a:spcAft>
            </a:pPr>
            <a:r>
              <a:rPr lang="en-US" altLang="en-US" sz="2200">
                <a:solidFill>
                  <a:srgbClr val="2A8DBA"/>
                </a:solidFill>
                <a:latin typeface="Arial"/>
              </a:rPr>
              <a:t>Can be uncapped and presented for aspiration directly from the extended probe and processed in Open Tube mode.</a:t>
            </a:r>
          </a:p>
        </p:txBody>
      </p:sp>
      <p:sp>
        <p:nvSpPr>
          <p:cNvPr id="7" name="Text Box 7"/>
          <p:cNvSpPr txBox="1">
            <a:spLocks noChangeArrowheads="1"/>
          </p:cNvSpPr>
          <p:nvPr/>
        </p:nvSpPr>
        <p:spPr bwMode="auto">
          <a:xfrm>
            <a:off x="4038600" y="2514600"/>
            <a:ext cx="419100" cy="3349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fontAlgn="base">
              <a:spcBef>
                <a:spcPct val="50000"/>
              </a:spcBef>
              <a:spcAft>
                <a:spcPct val="50000"/>
              </a:spcAft>
            </a:pPr>
            <a:r>
              <a:rPr lang="en-US" altLang="en-US" sz="2200">
                <a:solidFill>
                  <a:srgbClr val="000000"/>
                </a:solidFill>
                <a:latin typeface="Arial"/>
              </a:rPr>
              <a:t>OR</a:t>
            </a:r>
          </a:p>
        </p:txBody>
      </p:sp>
      <p:pic>
        <p:nvPicPr>
          <p:cNvPr id="8" name="Picture 9" descr="HandTube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10000"/>
            <a:ext cx="2667000" cy="1924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4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Autoloader Mode – Load Racks</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20"/>
          <p:cNvSpPr txBox="1">
            <a:spLocks noChangeArrowheads="1"/>
          </p:cNvSpPr>
          <p:nvPr/>
        </p:nvSpPr>
        <p:spPr bwMode="auto">
          <a:xfrm>
            <a:off x="381000" y="1219200"/>
            <a:ext cx="82343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Hold each rack so that the bar code labels on the rack face you.</a:t>
            </a:r>
          </a:p>
          <a:p>
            <a:pPr marL="457200" marR="0" lvl="2" indent="-227013" algn="l" defTabSz="914400" rtl="0" eaLnBrk="1" fontAlgn="base" latinLnBrk="0" hangingPunct="1">
              <a:lnSpc>
                <a:spcPct val="100000"/>
              </a:lnSpc>
              <a:spcBef>
                <a:spcPct val="25000"/>
              </a:spcBef>
              <a:spcAft>
                <a:spcPct val="20000"/>
              </a:spcAft>
              <a:buClrTx/>
              <a:buSzTx/>
              <a:buFontTx/>
              <a:buChar char="–"/>
              <a:tabLst/>
              <a:defRPr/>
            </a:pPr>
            <a:r>
              <a:rPr kumimoji="0" lang="en-US" altLang="en-US" sz="1400" b="0" i="0" u="none" strike="noStrike" kern="0" cap="none" spc="0" normalizeH="0" baseline="0" noProof="0" smtClean="0">
                <a:ln>
                  <a:noFill/>
                </a:ln>
                <a:solidFill>
                  <a:srgbClr val="000000"/>
                </a:solidFill>
                <a:effectLst/>
                <a:uLnTx/>
                <a:uFillTx/>
                <a:latin typeface="Arial"/>
              </a:rPr>
              <a:t>Each rack has a groove on the side containing the bar code labels and on the left end</a:t>
            </a:r>
          </a:p>
          <a:p>
            <a:pPr marL="457200" marR="0" lvl="2" indent="-227013" algn="l" defTabSz="914400" rtl="0" eaLnBrk="1" fontAlgn="base" latinLnBrk="0" hangingPunct="1">
              <a:lnSpc>
                <a:spcPct val="100000"/>
              </a:lnSpc>
              <a:spcBef>
                <a:spcPct val="25000"/>
              </a:spcBef>
              <a:spcAft>
                <a:spcPct val="20000"/>
              </a:spcAft>
              <a:buClrTx/>
              <a:buSzTx/>
              <a:buFontTx/>
              <a:buChar char="–"/>
              <a:tabLst/>
              <a:defRPr/>
            </a:pPr>
            <a:r>
              <a:rPr kumimoji="0" lang="en-US" altLang="en-US" sz="1400" b="0" i="0" u="none" strike="noStrike" kern="0" cap="none" spc="0" normalizeH="0" baseline="0" noProof="0" smtClean="0">
                <a:ln>
                  <a:noFill/>
                </a:ln>
                <a:solidFill>
                  <a:srgbClr val="000000"/>
                </a:solidFill>
                <a:effectLst/>
                <a:uLnTx/>
                <a:uFillTx/>
                <a:latin typeface="Arial"/>
              </a:rPr>
              <a:t>Each groove meshes with a corresponding lip in the Autoloader. </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4" name="Object 21"/>
          <p:cNvGraphicFramePr>
            <a:graphicFrameLocks noChangeAspect="1"/>
          </p:cNvGraphicFramePr>
          <p:nvPr/>
        </p:nvGraphicFramePr>
        <p:xfrm>
          <a:off x="4953000" y="3048000"/>
          <a:ext cx="3543300" cy="2743200"/>
        </p:xfrm>
        <a:graphic>
          <a:graphicData uri="http://schemas.openxmlformats.org/presentationml/2006/ole">
            <mc:AlternateContent xmlns:mc="http://schemas.openxmlformats.org/markup-compatibility/2006">
              <mc:Choice xmlns:v="urn:schemas-microsoft-com:vml" Requires="v">
                <p:oleObj spid="_x0000_s2057" name="Photo Editor Photo" r:id="rId3" imgW="3543795" imgH="2742857" progId="MSPhotoEd.3">
                  <p:embed/>
                </p:oleObj>
              </mc:Choice>
              <mc:Fallback>
                <p:oleObj name="Photo Editor Photo" r:id="rId3" imgW="3543795" imgH="27428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48000"/>
                        <a:ext cx="3543300" cy="2743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23"/>
          <p:cNvSpPr txBox="1">
            <a:spLocks noChangeArrowheads="1"/>
          </p:cNvSpPr>
          <p:nvPr/>
        </p:nvSpPr>
        <p:spPr bwMode="auto">
          <a:xfrm>
            <a:off x="457200" y="3048000"/>
            <a:ext cx="3598863" cy="5762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lnSpc>
                <a:spcPct val="90000"/>
              </a:lnSpc>
              <a:spcBef>
                <a:spcPct val="0"/>
              </a:spcBef>
              <a:spcAft>
                <a:spcPct val="20000"/>
              </a:spcAft>
            </a:pPr>
            <a:r>
              <a:rPr lang="en-US" altLang="en-US" sz="1400" b="1">
                <a:solidFill>
                  <a:srgbClr val="000000"/>
                </a:solidFill>
                <a:latin typeface="Arial"/>
              </a:rPr>
              <a:t>NOTE:</a:t>
            </a:r>
            <a:r>
              <a:rPr lang="en-US" altLang="en-US" sz="1400">
                <a:solidFill>
                  <a:srgbClr val="000000"/>
                </a:solidFill>
                <a:latin typeface="Arial"/>
              </a:rPr>
              <a:t> Racks can not be loaded straight down in the forward-most position of the Autoloader because of the lip.</a:t>
            </a:r>
            <a:endParaRPr lang="en-US" altLang="en-US" sz="2200">
              <a:solidFill>
                <a:srgbClr val="000000"/>
              </a:solidFill>
              <a:latin typeface="Arial"/>
            </a:endParaRPr>
          </a:p>
        </p:txBody>
      </p:sp>
      <p:sp>
        <p:nvSpPr>
          <p:cNvPr id="6" name="Text Box 24"/>
          <p:cNvSpPr txBox="1">
            <a:spLocks noChangeArrowheads="1"/>
          </p:cNvSpPr>
          <p:nvPr/>
        </p:nvSpPr>
        <p:spPr bwMode="auto">
          <a:xfrm>
            <a:off x="381000" y="3886200"/>
            <a:ext cx="4114800" cy="8239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50000"/>
              </a:spcAft>
            </a:pPr>
            <a:r>
              <a:rPr lang="en-US" altLang="en-US">
                <a:solidFill>
                  <a:srgbClr val="000000"/>
                </a:solidFill>
                <a:latin typeface="Arial"/>
              </a:rPr>
              <a:t>Tubes can be placed into racks before or after the racks have been loaded in the Autoloader.</a:t>
            </a:r>
          </a:p>
        </p:txBody>
      </p:sp>
      <p:grpSp>
        <p:nvGrpSpPr>
          <p:cNvPr id="7" name="Group 26"/>
          <p:cNvGrpSpPr>
            <a:grpSpLocks/>
          </p:cNvGrpSpPr>
          <p:nvPr/>
        </p:nvGrpSpPr>
        <p:grpSpPr bwMode="auto">
          <a:xfrm>
            <a:off x="2209800" y="4572000"/>
            <a:ext cx="2189163" cy="1509713"/>
            <a:chOff x="288" y="2640"/>
            <a:chExt cx="1488" cy="1147"/>
          </a:xfrm>
        </p:grpSpPr>
        <p:pic>
          <p:nvPicPr>
            <p:cNvPr id="8" name="Picture 27" descr="C:\DATA\CD Sapphire\PICS\High Res\final digital jpgs\Autoloader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 y="2640"/>
              <a:ext cx="1488" cy="96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8"/>
            <p:cNvSpPr txBox="1">
              <a:spLocks noChangeArrowheads="1"/>
            </p:cNvSpPr>
            <p:nvPr/>
          </p:nvSpPr>
          <p:spPr bwMode="auto">
            <a:xfrm>
              <a:off x="340" y="3648"/>
              <a:ext cx="1200" cy="13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fontAlgn="base">
                <a:spcBef>
                  <a:spcPct val="50000"/>
                </a:spcBef>
                <a:spcAft>
                  <a:spcPct val="50000"/>
                </a:spcAft>
              </a:pPr>
              <a:r>
                <a:rPr lang="en-US" altLang="en-US" sz="1200">
                  <a:solidFill>
                    <a:srgbClr val="000000"/>
                  </a:solidFill>
                  <a:latin typeface="Arial"/>
                </a:rPr>
                <a:t>Specimen Tubes in Racks</a:t>
              </a:r>
            </a:p>
          </p:txBody>
        </p:sp>
      </p:grpSp>
      <p:sp>
        <p:nvSpPr>
          <p:cNvPr id="10" name="Rectangle 22"/>
          <p:cNvSpPr>
            <a:spLocks noChangeArrowheads="1"/>
          </p:cNvSpPr>
          <p:nvPr/>
        </p:nvSpPr>
        <p:spPr bwMode="auto">
          <a:xfrm>
            <a:off x="378941" y="22860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spcBef>
                <a:spcPct val="0"/>
              </a:spcBef>
              <a:defRPr sz="2000">
                <a:solidFill>
                  <a:schemeClr val="tx1"/>
                </a:solidFill>
                <a:latin typeface="Arial" pitchFamily="34" charset="0"/>
              </a:defRPr>
            </a:lvl1pPr>
            <a:lvl2pPr marL="228600" indent="-227013" algn="l">
              <a:spcBef>
                <a:spcPct val="0"/>
              </a:spcBef>
              <a:spcAft>
                <a:spcPct val="30000"/>
              </a:spcAft>
              <a:buChar char="•"/>
              <a:defRPr>
                <a:solidFill>
                  <a:schemeClr val="tx1"/>
                </a:solidFill>
                <a:latin typeface="Arial" pitchFamily="34" charset="0"/>
              </a:defRPr>
            </a:lvl2pPr>
            <a:lvl3pPr marL="457200" indent="-227013" algn="l">
              <a:spcBef>
                <a:spcPct val="0"/>
              </a:spcBef>
              <a:spcAft>
                <a:spcPct val="30000"/>
              </a:spcAft>
              <a:buChar char="–"/>
              <a:defRPr sz="1600">
                <a:solidFill>
                  <a:schemeClr val="tx1"/>
                </a:solidFill>
                <a:latin typeface="Arial" pitchFamily="34" charset="0"/>
              </a:defRPr>
            </a:lvl3pPr>
            <a:lvl4pPr marL="684213" indent="-225425" algn="l">
              <a:spcBef>
                <a:spcPct val="0"/>
              </a:spcBef>
              <a:spcAft>
                <a:spcPct val="30000"/>
              </a:spcAft>
              <a:buChar char="•"/>
              <a:defRPr sz="1600">
                <a:solidFill>
                  <a:schemeClr val="tx1"/>
                </a:solidFill>
                <a:latin typeface="Arial" pitchFamily="34" charset="0"/>
              </a:defRPr>
            </a:lvl4pPr>
            <a:lvl5pPr marL="912813" indent="-227013" algn="l">
              <a:spcBef>
                <a:spcPct val="0"/>
              </a:spcBef>
              <a:spcAft>
                <a:spcPct val="30000"/>
              </a:spcAft>
              <a:buChar char="–"/>
              <a:defRPr sz="1600">
                <a:solidFill>
                  <a:schemeClr val="tx1"/>
                </a:solidFill>
                <a:latin typeface="Arial" pitchFamily="34" charset="0"/>
              </a:defRPr>
            </a:lvl5pPr>
            <a:lvl6pPr marL="1370013" indent="-227013" fontAlgn="base">
              <a:spcBef>
                <a:spcPct val="0"/>
              </a:spcBef>
              <a:spcAft>
                <a:spcPct val="30000"/>
              </a:spcAft>
              <a:buChar char="–"/>
              <a:defRPr sz="1600">
                <a:solidFill>
                  <a:schemeClr val="tx1"/>
                </a:solidFill>
                <a:latin typeface="Arial" pitchFamily="34" charset="0"/>
              </a:defRPr>
            </a:lvl6pPr>
            <a:lvl7pPr marL="1827213" indent="-227013" fontAlgn="base">
              <a:spcBef>
                <a:spcPct val="0"/>
              </a:spcBef>
              <a:spcAft>
                <a:spcPct val="30000"/>
              </a:spcAft>
              <a:buChar char="–"/>
              <a:defRPr sz="1600">
                <a:solidFill>
                  <a:schemeClr val="tx1"/>
                </a:solidFill>
                <a:latin typeface="Arial" pitchFamily="34" charset="0"/>
              </a:defRPr>
            </a:lvl7pPr>
            <a:lvl8pPr marL="2284413" indent="-227013" fontAlgn="base">
              <a:spcBef>
                <a:spcPct val="0"/>
              </a:spcBef>
              <a:spcAft>
                <a:spcPct val="30000"/>
              </a:spcAft>
              <a:buChar char="–"/>
              <a:defRPr sz="1600">
                <a:solidFill>
                  <a:schemeClr val="tx1"/>
                </a:solidFill>
                <a:latin typeface="Arial" pitchFamily="34" charset="0"/>
              </a:defRPr>
            </a:lvl8pPr>
            <a:lvl9pPr marL="2741613" indent="-227013" fontAlgn="base">
              <a:spcBef>
                <a:spcPct val="0"/>
              </a:spcBef>
              <a:spcAft>
                <a:spcPct val="30000"/>
              </a:spcAft>
              <a:buChar char="–"/>
              <a:defRPr sz="1600">
                <a:solidFill>
                  <a:schemeClr val="tx1"/>
                </a:solidFill>
                <a:latin typeface="Arial" pitchFamily="34" charset="0"/>
              </a:defRPr>
            </a:lvl9pPr>
          </a:lstStyle>
          <a:p>
            <a:pPr fontAlgn="base">
              <a:lnSpc>
                <a:spcPct val="90000"/>
              </a:lnSpc>
              <a:spcBef>
                <a:spcPct val="55000"/>
              </a:spcBef>
              <a:spcAft>
                <a:spcPct val="25000"/>
              </a:spcAft>
            </a:pPr>
            <a:r>
              <a:rPr lang="en-US" altLang="en-US" sz="1800" dirty="0">
                <a:solidFill>
                  <a:srgbClr val="000000"/>
                </a:solidFill>
              </a:rPr>
              <a:t>Racks can be loaded on either the right side or the left side of the Autoloader, according to your processing needs and the number of specimens you intend to run. </a:t>
            </a:r>
          </a:p>
          <a:p>
            <a:pPr fontAlgn="base">
              <a:lnSpc>
                <a:spcPct val="90000"/>
              </a:lnSpc>
              <a:spcAft>
                <a:spcPct val="50000"/>
              </a:spcAft>
            </a:pPr>
            <a:endParaRPr lang="en-US" altLang="en-US" sz="1400" dirty="0">
              <a:solidFill>
                <a:srgbClr val="000000"/>
              </a:solidFill>
            </a:endParaRPr>
          </a:p>
        </p:txBody>
      </p:sp>
    </p:spTree>
    <p:extLst>
      <p:ext uri="{BB962C8B-B14F-4D97-AF65-F5344CB8AC3E}">
        <p14:creationId xmlns:p14="http://schemas.microsoft.com/office/powerpoint/2010/main" val="46464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Run Specimens Using the Autoloader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To run specimens using the Standard Processing Conditions: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Place tubes into racks.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Load the racks onto the Autoloader.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3. Check, and if necessary change, the Standard Processing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Conditions.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 </a:t>
            </a:r>
            <a:r>
              <a:rPr kumimoji="0" lang="en-US" sz="2000" b="0" i="1" u="none" strike="noStrike" kern="0" cap="none" spc="0" normalizeH="0" baseline="0" noProof="0" smtClean="0">
                <a:ln>
                  <a:noFill/>
                </a:ln>
                <a:solidFill>
                  <a:srgbClr val="000000"/>
                </a:solidFill>
                <a:effectLst/>
                <a:uLnTx/>
                <a:uFillTx/>
                <a:latin typeface="Arial"/>
                <a:ea typeface="+mn-ea"/>
                <a:cs typeface="+mn-cs"/>
              </a:rPr>
              <a:t>Standard Processing Conditions setup can be found by selecting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the </a:t>
            </a:r>
            <a:r>
              <a:rPr kumimoji="0" lang="en-US" sz="2000" b="1" i="1" u="none" strike="noStrike" kern="0" cap="none" spc="0" normalizeH="0" baseline="0" noProof="0" smtClean="0">
                <a:ln>
                  <a:noFill/>
                </a:ln>
                <a:solidFill>
                  <a:srgbClr val="000000"/>
                </a:solidFill>
                <a:effectLst/>
                <a:uLnTx/>
                <a:uFillTx/>
                <a:latin typeface="Arial"/>
                <a:ea typeface="+mn-ea"/>
                <a:cs typeface="+mn-cs"/>
              </a:rPr>
              <a:t>Setup&gt; </a:t>
            </a:r>
            <a:r>
              <a:rPr kumimoji="0" lang="en-US" sz="2000" b="0" i="1" u="none" strike="noStrike" kern="0" cap="none" spc="0" normalizeH="0" baseline="0" noProof="0" smtClean="0">
                <a:ln>
                  <a:noFill/>
                </a:ln>
                <a:solidFill>
                  <a:srgbClr val="000000"/>
                </a:solidFill>
                <a:effectLst/>
                <a:uLnTx/>
                <a:uFillTx/>
                <a:latin typeface="Arial"/>
                <a:ea typeface="+mn-ea"/>
                <a:cs typeface="+mn-cs"/>
              </a:rPr>
              <a:t>button and selecting </a:t>
            </a:r>
            <a:r>
              <a:rPr kumimoji="0" lang="en-US" sz="2000" b="1" i="1" u="none" strike="noStrike" kern="0" cap="none" spc="0" normalizeH="0" baseline="0" noProof="0" smtClean="0">
                <a:ln>
                  <a:noFill/>
                </a:ln>
                <a:solidFill>
                  <a:srgbClr val="000000"/>
                </a:solidFill>
                <a:effectLst/>
                <a:uLnTx/>
                <a:uFillTx/>
                <a:latin typeface="Arial"/>
                <a:ea typeface="+mn-ea"/>
                <a:cs typeface="+mn-cs"/>
              </a:rPr>
              <a:t>Work List... </a:t>
            </a:r>
            <a:r>
              <a:rPr kumimoji="0" lang="en-US" sz="2000" b="0" i="1" u="none" strike="noStrike" kern="0" cap="none" spc="0" normalizeH="0" baseline="0" noProof="0" smtClean="0">
                <a:ln>
                  <a:noFill/>
                </a:ln>
                <a:solidFill>
                  <a:srgbClr val="000000"/>
                </a:solidFill>
                <a:effectLst/>
                <a:uLnTx/>
                <a:uFillTx/>
                <a:latin typeface="Arial"/>
                <a:ea typeface="+mn-ea"/>
                <a:cs typeface="+mn-cs"/>
              </a:rPr>
              <a:t>from the drop down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menu.</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4.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Run Loader </a:t>
            </a:r>
            <a:r>
              <a:rPr kumimoji="0" lang="en-US" sz="2000" b="0" i="0" u="none" strike="noStrike" kern="0" cap="none" spc="0" normalizeH="0" baseline="0" noProof="0" smtClean="0">
                <a:ln>
                  <a:noFill/>
                </a:ln>
                <a:solidFill>
                  <a:srgbClr val="000000"/>
                </a:solidFill>
                <a:effectLst/>
                <a:uLnTx/>
                <a:uFillTx/>
                <a:latin typeface="Arial"/>
                <a:ea typeface="+mn-ea"/>
                <a:cs typeface="+mn-cs"/>
              </a:rPr>
              <a:t>to start the run.</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Run Samples in the Autoloader Mode</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Box 3"/>
          <p:cNvSpPr txBox="1">
            <a:spLocks noChangeArrowheads="1"/>
          </p:cNvSpPr>
          <p:nvPr/>
        </p:nvSpPr>
        <p:spPr bwMode="auto">
          <a:xfrm>
            <a:off x="5181600" y="2438400"/>
            <a:ext cx="3581400" cy="5492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6075" indent="-346075" algn="l">
              <a:spcBef>
                <a:spcPct val="0"/>
              </a:spcBef>
              <a:spcAft>
                <a:spcPct val="0"/>
              </a:spcAft>
              <a:defRPr sz="2400">
                <a:solidFill>
                  <a:schemeClr val="tx1"/>
                </a:solidFill>
                <a:latin typeface="Times New Roman" pitchFamily="18" charset="0"/>
              </a:defRPr>
            </a:lvl1pPr>
            <a:lvl2pPr marL="519113"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50000"/>
              </a:spcAft>
              <a:buFont typeface="Wingdings" pitchFamily="2" charset="2"/>
              <a:buChar char="Ø"/>
            </a:pPr>
            <a:r>
              <a:rPr lang="en-US" altLang="en-US" sz="1800">
                <a:solidFill>
                  <a:srgbClr val="000000"/>
                </a:solidFill>
                <a:latin typeface="Arial" pitchFamily="34" charset="0"/>
              </a:rPr>
              <a:t>Click on </a:t>
            </a:r>
            <a:r>
              <a:rPr lang="en-US" altLang="en-US" sz="1800" b="1">
                <a:solidFill>
                  <a:srgbClr val="000000"/>
                </a:solidFill>
                <a:latin typeface="Arial" pitchFamily="34" charset="0"/>
              </a:rPr>
              <a:t>RUN LOADER</a:t>
            </a:r>
            <a:r>
              <a:rPr lang="en-US" altLang="en-US" sz="1800">
                <a:solidFill>
                  <a:srgbClr val="000000"/>
                </a:solidFill>
                <a:latin typeface="Arial" pitchFamily="34" charset="0"/>
              </a:rPr>
              <a:t> to initiate the Run</a:t>
            </a:r>
          </a:p>
        </p:txBody>
      </p:sp>
      <p:grpSp>
        <p:nvGrpSpPr>
          <p:cNvPr id="4" name="Group 9"/>
          <p:cNvGrpSpPr>
            <a:grpSpLocks/>
          </p:cNvGrpSpPr>
          <p:nvPr/>
        </p:nvGrpSpPr>
        <p:grpSpPr bwMode="auto">
          <a:xfrm>
            <a:off x="381000" y="1600200"/>
            <a:ext cx="6724650" cy="4219575"/>
            <a:chOff x="240" y="1008"/>
            <a:chExt cx="4236" cy="2658"/>
          </a:xfrm>
        </p:grpSpPr>
        <p:graphicFrame>
          <p:nvGraphicFramePr>
            <p:cNvPr id="5" name="Object 4"/>
            <p:cNvGraphicFramePr>
              <a:graphicFrameLocks noChangeAspect="1"/>
            </p:cNvGraphicFramePr>
            <p:nvPr/>
          </p:nvGraphicFramePr>
          <p:xfrm>
            <a:off x="240" y="1008"/>
            <a:ext cx="2928" cy="2560"/>
          </p:xfrm>
          <a:graphic>
            <a:graphicData uri="http://schemas.openxmlformats.org/presentationml/2006/ole">
              <mc:AlternateContent xmlns:mc="http://schemas.openxmlformats.org/markup-compatibility/2006">
                <mc:Choice xmlns:v="urn:schemas-microsoft-com:vml" Requires="v">
                  <p:oleObj spid="_x0000_s3088" name="Bitmap Image" r:id="rId3" imgW="12193702" imgH="9752381" progId="Paint.Picture">
                    <p:embed/>
                  </p:oleObj>
                </mc:Choice>
                <mc:Fallback>
                  <p:oleObj name="Bitmap Image" r:id="rId3" imgW="12193702" imgH="97523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008"/>
                          <a:ext cx="2928" cy="256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p:nvSpPr>
          <p:spPr bwMode="auto">
            <a:xfrm>
              <a:off x="240" y="3312"/>
              <a:ext cx="288" cy="24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7" name="Line 7"/>
            <p:cNvSpPr>
              <a:spLocks noChangeShapeType="1"/>
            </p:cNvSpPr>
            <p:nvPr/>
          </p:nvSpPr>
          <p:spPr bwMode="auto">
            <a:xfrm flipH="1">
              <a:off x="528" y="3408"/>
              <a:ext cx="312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aphicFrame>
          <p:nvGraphicFramePr>
            <p:cNvPr id="8" name="Object 8"/>
            <p:cNvGraphicFramePr>
              <a:graphicFrameLocks noChangeAspect="1"/>
            </p:cNvGraphicFramePr>
            <p:nvPr/>
          </p:nvGraphicFramePr>
          <p:xfrm>
            <a:off x="3648" y="3216"/>
            <a:ext cx="828" cy="450"/>
          </p:xfrm>
          <a:graphic>
            <a:graphicData uri="http://schemas.openxmlformats.org/presentationml/2006/ole">
              <mc:AlternateContent xmlns:mc="http://schemas.openxmlformats.org/markup-compatibility/2006">
                <mc:Choice xmlns:v="urn:schemas-microsoft-com:vml" Requires="v">
                  <p:oleObj spid="_x0000_s3089" name="Bitmap Image" r:id="rId5" imgW="1314286" imgH="714286" progId="Paint.Picture">
                    <p:embed/>
                  </p:oleObj>
                </mc:Choice>
                <mc:Fallback>
                  <p:oleObj name="Bitmap Image" r:id="rId5" imgW="1314286" imgH="71428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3216"/>
                          <a:ext cx="828" cy="4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46464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Interrupt the Autoloader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The Autoloader may be interrupted at any time to remove and/or replace racks. It may also be interrupted to run a specimen in the Open Tube Mode.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1" i="0" u="none" strike="noStrike" kern="0" cap="none" spc="0" normalizeH="0" baseline="0" noProof="0" smtClean="0">
                <a:ln>
                  <a:noFill/>
                </a:ln>
                <a:solidFill>
                  <a:srgbClr val="000000"/>
                </a:solidFill>
                <a:effectLst/>
                <a:uLnTx/>
                <a:uFillTx/>
                <a:latin typeface="Arial"/>
                <a:ea typeface="+mn-ea"/>
                <a:cs typeface="+mn-cs"/>
              </a:rPr>
              <a:t>To Interrupt the Autoloader to Process Samples in Open Tube Mode: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900" b="1" i="0" u="none" strike="noStrike" kern="0" cap="none" spc="0" normalizeH="0" baseline="0" noProof="0" smtClean="0">
                <a:ln>
                  <a:noFill/>
                </a:ln>
                <a:solidFill>
                  <a:srgbClr val="000000"/>
                </a:solidFill>
                <a:effectLst/>
                <a:uLnTx/>
                <a:uFillTx/>
                <a:latin typeface="Arial"/>
                <a:ea typeface="+mn-ea"/>
                <a:cs typeface="+mn-cs"/>
              </a:rPr>
              <a:t>Interrupt 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900" b="1" i="0" u="none" strike="noStrike" kern="0" cap="none" spc="0" normalizeH="0" baseline="0" noProof="0" smtClean="0">
                <a:ln>
                  <a:noFill/>
                </a:ln>
                <a:solidFill>
                  <a:srgbClr val="000000"/>
                </a:solidFill>
                <a:effectLst/>
                <a:uLnTx/>
                <a:uFillTx/>
                <a:latin typeface="Arial"/>
                <a:ea typeface="+mn-ea"/>
                <a:cs typeface="+mn-cs"/>
              </a:rPr>
              <a:t>OK</a:t>
            </a:r>
            <a:r>
              <a:rPr kumimoji="0" lang="en-US" sz="19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 </a:t>
            </a:r>
            <a:r>
              <a:rPr kumimoji="0" lang="en-US" sz="1900" b="0" i="1" u="none" strike="noStrike" kern="0" cap="none" spc="0" normalizeH="0" baseline="0" noProof="0" smtClean="0">
                <a:ln>
                  <a:noFill/>
                </a:ln>
                <a:solidFill>
                  <a:srgbClr val="000000"/>
                </a:solidFill>
                <a:effectLst/>
                <a:uLnTx/>
                <a:uFillTx/>
                <a:latin typeface="Arial"/>
                <a:ea typeface="+mn-ea"/>
                <a:cs typeface="+mn-cs"/>
              </a:rPr>
              <a:t>When the </a:t>
            </a:r>
            <a:r>
              <a:rPr kumimoji="0" lang="en-US" sz="1900" b="1" i="1" u="none" strike="noStrike" kern="0" cap="none" spc="0" normalizeH="0" baseline="0" noProof="0" smtClean="0">
                <a:ln>
                  <a:noFill/>
                </a:ln>
                <a:solidFill>
                  <a:srgbClr val="000000"/>
                </a:solidFill>
                <a:effectLst/>
                <a:uLnTx/>
                <a:uFillTx/>
                <a:latin typeface="Arial"/>
                <a:ea typeface="+mn-ea"/>
                <a:cs typeface="+mn-cs"/>
              </a:rPr>
              <a:t>OK </a:t>
            </a:r>
            <a:r>
              <a:rPr kumimoji="0" lang="en-US" sz="1900" b="0" i="1" u="none" strike="noStrike" kern="0" cap="none" spc="0" normalizeH="0" baseline="0" noProof="0" smtClean="0">
                <a:ln>
                  <a:noFill/>
                </a:ln>
                <a:solidFill>
                  <a:srgbClr val="000000"/>
                </a:solidFill>
                <a:effectLst/>
                <a:uLnTx/>
                <a:uFillTx/>
                <a:latin typeface="Arial"/>
                <a:ea typeface="+mn-ea"/>
                <a:cs typeface="+mn-cs"/>
              </a:rPr>
              <a:t>option is selected, the system recognizes the operator’s intention to resume Autoloader processing some time in the future. Therefore, the rack currently being processed remains locked. Do not attempt to remove the locked rack as the locking mechanism can be damaged.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900" b="1" i="0" u="none" strike="noStrike" kern="0" cap="none" spc="0" normalizeH="0" baseline="0" noProof="0" smtClean="0">
                <a:ln>
                  <a:noFill/>
                </a:ln>
                <a:solidFill>
                  <a:srgbClr val="000000"/>
                </a:solidFill>
                <a:effectLst/>
                <a:uLnTx/>
                <a:uFillTx/>
                <a:latin typeface="Arial"/>
                <a:ea typeface="+mn-ea"/>
                <a:cs typeface="+mn-cs"/>
              </a:rPr>
              <a:t>Run Loader </a:t>
            </a:r>
            <a:r>
              <a:rPr kumimoji="0" lang="en-US" sz="1900" b="0" i="0" u="none" strike="noStrike" kern="0" cap="none" spc="0" normalizeH="0" baseline="0" noProof="0" smtClean="0">
                <a:ln>
                  <a:noFill/>
                </a:ln>
                <a:solidFill>
                  <a:srgbClr val="000000"/>
                </a:solidFill>
                <a:effectLst/>
                <a:uLnTx/>
                <a:uFillTx/>
                <a:latin typeface="Arial"/>
                <a:ea typeface="+mn-ea"/>
                <a:cs typeface="+mn-cs"/>
              </a:rPr>
              <a:t>to resume processing of samples in the Autoloader</a:t>
            </a:r>
            <a:endParaRPr kumimoji="0" lang="en-US" sz="19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2653</Words>
  <Application>Microsoft Office PowerPoint</Application>
  <PresentationFormat>On-screen Show (4:3)</PresentationFormat>
  <Paragraphs>369</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2" baseType="lpstr">
      <vt:lpstr>Office Theme</vt:lpstr>
      <vt:lpstr>Bitmap Image</vt:lpstr>
      <vt:lpstr>Photo Editor Photo</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 Amanda M</dc:creator>
  <cp:lastModifiedBy>Coe, Amanda M</cp:lastModifiedBy>
  <cp:revision>9</cp:revision>
  <dcterms:created xsi:type="dcterms:W3CDTF">2019-04-12T16:31:03Z</dcterms:created>
  <dcterms:modified xsi:type="dcterms:W3CDTF">2019-05-21T15:06:23Z</dcterms:modified>
</cp:coreProperties>
</file>