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A7D2D-129A-47B6-92A4-9615C09FBE2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30561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A7D2D-129A-47B6-92A4-9615C09FBE2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379114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A7D2D-129A-47B6-92A4-9615C09FBE2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274434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A7D2D-129A-47B6-92A4-9615C09FBE2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270096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A7D2D-129A-47B6-92A4-9615C09FBE2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199555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A7D2D-129A-47B6-92A4-9615C09FBE2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20112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A7D2D-129A-47B6-92A4-9615C09FBE24}"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230126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A7D2D-129A-47B6-92A4-9615C09FBE24}"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194739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A7D2D-129A-47B6-92A4-9615C09FBE24}"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357532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A7D2D-129A-47B6-92A4-9615C09FBE2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303827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A7D2D-129A-47B6-92A4-9615C09FBE2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BFA95-3FCD-483D-9531-1D8EF5AB05A3}" type="slidenum">
              <a:rPr lang="en-US" smtClean="0"/>
              <a:t>‹#›</a:t>
            </a:fld>
            <a:endParaRPr lang="en-US"/>
          </a:p>
        </p:txBody>
      </p:sp>
    </p:spTree>
    <p:extLst>
      <p:ext uri="{BB962C8B-B14F-4D97-AF65-F5344CB8AC3E}">
        <p14:creationId xmlns:p14="http://schemas.microsoft.com/office/powerpoint/2010/main" val="2272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A7D2D-129A-47B6-92A4-9615C09FBE24}"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BFA95-3FCD-483D-9531-1D8EF5AB05A3}" type="slidenum">
              <a:rPr lang="en-US" smtClean="0"/>
              <a:t>‹#›</a:t>
            </a:fld>
            <a:endParaRPr lang="en-US"/>
          </a:p>
        </p:txBody>
      </p:sp>
    </p:spTree>
    <p:extLst>
      <p:ext uri="{BB962C8B-B14F-4D97-AF65-F5344CB8AC3E}">
        <p14:creationId xmlns:p14="http://schemas.microsoft.com/office/powerpoint/2010/main" val="168107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3.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5.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00200" y="988541"/>
            <a:ext cx="594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lnSpc>
                <a:spcPct val="90000"/>
              </a:lnSpc>
              <a:spcBef>
                <a:spcPct val="0"/>
              </a:spcBef>
              <a:spcAft>
                <a:spcPct val="0"/>
              </a:spcAft>
              <a:defRPr sz="34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3400" b="0" i="0" u="none" strike="noStrike" kern="0" cap="none" spc="0" normalizeH="0" baseline="0" noProof="0" dirty="0" smtClean="0">
                <a:ln>
                  <a:noFill/>
                </a:ln>
                <a:solidFill>
                  <a:srgbClr val="2A8DBA"/>
                </a:solidFill>
                <a:effectLst/>
                <a:uLnTx/>
                <a:uFillTx/>
                <a:latin typeface="Arial"/>
                <a:ea typeface="+mj-ea"/>
                <a:cs typeface="+mj-cs"/>
              </a:rPr>
              <a:t>CELL-DYN Sapphire™ </a:t>
            </a:r>
            <a:r>
              <a:rPr kumimoji="0" lang="en-US" altLang="en-US" sz="3900" b="0" i="0" u="none" strike="noStrike" kern="0" cap="none" spc="0" normalizeH="0" baseline="0" noProof="0" dirty="0" smtClean="0">
                <a:ln>
                  <a:noFill/>
                </a:ln>
                <a:solidFill>
                  <a:srgbClr val="2A8DBA"/>
                </a:solidFill>
                <a:effectLst/>
                <a:uLnTx/>
                <a:uFillTx/>
                <a:latin typeface="Arial"/>
                <a:ea typeface="+mj-ea"/>
                <a:cs typeface="Times New Roman" pitchFamily="18" charset="0"/>
              </a:rPr>
              <a:t>Software-Navigation</a:t>
            </a:r>
            <a:endParaRPr kumimoji="0" lang="en-US" altLang="en-US" sz="3900" b="0" i="0" u="none" strike="noStrike" kern="0" cap="none" spc="0" normalizeH="0" baseline="0" noProof="0" dirty="0">
              <a:ln>
                <a:noFill/>
              </a:ln>
              <a:solidFill>
                <a:srgbClr val="2A8DBA"/>
              </a:solidFill>
              <a:effectLst/>
              <a:uLnTx/>
              <a:uFillTx/>
              <a:latin typeface="Arial"/>
              <a:ea typeface="+mj-ea"/>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90800"/>
            <a:ext cx="4267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26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4191000" y="2438400"/>
          <a:ext cx="4572000" cy="3643313"/>
        </p:xfrm>
        <a:graphic>
          <a:graphicData uri="http://schemas.openxmlformats.org/presentationml/2006/ole">
            <mc:AlternateContent xmlns:mc="http://schemas.openxmlformats.org/markup-compatibility/2006">
              <mc:Choice xmlns:v="urn:schemas-microsoft-com:vml" Requires="v">
                <p:oleObj spid="_x0000_s1026" name="Bitmap Image" r:id="rId3" imgW="5276190" imgH="4277322" progId="Paint.Picture">
                  <p:embed/>
                </p:oleObj>
              </mc:Choice>
              <mc:Fallback>
                <p:oleObj name="Bitmap Image" r:id="rId3" imgW="5276190" imgH="427732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438400"/>
                        <a:ext cx="45720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7"/>
          <p:cNvSpPr txBox="1">
            <a:spLocks noChangeArrowheads="1"/>
          </p:cNvSpPr>
          <p:nvPr/>
        </p:nvSpPr>
        <p:spPr bwMode="auto">
          <a:xfrm>
            <a:off x="438150" y="381000"/>
            <a:ext cx="82486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CELL-DYN Sapphire™ - Software</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4" name="Rectangle 8"/>
          <p:cNvSpPr txBox="1">
            <a:spLocks noChangeArrowheads="1"/>
          </p:cNvSpPr>
          <p:nvPr/>
        </p:nvSpPr>
        <p:spPr bwMode="auto">
          <a:xfrm>
            <a:off x="381000" y="1219200"/>
            <a:ext cx="800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228600" marR="0" lvl="1" indent="-227013" algn="l" defTabSz="914400" rtl="0" eaLnBrk="1" fontAlgn="base" latinLnBrk="0" hangingPunct="1">
              <a:lnSpc>
                <a:spcPct val="100000"/>
              </a:lnSpc>
              <a:spcBef>
                <a:spcPct val="0"/>
              </a:spcBef>
              <a:spcAft>
                <a:spcPct val="300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a:rPr>
              <a:t>The Cell-DYN Sapphire™  uses a Linux designed Software.</a:t>
            </a:r>
          </a:p>
          <a:p>
            <a:pPr marL="228600" marR="0" lvl="1" indent="-227013" algn="l" defTabSz="914400" rtl="0" eaLnBrk="1" fontAlgn="base" latinLnBrk="0" hangingPunct="1">
              <a:lnSpc>
                <a:spcPct val="100000"/>
              </a:lnSpc>
              <a:spcBef>
                <a:spcPct val="0"/>
              </a:spcBef>
              <a:spcAft>
                <a:spcPct val="30000"/>
              </a:spcAft>
              <a:buClrTx/>
              <a:buSzTx/>
              <a:buFontTx/>
              <a:buNone/>
              <a:tabLst/>
              <a:defRPr/>
            </a:pPr>
            <a:r>
              <a:rPr kumimoji="0" lang="en-US" altLang="en-US" sz="2000" b="0" i="0" u="none" strike="noStrike" kern="0" cap="none" spc="0" normalizeH="0" baseline="0" noProof="0" smtClean="0">
                <a:ln>
                  <a:noFill/>
                </a:ln>
                <a:solidFill>
                  <a:srgbClr val="000000"/>
                </a:solidFill>
                <a:effectLst/>
                <a:uLnTx/>
                <a:uFillTx/>
                <a:latin typeface="Arial"/>
              </a:rPr>
              <a:t>The benefits of this approach include:</a:t>
            </a:r>
          </a:p>
          <a:p>
            <a:pPr marL="457200"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rPr>
              <a:t>Flexible Operating System upgrades</a:t>
            </a:r>
          </a:p>
          <a:p>
            <a:pPr marL="457200"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rPr>
              <a:t>Improved functionality </a:t>
            </a:r>
          </a:p>
          <a:p>
            <a:pPr marL="457200"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rPr>
              <a:t>On-line Operator’s Manual</a:t>
            </a:r>
          </a:p>
          <a:p>
            <a:pPr marL="457200"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rPr>
              <a:t>Ease of navigation and support</a:t>
            </a:r>
          </a:p>
          <a:p>
            <a:pPr marL="457200"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rPr>
              <a:t>Flexible printer options</a:t>
            </a:r>
          </a:p>
          <a:p>
            <a:pPr marL="457200" marR="0" lvl="2" indent="-227013" algn="l" defTabSz="914400" rtl="0" eaLnBrk="1" fontAlgn="base" latinLnBrk="0" hangingPunct="1">
              <a:lnSpc>
                <a:spcPct val="100000"/>
              </a:lnSpc>
              <a:spcBef>
                <a:spcPct val="0"/>
              </a:spcBef>
              <a:spcAft>
                <a:spcPct val="3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rPr>
              <a:t>Data archiving</a:t>
            </a:r>
            <a:endParaRPr kumimoji="0" lang="en-US" altLang="en-US" sz="1800" b="0" i="0" u="none" strike="noStrike" kern="0" cap="none" spc="0" normalizeH="0" baseline="0" noProof="0">
              <a:ln>
                <a:noFill/>
              </a:ln>
              <a:solidFill>
                <a:srgbClr val="000000"/>
              </a:solidFill>
              <a:effectLst/>
              <a:uLnTx/>
              <a:uFillTx/>
              <a:latin typeface="Arial"/>
            </a:endParaRPr>
          </a:p>
        </p:txBody>
      </p:sp>
    </p:spTree>
    <p:extLst>
      <p:ext uri="{BB962C8B-B14F-4D97-AF65-F5344CB8AC3E}">
        <p14:creationId xmlns:p14="http://schemas.microsoft.com/office/powerpoint/2010/main" val="196654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Status Panel</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228600" y="1219200"/>
            <a:ext cx="472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1600" b="0" i="0" u="none" strike="noStrike" kern="0" cap="none" spc="0" normalizeH="0" baseline="0" noProof="0" smtClean="0">
                <a:ln>
                  <a:noFill/>
                </a:ln>
                <a:solidFill>
                  <a:srgbClr val="000000"/>
                </a:solidFill>
                <a:effectLst/>
                <a:uLnTx/>
                <a:uFillTx/>
                <a:latin typeface="Arial"/>
                <a:ea typeface="+mn-ea"/>
                <a:cs typeface="+mn-cs"/>
              </a:rPr>
              <a:t>The Status Panel consists of four distinct regions:</a:t>
            </a:r>
            <a:endParaRPr kumimoji="0" lang="en-US" altLang="en-US" sz="16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4" name="Object 11"/>
          <p:cNvGraphicFramePr>
            <a:graphicFrameLocks noChangeAspect="1"/>
          </p:cNvGraphicFramePr>
          <p:nvPr/>
        </p:nvGraphicFramePr>
        <p:xfrm>
          <a:off x="914400" y="1828800"/>
          <a:ext cx="7086600" cy="4343400"/>
        </p:xfrm>
        <a:graphic>
          <a:graphicData uri="http://schemas.openxmlformats.org/presentationml/2006/ole">
            <mc:AlternateContent xmlns:mc="http://schemas.openxmlformats.org/markup-compatibility/2006">
              <mc:Choice xmlns:v="urn:schemas-microsoft-com:vml" Requires="v">
                <p:oleObj spid="_x0000_s2050" name="Photo Editor Photo" r:id="rId3" imgW="12193702" imgH="9752381" progId="MSPhotoEd.3">
                  <p:embed/>
                </p:oleObj>
              </mc:Choice>
              <mc:Fallback>
                <p:oleObj name="Photo Editor Photo" r:id="rId3" imgW="12193702" imgH="9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828800"/>
                        <a:ext cx="7086600" cy="43434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24"/>
          <p:cNvGrpSpPr>
            <a:grpSpLocks/>
          </p:cNvGrpSpPr>
          <p:nvPr/>
        </p:nvGrpSpPr>
        <p:grpSpPr bwMode="auto">
          <a:xfrm>
            <a:off x="762000" y="1143000"/>
            <a:ext cx="8382000" cy="1108075"/>
            <a:chOff x="480" y="720"/>
            <a:chExt cx="5280" cy="698"/>
          </a:xfrm>
        </p:grpSpPr>
        <p:graphicFrame>
          <p:nvGraphicFramePr>
            <p:cNvPr id="6" name="Object 12"/>
            <p:cNvGraphicFramePr>
              <a:graphicFrameLocks noChangeAspect="1"/>
            </p:cNvGraphicFramePr>
            <p:nvPr/>
          </p:nvGraphicFramePr>
          <p:xfrm>
            <a:off x="3010" y="720"/>
            <a:ext cx="2750" cy="285"/>
          </p:xfrm>
          <a:graphic>
            <a:graphicData uri="http://schemas.openxmlformats.org/presentationml/2006/ole">
              <mc:AlternateContent xmlns:mc="http://schemas.openxmlformats.org/markup-compatibility/2006">
                <mc:Choice xmlns:v="urn:schemas-microsoft-com:vml" Requires="v">
                  <p:oleObj spid="_x0000_s2051" name="Photo Editor Photo" r:id="rId5" imgW="3962953" imgH="571731" progId="MSPhotoEd.3">
                    <p:embed/>
                  </p:oleObj>
                </mc:Choice>
                <mc:Fallback>
                  <p:oleObj name="Photo Editor Photo" r:id="rId5" imgW="3962953" imgH="57173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 y="720"/>
                          <a:ext cx="2750" cy="28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AutoShape 13"/>
            <p:cNvSpPr>
              <a:spLocks noChangeArrowheads="1"/>
            </p:cNvSpPr>
            <p:nvPr/>
          </p:nvSpPr>
          <p:spPr bwMode="auto">
            <a:xfrm>
              <a:off x="3888" y="960"/>
              <a:ext cx="214" cy="192"/>
            </a:xfrm>
            <a:prstGeom prst="downArrow">
              <a:avLst>
                <a:gd name="adj1" fmla="val 50000"/>
                <a:gd name="adj2" fmla="val 25000"/>
              </a:avLst>
            </a:prstGeom>
            <a:solidFill>
              <a:srgbClr val="3333CC"/>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8" name="Rectangle 14"/>
            <p:cNvSpPr>
              <a:spLocks noChangeArrowheads="1"/>
            </p:cNvSpPr>
            <p:nvPr/>
          </p:nvSpPr>
          <p:spPr bwMode="auto">
            <a:xfrm>
              <a:off x="480" y="1152"/>
              <a:ext cx="4560" cy="266"/>
            </a:xfrm>
            <a:prstGeom prst="rect">
              <a:avLst/>
            </a:prstGeom>
            <a:noFill/>
            <a:ln w="28575">
              <a:solidFill>
                <a:srgbClr val="3333CC"/>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pSp>
      <p:sp>
        <p:nvSpPr>
          <p:cNvPr id="9" name="AutoShape 15"/>
          <p:cNvSpPr>
            <a:spLocks noChangeArrowheads="1"/>
          </p:cNvSpPr>
          <p:nvPr/>
        </p:nvSpPr>
        <p:spPr bwMode="auto">
          <a:xfrm>
            <a:off x="381000" y="2286000"/>
            <a:ext cx="1936750" cy="1673225"/>
          </a:xfrm>
          <a:prstGeom prst="upArrowCallout">
            <a:avLst>
              <a:gd name="adj1" fmla="val 28937"/>
              <a:gd name="adj2" fmla="val 28937"/>
              <a:gd name="adj3" fmla="val 16667"/>
              <a:gd name="adj4" fmla="val 66667"/>
            </a:avLst>
          </a:prstGeom>
          <a:solidFill>
            <a:srgbClr val="2A8DBA"/>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30000"/>
              </a:spcBef>
              <a:spcAft>
                <a:spcPct val="3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Provides the on-off status of each Quality Control program.</a:t>
            </a:r>
          </a:p>
          <a:p>
            <a:pPr marL="0" marR="0" lvl="0" indent="0" defTabSz="914400" eaLnBrk="1" fontAlgn="base" latinLnBrk="0" hangingPunct="1">
              <a:lnSpc>
                <a:spcPct val="100000"/>
              </a:lnSpc>
              <a:spcBef>
                <a:spcPct val="25000"/>
              </a:spcBef>
              <a:spcAft>
                <a:spcPct val="25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QC/X-B Status</a:t>
            </a:r>
          </a:p>
          <a:p>
            <a:pPr marL="0" marR="0" lvl="0" indent="0" defTabSz="914400" eaLnBrk="1" fontAlgn="base" latinLnBrk="0" hangingPunct="1">
              <a:lnSpc>
                <a:spcPct val="100000"/>
              </a:lnSpc>
              <a:spcBef>
                <a:spcPct val="25000"/>
              </a:spcBef>
              <a:spcAft>
                <a:spcPct val="25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White Means turned-ON</a:t>
            </a:r>
          </a:p>
        </p:txBody>
      </p:sp>
      <p:sp>
        <p:nvSpPr>
          <p:cNvPr id="10" name="AutoShape 18"/>
          <p:cNvSpPr>
            <a:spLocks noChangeArrowheads="1"/>
          </p:cNvSpPr>
          <p:nvPr/>
        </p:nvSpPr>
        <p:spPr bwMode="auto">
          <a:xfrm>
            <a:off x="4953000" y="2209800"/>
            <a:ext cx="1371600" cy="1930400"/>
          </a:xfrm>
          <a:prstGeom prst="upArrowCallout">
            <a:avLst>
              <a:gd name="adj1" fmla="val 25000"/>
              <a:gd name="adj2" fmla="val 25000"/>
              <a:gd name="adj3" fmla="val 23457"/>
              <a:gd name="adj4" fmla="val 66667"/>
            </a:avLst>
          </a:prstGeom>
          <a:solidFill>
            <a:srgbClr val="2A8DBA"/>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Provides suggestions of subsequent action the Operator can take with respect to the present status of the System.</a:t>
            </a:r>
          </a:p>
        </p:txBody>
      </p:sp>
      <p:grpSp>
        <p:nvGrpSpPr>
          <p:cNvPr id="11" name="Group 29"/>
          <p:cNvGrpSpPr>
            <a:grpSpLocks/>
          </p:cNvGrpSpPr>
          <p:nvPr/>
        </p:nvGrpSpPr>
        <p:grpSpPr bwMode="auto">
          <a:xfrm>
            <a:off x="2362200" y="1828800"/>
            <a:ext cx="2362200" cy="4029075"/>
            <a:chOff x="1488" y="1152"/>
            <a:chExt cx="1488" cy="2538"/>
          </a:xfrm>
        </p:grpSpPr>
        <p:sp>
          <p:nvSpPr>
            <p:cNvPr id="12" name="AutoShape 17"/>
            <p:cNvSpPr>
              <a:spLocks noChangeArrowheads="1"/>
            </p:cNvSpPr>
            <p:nvPr/>
          </p:nvSpPr>
          <p:spPr bwMode="auto">
            <a:xfrm>
              <a:off x="1488" y="1392"/>
              <a:ext cx="1488" cy="2298"/>
            </a:xfrm>
            <a:prstGeom prst="upArrowCallout">
              <a:avLst>
                <a:gd name="adj1" fmla="val 25000"/>
                <a:gd name="adj2" fmla="val 25000"/>
                <a:gd name="adj3" fmla="val 25739"/>
                <a:gd name="adj4" fmla="val 66667"/>
              </a:avLst>
            </a:prstGeom>
            <a:solidFill>
              <a:srgbClr val="FFFF66"/>
            </a:solidFill>
            <a:ln w="28575">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30188" indent="-173038" algn="l">
                <a:spcBef>
                  <a:spcPct val="0"/>
                </a:spcBef>
                <a:spcAft>
                  <a:spcPct val="0"/>
                </a:spcAft>
                <a:defRPr sz="2400">
                  <a:solidFill>
                    <a:schemeClr val="tx1"/>
                  </a:solidFill>
                  <a:latin typeface="Times New Roman" pitchFamily="18" charset="0"/>
                </a:defRPr>
              </a:lvl1pPr>
              <a:lvl2pPr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marL="230188" marR="0" lvl="0" indent="-173038" algn="l" defTabSz="914400" eaLnBrk="1" fontAlgn="base" latinLnBrk="0" hangingPunct="1">
                <a:lnSpc>
                  <a:spcPct val="100000"/>
                </a:lnSpc>
                <a:spcBef>
                  <a:spcPct val="0"/>
                </a:spcBef>
                <a:spcAft>
                  <a:spcPct val="30000"/>
                </a:spcAft>
                <a:buClrTx/>
                <a:buSzTx/>
                <a:buFontTx/>
                <a:buChar char="–"/>
                <a:tabLst/>
                <a:defRPr/>
              </a:pPr>
              <a:r>
                <a:rPr kumimoji="0" lang="en-US" altLang="en-US" sz="1200" b="0" i="0" u="none" strike="noStrike" kern="0" cap="none" spc="0" normalizeH="0" baseline="0" noProof="0">
                  <a:ln>
                    <a:noFill/>
                  </a:ln>
                  <a:solidFill>
                    <a:srgbClr val="000000"/>
                  </a:solidFill>
                  <a:effectLst/>
                  <a:uLnTx/>
                  <a:uFillTx/>
                  <a:latin typeface="Arial" pitchFamily="34" charset="0"/>
                </a:rPr>
                <a:t>Ready, Busy, Not Ready, Offline, Online: Initializing status</a:t>
              </a:r>
            </a:p>
            <a:p>
              <a:pPr marL="230188" marR="0" lvl="0" indent="-173038" algn="l" defTabSz="914400" eaLnBrk="1" fontAlgn="base" latinLnBrk="0" hangingPunct="1">
                <a:lnSpc>
                  <a:spcPct val="100000"/>
                </a:lnSpc>
                <a:spcBef>
                  <a:spcPct val="0"/>
                </a:spcBef>
                <a:spcAft>
                  <a:spcPct val="30000"/>
                </a:spcAft>
                <a:buClrTx/>
                <a:buSzTx/>
                <a:buFontTx/>
                <a:buChar char="–"/>
                <a:tabLst/>
                <a:defRPr/>
              </a:pPr>
              <a:r>
                <a:rPr kumimoji="0" lang="en-US" altLang="en-US" sz="1200" b="0" i="0" u="none" strike="noStrike" kern="0" cap="none" spc="0" normalizeH="0" baseline="0" noProof="0">
                  <a:ln>
                    <a:noFill/>
                  </a:ln>
                  <a:solidFill>
                    <a:srgbClr val="000000"/>
                  </a:solidFill>
                  <a:effectLst/>
                  <a:uLnTx/>
                  <a:uFillTx/>
                  <a:latin typeface="Arial" pitchFamily="34" charset="0"/>
                </a:rPr>
                <a:t>Autoloader or Open Tube mode status</a:t>
              </a:r>
            </a:p>
            <a:p>
              <a:pPr marL="230188" marR="0" lvl="0" indent="-173038" algn="l" defTabSz="914400" eaLnBrk="1" fontAlgn="base" latinLnBrk="0" hangingPunct="1">
                <a:lnSpc>
                  <a:spcPct val="100000"/>
                </a:lnSpc>
                <a:spcBef>
                  <a:spcPct val="0"/>
                </a:spcBef>
                <a:spcAft>
                  <a:spcPct val="30000"/>
                </a:spcAft>
                <a:buClrTx/>
                <a:buSzTx/>
                <a:buFontTx/>
                <a:buChar char="–"/>
                <a:tabLst/>
                <a:defRPr/>
              </a:pPr>
              <a:r>
                <a:rPr kumimoji="0" lang="en-US" altLang="en-US" sz="1200" b="0" i="0" u="none" strike="noStrike" kern="0" cap="none" spc="0" normalizeH="0" baseline="0" noProof="0">
                  <a:ln>
                    <a:noFill/>
                  </a:ln>
                  <a:solidFill>
                    <a:srgbClr val="000000"/>
                  </a:solidFill>
                  <a:effectLst/>
                  <a:uLnTx/>
                  <a:uFillTx/>
                  <a:latin typeface="Arial" pitchFamily="34" charset="0"/>
                </a:rPr>
                <a:t>Host Computer up/down Status and LIS Work List Download and Host Query Setup on-off Status</a:t>
              </a:r>
            </a:p>
            <a:p>
              <a:pPr marL="230188" marR="0" lvl="0" indent="-173038" algn="l" defTabSz="914400" eaLnBrk="1" fontAlgn="base" latinLnBrk="0" hangingPunct="1">
                <a:lnSpc>
                  <a:spcPct val="100000"/>
                </a:lnSpc>
                <a:spcBef>
                  <a:spcPct val="0"/>
                </a:spcBef>
                <a:spcAft>
                  <a:spcPct val="30000"/>
                </a:spcAft>
                <a:buClrTx/>
                <a:buSzTx/>
                <a:buFontTx/>
                <a:buChar char="–"/>
                <a:tabLst/>
                <a:defRPr/>
              </a:pPr>
              <a:r>
                <a:rPr kumimoji="0" lang="en-US" altLang="en-US" sz="1200" b="0" i="0" u="none" strike="noStrike" kern="0" cap="none" spc="0" normalizeH="0" baseline="0" noProof="0">
                  <a:ln>
                    <a:noFill/>
                  </a:ln>
                  <a:solidFill>
                    <a:srgbClr val="000000"/>
                  </a:solidFill>
                  <a:effectLst/>
                  <a:uLnTx/>
                  <a:uFillTx/>
                  <a:latin typeface="Arial" pitchFamily="34" charset="0"/>
                </a:rPr>
                <a:t>Auto-Transmit and Printer Setup on-off status</a:t>
              </a:r>
            </a:p>
            <a:p>
              <a:pPr marL="230188" marR="0" lvl="0" indent="-173038" algn="l" defTabSz="914400" eaLnBrk="1" fontAlgn="base" latinLnBrk="0" hangingPunct="1">
                <a:lnSpc>
                  <a:spcPct val="100000"/>
                </a:lnSpc>
                <a:spcBef>
                  <a:spcPct val="0"/>
                </a:spcBef>
                <a:spcAft>
                  <a:spcPct val="3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pitchFamily="34" charset="0"/>
                </a:rPr>
                <a:t>White Means turned - ON</a:t>
              </a:r>
            </a:p>
          </p:txBody>
        </p:sp>
        <p:sp>
          <p:nvSpPr>
            <p:cNvPr id="13" name="Rectangle 20"/>
            <p:cNvSpPr>
              <a:spLocks noChangeArrowheads="1"/>
            </p:cNvSpPr>
            <p:nvPr/>
          </p:nvSpPr>
          <p:spPr bwMode="auto">
            <a:xfrm>
              <a:off x="1728" y="1152"/>
              <a:ext cx="1104" cy="240"/>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pSp>
      <p:grpSp>
        <p:nvGrpSpPr>
          <p:cNvPr id="14" name="Group 28"/>
          <p:cNvGrpSpPr>
            <a:grpSpLocks/>
          </p:cNvGrpSpPr>
          <p:nvPr/>
        </p:nvGrpSpPr>
        <p:grpSpPr bwMode="auto">
          <a:xfrm>
            <a:off x="6248400" y="1828800"/>
            <a:ext cx="2286000" cy="2328863"/>
            <a:chOff x="3936" y="1152"/>
            <a:chExt cx="1440" cy="1467"/>
          </a:xfrm>
        </p:grpSpPr>
        <p:sp>
          <p:nvSpPr>
            <p:cNvPr id="15" name="AutoShape 19"/>
            <p:cNvSpPr>
              <a:spLocks noChangeArrowheads="1"/>
            </p:cNvSpPr>
            <p:nvPr/>
          </p:nvSpPr>
          <p:spPr bwMode="auto">
            <a:xfrm>
              <a:off x="4224" y="1392"/>
              <a:ext cx="1152" cy="1227"/>
            </a:xfrm>
            <a:prstGeom prst="upArrowCallout">
              <a:avLst>
                <a:gd name="adj1" fmla="val 25000"/>
                <a:gd name="adj2" fmla="val 25000"/>
                <a:gd name="adj3" fmla="val 17752"/>
                <a:gd name="adj4" fmla="val 66667"/>
              </a:avLst>
            </a:prstGeom>
            <a:solidFill>
              <a:srgbClr val="FFFF66"/>
            </a:solidFill>
            <a:ln w="28575">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Displays the data station system date and time, and allows for entering, checking, or changing the Operator ID</a:t>
              </a:r>
            </a:p>
            <a:p>
              <a:pPr marL="0" marR="0" lvl="0" indent="0"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Select a four character ID</a:t>
              </a:r>
            </a:p>
          </p:txBody>
        </p:sp>
        <p:sp>
          <p:nvSpPr>
            <p:cNvPr id="16" name="Rectangle 21"/>
            <p:cNvSpPr>
              <a:spLocks noChangeArrowheads="1"/>
            </p:cNvSpPr>
            <p:nvPr/>
          </p:nvSpPr>
          <p:spPr bwMode="auto">
            <a:xfrm>
              <a:off x="3936" y="1152"/>
              <a:ext cx="1104" cy="240"/>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pSp>
    </p:spTree>
    <p:extLst>
      <p:ext uri="{BB962C8B-B14F-4D97-AF65-F5344CB8AC3E}">
        <p14:creationId xmlns:p14="http://schemas.microsoft.com/office/powerpoint/2010/main" val="308900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209800" y="2362200"/>
          <a:ext cx="5257800" cy="3886200"/>
        </p:xfrm>
        <a:graphic>
          <a:graphicData uri="http://schemas.openxmlformats.org/presentationml/2006/ole">
            <mc:AlternateContent xmlns:mc="http://schemas.openxmlformats.org/markup-compatibility/2006">
              <mc:Choice xmlns:v="urn:schemas-microsoft-com:vml" Requires="v">
                <p:oleObj spid="_x0000_s3074" name="Photo Editor Photo" r:id="rId3" imgW="12193702" imgH="9752381" progId="MSPhotoEd.3">
                  <p:embed/>
                </p:oleObj>
              </mc:Choice>
              <mc:Fallback>
                <p:oleObj name="Photo Editor Photo" r:id="rId3" imgW="12193702" imgH="9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362200"/>
                        <a:ext cx="5257800" cy="3886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3"/>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Control Panel</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4" name="Rectangle 4"/>
          <p:cNvSpPr txBox="1">
            <a:spLocks noChangeArrowheads="1"/>
          </p:cNvSpPr>
          <p:nvPr/>
        </p:nvSpPr>
        <p:spPr bwMode="auto">
          <a:xfrm>
            <a:off x="457200" y="11430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1600" b="0" i="0" u="none" strike="noStrike" kern="0" cap="none" spc="0" normalizeH="0" baseline="0" noProof="0" smtClean="0">
                <a:ln>
                  <a:noFill/>
                </a:ln>
                <a:solidFill>
                  <a:srgbClr val="000000"/>
                </a:solidFill>
                <a:effectLst/>
                <a:uLnTx/>
                <a:uFillTx/>
                <a:latin typeface="Arial"/>
                <a:ea typeface="+mn-ea"/>
                <a:cs typeface="+mn-cs"/>
              </a:rPr>
              <a:t>The four distinct regions in the Control Panel area on the CELL-DYN Sapphire Main Screen Console provide access to major Analyzer, Administrative, and Setup functionality, management of saved System Initiated Messages, and access to initiate specimen processing in the Run Loader and Run Open Tube modes.</a:t>
            </a:r>
            <a:endParaRPr kumimoji="0" lang="en-US" altLang="en-US" sz="16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5" name="Object 6"/>
          <p:cNvGraphicFramePr>
            <a:graphicFrameLocks noChangeAspect="1"/>
          </p:cNvGraphicFramePr>
          <p:nvPr/>
        </p:nvGraphicFramePr>
        <p:xfrm>
          <a:off x="304800" y="2667000"/>
          <a:ext cx="1266825" cy="3429000"/>
        </p:xfrm>
        <a:graphic>
          <a:graphicData uri="http://schemas.openxmlformats.org/presentationml/2006/ole">
            <mc:AlternateContent xmlns:mc="http://schemas.openxmlformats.org/markup-compatibility/2006">
              <mc:Choice xmlns:v="urn:schemas-microsoft-com:vml" Requires="v">
                <p:oleObj spid="_x0000_s3075" name="Photo Editor Photo" r:id="rId5" imgW="1267002" imgH="3304762" progId="MSPhotoEd.3">
                  <p:embed/>
                </p:oleObj>
              </mc:Choice>
              <mc:Fallback>
                <p:oleObj name="Photo Editor Photo" r:id="rId5" imgW="1267002" imgH="3304762"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67000"/>
                        <a:ext cx="1266825" cy="34290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AutoShape 7"/>
          <p:cNvSpPr>
            <a:spLocks noChangeArrowheads="1"/>
          </p:cNvSpPr>
          <p:nvPr/>
        </p:nvSpPr>
        <p:spPr bwMode="auto">
          <a:xfrm>
            <a:off x="1524000" y="3810000"/>
            <a:ext cx="685800" cy="609600"/>
          </a:xfrm>
          <a:prstGeom prst="rightArrow">
            <a:avLst>
              <a:gd name="adj1" fmla="val 50000"/>
              <a:gd name="adj2" fmla="val 28125"/>
            </a:avLst>
          </a:prstGeom>
          <a:solidFill>
            <a:srgbClr val="3333CC"/>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sp>
        <p:nvSpPr>
          <p:cNvPr id="7" name="AutoShape 8"/>
          <p:cNvSpPr>
            <a:spLocks noChangeArrowheads="1"/>
          </p:cNvSpPr>
          <p:nvPr/>
        </p:nvSpPr>
        <p:spPr bwMode="auto">
          <a:xfrm>
            <a:off x="2819400" y="2438400"/>
            <a:ext cx="4037013" cy="925513"/>
          </a:xfrm>
          <a:prstGeom prst="leftArrowCallout">
            <a:avLst>
              <a:gd name="adj1" fmla="val 25000"/>
              <a:gd name="adj2" fmla="val 25000"/>
              <a:gd name="adj3" fmla="val 72699"/>
              <a:gd name="adj4" fmla="val 66667"/>
            </a:avLst>
          </a:prstGeom>
          <a:solidFill>
            <a:srgbClr val="2A8DBA"/>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Displays the level and number of System Initiated Messages currently saved in the System and allows for reviewing and clearing the stored saved messages</a:t>
            </a:r>
          </a:p>
        </p:txBody>
      </p:sp>
      <p:sp>
        <p:nvSpPr>
          <p:cNvPr id="8" name="AutoShape 9"/>
          <p:cNvSpPr>
            <a:spLocks noChangeArrowheads="1"/>
          </p:cNvSpPr>
          <p:nvPr/>
        </p:nvSpPr>
        <p:spPr bwMode="auto">
          <a:xfrm>
            <a:off x="2897188" y="4633913"/>
            <a:ext cx="3351212" cy="742950"/>
          </a:xfrm>
          <a:prstGeom prst="leftArrowCallout">
            <a:avLst>
              <a:gd name="adj1" fmla="val 25000"/>
              <a:gd name="adj2" fmla="val 25000"/>
              <a:gd name="adj3" fmla="val 75178"/>
              <a:gd name="adj4" fmla="val 66667"/>
            </a:avLst>
          </a:prstGeom>
          <a:solidFill>
            <a:srgbClr val="2A8DBA"/>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Displays the Next Open Tube Setup Mini-Window when the System is in Run Open Tube mode.</a:t>
            </a:r>
          </a:p>
        </p:txBody>
      </p:sp>
      <p:grpSp>
        <p:nvGrpSpPr>
          <p:cNvPr id="9" name="Group 10"/>
          <p:cNvGrpSpPr>
            <a:grpSpLocks/>
          </p:cNvGrpSpPr>
          <p:nvPr/>
        </p:nvGrpSpPr>
        <p:grpSpPr bwMode="auto">
          <a:xfrm>
            <a:off x="2209800" y="5486400"/>
            <a:ext cx="4265613" cy="685800"/>
            <a:chOff x="1392" y="3456"/>
            <a:chExt cx="2687" cy="432"/>
          </a:xfrm>
        </p:grpSpPr>
        <p:sp>
          <p:nvSpPr>
            <p:cNvPr id="10" name="AutoShape 11"/>
            <p:cNvSpPr>
              <a:spLocks noChangeArrowheads="1"/>
            </p:cNvSpPr>
            <p:nvPr/>
          </p:nvSpPr>
          <p:spPr bwMode="auto">
            <a:xfrm>
              <a:off x="1776" y="3504"/>
              <a:ext cx="2303" cy="353"/>
            </a:xfrm>
            <a:prstGeom prst="leftArrowCallout">
              <a:avLst>
                <a:gd name="adj1" fmla="val 25000"/>
                <a:gd name="adj2" fmla="val 25000"/>
                <a:gd name="adj3" fmla="val 108735"/>
                <a:gd name="adj4" fmla="val 66667"/>
              </a:avLst>
            </a:prstGeom>
            <a:solidFill>
              <a:srgbClr val="FFFF66"/>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Allows the Operator to select Run Loader or Run Open Tube System modes</a:t>
              </a:r>
              <a:r>
                <a:rPr kumimoji="0" lang="en-US" altLang="en-US" sz="1200" b="0" i="0" u="none" strike="noStrike" kern="0" cap="none" spc="0" normalizeH="0" baseline="0" noProof="0">
                  <a:ln>
                    <a:noFill/>
                  </a:ln>
                  <a:solidFill>
                    <a:srgbClr val="000000"/>
                  </a:solidFill>
                  <a:effectLst/>
                  <a:uLnTx/>
                  <a:uFillTx/>
                  <a:latin typeface="TimesNewRoman" charset="0"/>
                </a:rPr>
                <a:t>.</a:t>
              </a:r>
              <a:endParaRPr kumimoji="0" lang="en-US" altLang="en-US" sz="1200" b="0" i="0" u="none" strike="noStrike" kern="0" cap="none" spc="0" normalizeH="0" baseline="0" noProof="0">
                <a:ln>
                  <a:noFill/>
                </a:ln>
                <a:solidFill>
                  <a:srgbClr val="000000"/>
                </a:solidFill>
                <a:effectLst/>
                <a:uLnTx/>
                <a:uFillTx/>
                <a:latin typeface="Arial"/>
              </a:endParaRPr>
            </a:p>
          </p:txBody>
        </p:sp>
        <p:sp>
          <p:nvSpPr>
            <p:cNvPr id="11" name="Rectangle 12"/>
            <p:cNvSpPr>
              <a:spLocks noChangeArrowheads="1"/>
            </p:cNvSpPr>
            <p:nvPr/>
          </p:nvSpPr>
          <p:spPr bwMode="auto">
            <a:xfrm>
              <a:off x="1392" y="3456"/>
              <a:ext cx="384" cy="432"/>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pSp>
      <p:grpSp>
        <p:nvGrpSpPr>
          <p:cNvPr id="12" name="Group 13"/>
          <p:cNvGrpSpPr>
            <a:grpSpLocks/>
          </p:cNvGrpSpPr>
          <p:nvPr/>
        </p:nvGrpSpPr>
        <p:grpSpPr bwMode="auto">
          <a:xfrm>
            <a:off x="2209800" y="3276600"/>
            <a:ext cx="4722813" cy="1154113"/>
            <a:chOff x="1392" y="2064"/>
            <a:chExt cx="2975" cy="727"/>
          </a:xfrm>
        </p:grpSpPr>
        <p:sp>
          <p:nvSpPr>
            <p:cNvPr id="13" name="AutoShape 14"/>
            <p:cNvSpPr>
              <a:spLocks noChangeArrowheads="1"/>
            </p:cNvSpPr>
            <p:nvPr/>
          </p:nvSpPr>
          <p:spPr bwMode="auto">
            <a:xfrm>
              <a:off x="1776" y="2208"/>
              <a:ext cx="2591" cy="583"/>
            </a:xfrm>
            <a:prstGeom prst="leftArrowCallout">
              <a:avLst>
                <a:gd name="adj1" fmla="val 25000"/>
                <a:gd name="adj2" fmla="val 25000"/>
                <a:gd name="adj3" fmla="val 74071"/>
                <a:gd name="adj4" fmla="val 66667"/>
              </a:avLst>
            </a:prstGeom>
            <a:solidFill>
              <a:srgbClr val="FFFF66"/>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Displays the current CELL-DYN Sapphire software version and provides Operator access to the major Analyzer, Administrative, and Setup functionality of the System.</a:t>
              </a:r>
            </a:p>
          </p:txBody>
        </p:sp>
        <p:sp>
          <p:nvSpPr>
            <p:cNvPr id="14" name="Rectangle 15"/>
            <p:cNvSpPr>
              <a:spLocks noChangeArrowheads="1"/>
            </p:cNvSpPr>
            <p:nvPr/>
          </p:nvSpPr>
          <p:spPr bwMode="auto">
            <a:xfrm>
              <a:off x="1392" y="2064"/>
              <a:ext cx="384" cy="624"/>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000000"/>
                </a:solidFill>
                <a:effectLst/>
                <a:uLnTx/>
                <a:uFillTx/>
                <a:latin typeface="Arial"/>
              </a:endParaRPr>
            </a:p>
          </p:txBody>
        </p:sp>
      </p:grpSp>
    </p:spTree>
    <p:extLst>
      <p:ext uri="{BB962C8B-B14F-4D97-AF65-F5344CB8AC3E}">
        <p14:creationId xmlns:p14="http://schemas.microsoft.com/office/powerpoint/2010/main" val="308900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Analyzer Menu</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3"/>
          <p:cNvSpPr txBox="1">
            <a:spLocks noChangeArrowheads="1"/>
          </p:cNvSpPr>
          <p:nvPr/>
        </p:nvSpPr>
        <p:spPr bwMode="auto">
          <a:xfrm>
            <a:off x="4191000" y="1219200"/>
            <a:ext cx="472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90000"/>
              </a:lnSpc>
              <a:spcBef>
                <a:spcPct val="0"/>
              </a:spcBef>
              <a:spcAft>
                <a:spcPct val="50000"/>
              </a:spcAft>
              <a:buClrTx/>
              <a:buSzTx/>
              <a:buFontTx/>
              <a:buNone/>
              <a:tabLst/>
              <a:defRPr/>
            </a:pPr>
            <a:r>
              <a:rPr kumimoji="0" lang="en-US" altLang="en-US" sz="1600" b="0" i="0" u="none" strike="noStrike" kern="0" cap="none" spc="0" normalizeH="0" baseline="0" noProof="0" smtClean="0">
                <a:ln>
                  <a:noFill/>
                </a:ln>
                <a:solidFill>
                  <a:srgbClr val="000000"/>
                </a:solidFill>
                <a:effectLst/>
                <a:uLnTx/>
                <a:uFillTx/>
                <a:latin typeface="Arial"/>
                <a:ea typeface="+mn-ea"/>
                <a:cs typeface="+mn-cs"/>
              </a:rPr>
              <a:t>Functions included under the Analyzer &gt; button support administrative and maintenance aspects of the instrument</a:t>
            </a:r>
            <a:r>
              <a:rPr kumimoji="0" lang="en-US" altLang="en-US" sz="1400" b="0" i="0" u="none" strike="noStrike" kern="0" cap="none" spc="0" normalizeH="0" baseline="0" noProof="0" smtClean="0">
                <a:ln>
                  <a:noFill/>
                </a:ln>
                <a:solidFill>
                  <a:srgbClr val="000000"/>
                </a:solidFill>
                <a:effectLst/>
                <a:uLnTx/>
                <a:uFillTx/>
                <a:latin typeface="Arial"/>
                <a:ea typeface="+mn-ea"/>
                <a:cs typeface="+mn-cs"/>
              </a:rPr>
              <a:t>.</a:t>
            </a:r>
            <a:endParaRPr kumimoji="0" lang="en-US" altLang="en-US" sz="14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4" name="Object 7"/>
          <p:cNvGraphicFramePr>
            <a:graphicFrameLocks noChangeAspect="1"/>
          </p:cNvGraphicFramePr>
          <p:nvPr/>
        </p:nvGraphicFramePr>
        <p:xfrm>
          <a:off x="4191000" y="1981200"/>
          <a:ext cx="4548188" cy="3911600"/>
        </p:xfrm>
        <a:graphic>
          <a:graphicData uri="http://schemas.openxmlformats.org/presentationml/2006/ole">
            <mc:AlternateContent xmlns:mc="http://schemas.openxmlformats.org/markup-compatibility/2006">
              <mc:Choice xmlns:v="urn:schemas-microsoft-com:vml" Requires="v">
                <p:oleObj spid="_x0000_s4098" name="Photo Editor Photo" r:id="rId3" imgW="12193702" imgH="9752381" progId="MSPhotoEd.3">
                  <p:embed/>
                </p:oleObj>
              </mc:Choice>
              <mc:Fallback>
                <p:oleObj name="Photo Editor Photo" r:id="rId3" imgW="12193702" imgH="9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981200"/>
                        <a:ext cx="4548188" cy="39116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8"/>
          <p:cNvSpPr txBox="1">
            <a:spLocks noChangeArrowheads="1"/>
          </p:cNvSpPr>
          <p:nvPr/>
        </p:nvSpPr>
        <p:spPr bwMode="auto">
          <a:xfrm>
            <a:off x="381000" y="1143000"/>
            <a:ext cx="4495800" cy="50514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a:spcBef>
                <a:spcPct val="0"/>
              </a:spcBef>
              <a:spcAft>
                <a:spcPct val="0"/>
              </a:spcAft>
              <a:defRPr sz="2400">
                <a:solidFill>
                  <a:schemeClr val="tx1"/>
                </a:solidFill>
                <a:latin typeface="Times New Roman" pitchFamily="18" charset="0"/>
              </a:defRPr>
            </a:lvl1pPr>
            <a:lvl2pPr marL="346075" indent="-115888"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fontAlgn="base">
              <a:lnSpc>
                <a:spcPct val="95000"/>
              </a:lnSpc>
              <a:spcBef>
                <a:spcPct val="10000"/>
              </a:spcBef>
              <a:spcAft>
                <a:spcPct val="10000"/>
              </a:spcAft>
            </a:pPr>
            <a:r>
              <a:rPr lang="en-US" altLang="en-US" sz="1600" dirty="0">
                <a:solidFill>
                  <a:srgbClr val="000000"/>
                </a:solidFill>
                <a:latin typeface="Arial" pitchFamily="34" charset="0"/>
              </a:rPr>
              <a:t>Reagent Log</a:t>
            </a:r>
            <a:r>
              <a:rPr lang="en-US" altLang="en-US" sz="1400" dirty="0">
                <a:solidFill>
                  <a:srgbClr val="000000"/>
                </a:solidFill>
                <a:latin typeface="Arial" pitchFamily="34" charset="0"/>
              </a:rPr>
              <a:t> </a:t>
            </a:r>
          </a:p>
          <a:p>
            <a:pPr lvl="1" fontAlgn="base">
              <a:lnSpc>
                <a:spcPct val="95000"/>
              </a:lnSpc>
              <a:spcBef>
                <a:spcPct val="10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To create Log Entries and Print Logs</a:t>
            </a:r>
          </a:p>
          <a:p>
            <a:pPr fontAlgn="base">
              <a:lnSpc>
                <a:spcPct val="95000"/>
              </a:lnSpc>
              <a:spcBef>
                <a:spcPct val="20000"/>
              </a:spcBef>
              <a:spcAft>
                <a:spcPct val="5000"/>
              </a:spcAft>
            </a:pPr>
            <a:r>
              <a:rPr lang="en-US" altLang="en-US" sz="1600" dirty="0">
                <a:solidFill>
                  <a:srgbClr val="000000"/>
                </a:solidFill>
                <a:latin typeface="Arial" pitchFamily="34" charset="0"/>
              </a:rPr>
              <a:t>Special Protocols </a:t>
            </a:r>
          </a:p>
          <a:p>
            <a:pPr lvl="1" fontAlgn="base">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Maintenance Procedures</a:t>
            </a:r>
          </a:p>
          <a:p>
            <a:pPr fontAlgn="base">
              <a:lnSpc>
                <a:spcPct val="95000"/>
              </a:lnSpc>
              <a:spcBef>
                <a:spcPct val="20000"/>
              </a:spcBef>
              <a:spcAft>
                <a:spcPct val="5000"/>
              </a:spcAft>
            </a:pPr>
            <a:r>
              <a:rPr lang="en-US" altLang="en-US" sz="1600" dirty="0">
                <a:solidFill>
                  <a:srgbClr val="000000"/>
                </a:solidFill>
                <a:latin typeface="Arial" pitchFamily="34" charset="0"/>
              </a:rPr>
              <a:t>Calibration </a:t>
            </a:r>
          </a:p>
          <a:p>
            <a:pPr lvl="1" fontAlgn="base">
              <a:lnSpc>
                <a:spcPct val="95000"/>
              </a:lnSpc>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Calibration Factors, Calibration Logs</a:t>
            </a:r>
          </a:p>
          <a:p>
            <a:pPr fontAlgn="base">
              <a:lnSpc>
                <a:spcPct val="95000"/>
              </a:lnSpc>
              <a:spcBef>
                <a:spcPct val="20000"/>
              </a:spcBef>
              <a:spcAft>
                <a:spcPct val="5000"/>
              </a:spcAft>
            </a:pPr>
            <a:r>
              <a:rPr lang="en-US" altLang="en-US" sz="1600" dirty="0">
                <a:solidFill>
                  <a:srgbClr val="000000"/>
                </a:solidFill>
                <a:latin typeface="Arial" pitchFamily="34" charset="0"/>
              </a:rPr>
              <a:t>List Mode On/Off </a:t>
            </a:r>
          </a:p>
          <a:p>
            <a:pPr lvl="1" fontAlgn="base">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Turns On/Off List Mode Collection</a:t>
            </a:r>
          </a:p>
          <a:p>
            <a:pPr fontAlgn="base">
              <a:lnSpc>
                <a:spcPct val="95000"/>
              </a:lnSpc>
              <a:spcBef>
                <a:spcPct val="20000"/>
              </a:spcBef>
              <a:spcAft>
                <a:spcPct val="5000"/>
              </a:spcAft>
            </a:pPr>
            <a:r>
              <a:rPr lang="en-US" altLang="en-US" sz="1600" dirty="0">
                <a:solidFill>
                  <a:srgbClr val="000000"/>
                </a:solidFill>
                <a:latin typeface="Arial" pitchFamily="34" charset="0"/>
              </a:rPr>
              <a:t>STD Ref. Particles </a:t>
            </a:r>
          </a:p>
          <a:p>
            <a:pPr lvl="1" fontAlgn="base">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Service Use Only</a:t>
            </a:r>
          </a:p>
          <a:p>
            <a:pPr fontAlgn="base">
              <a:spcBef>
                <a:spcPct val="20000"/>
              </a:spcBef>
              <a:spcAft>
                <a:spcPct val="5000"/>
              </a:spcAft>
            </a:pPr>
            <a:r>
              <a:rPr lang="en-US" altLang="en-US" sz="1600" dirty="0" err="1">
                <a:solidFill>
                  <a:srgbClr val="000000"/>
                </a:solidFill>
                <a:latin typeface="Arial" pitchFamily="34" charset="0"/>
              </a:rPr>
              <a:t>Setpoints</a:t>
            </a:r>
            <a:endParaRPr lang="en-US" altLang="en-US" sz="1600" dirty="0">
              <a:solidFill>
                <a:srgbClr val="000000"/>
              </a:solidFill>
              <a:latin typeface="Arial" pitchFamily="34" charset="0"/>
            </a:endParaRPr>
          </a:p>
          <a:p>
            <a:pPr lvl="1" fontAlgn="base">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Service Use Only, </a:t>
            </a:r>
            <a:r>
              <a:rPr lang="en-US" altLang="en-US" sz="1200" dirty="0">
                <a:solidFill>
                  <a:srgbClr val="3333CC"/>
                </a:solidFill>
                <a:latin typeface="Arial" pitchFamily="34" charset="0"/>
              </a:rPr>
              <a:t>Access Optical </a:t>
            </a:r>
            <a:r>
              <a:rPr lang="en-US" altLang="en-US" sz="1200" dirty="0" err="1">
                <a:solidFill>
                  <a:srgbClr val="3333CC"/>
                </a:solidFill>
                <a:latin typeface="Arial" pitchFamily="34" charset="0"/>
              </a:rPr>
              <a:t>Setpoints</a:t>
            </a:r>
            <a:endParaRPr lang="en-US" altLang="en-US" sz="1200" dirty="0">
              <a:solidFill>
                <a:srgbClr val="3333CC"/>
              </a:solidFill>
              <a:latin typeface="Arial" pitchFamily="34" charset="0"/>
            </a:endParaRPr>
          </a:p>
          <a:p>
            <a:pPr fontAlgn="base">
              <a:lnSpc>
                <a:spcPct val="95000"/>
              </a:lnSpc>
              <a:spcBef>
                <a:spcPct val="20000"/>
              </a:spcBef>
              <a:spcAft>
                <a:spcPct val="5000"/>
              </a:spcAft>
            </a:pPr>
            <a:r>
              <a:rPr lang="en-US" altLang="en-US" sz="1600" dirty="0">
                <a:solidFill>
                  <a:srgbClr val="000000"/>
                </a:solidFill>
                <a:latin typeface="Arial" pitchFamily="34" charset="0"/>
              </a:rPr>
              <a:t>Extended Optical Count</a:t>
            </a:r>
          </a:p>
          <a:p>
            <a:pPr lvl="1" fontAlgn="base">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Service Use Only</a:t>
            </a:r>
          </a:p>
          <a:p>
            <a:pPr fontAlgn="base">
              <a:lnSpc>
                <a:spcPct val="95000"/>
              </a:lnSpc>
              <a:spcBef>
                <a:spcPct val="20000"/>
              </a:spcBef>
              <a:spcAft>
                <a:spcPct val="5000"/>
              </a:spcAft>
            </a:pPr>
            <a:r>
              <a:rPr lang="en-US" altLang="en-US" sz="1600" dirty="0">
                <a:solidFill>
                  <a:srgbClr val="000000"/>
                </a:solidFill>
                <a:latin typeface="Arial" pitchFamily="34" charset="0"/>
              </a:rPr>
              <a:t>Optical Signature File</a:t>
            </a:r>
          </a:p>
          <a:p>
            <a:pPr lvl="1" fontAlgn="base">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Service Use Only</a:t>
            </a:r>
          </a:p>
          <a:p>
            <a:pPr fontAlgn="base">
              <a:lnSpc>
                <a:spcPct val="95000"/>
              </a:lnSpc>
              <a:spcBef>
                <a:spcPct val="20000"/>
              </a:spcBef>
              <a:spcAft>
                <a:spcPct val="5000"/>
              </a:spcAft>
            </a:pPr>
            <a:r>
              <a:rPr lang="en-US" altLang="en-US" sz="1600" dirty="0">
                <a:solidFill>
                  <a:srgbClr val="000000"/>
                </a:solidFill>
                <a:latin typeface="Arial" pitchFamily="34" charset="0"/>
              </a:rPr>
              <a:t>Prepare for Data Station Power Down</a:t>
            </a:r>
          </a:p>
          <a:p>
            <a:pPr lvl="1" fontAlgn="base">
              <a:spcBef>
                <a:spcPct val="5000"/>
              </a:spcBef>
              <a:spcAft>
                <a:spcPct val="25000"/>
              </a:spcAft>
              <a:buFontTx/>
              <a:buChar char="•"/>
            </a:pPr>
            <a:r>
              <a:rPr lang="en-US" altLang="en-US" sz="1400" dirty="0">
                <a:solidFill>
                  <a:srgbClr val="000000"/>
                </a:solidFill>
                <a:latin typeface="Arial" pitchFamily="34" charset="0"/>
              </a:rPr>
              <a:t> </a:t>
            </a:r>
            <a:r>
              <a:rPr lang="en-US" altLang="en-US" sz="1200" dirty="0">
                <a:solidFill>
                  <a:srgbClr val="000000"/>
                </a:solidFill>
                <a:latin typeface="Arial" pitchFamily="34" charset="0"/>
              </a:rPr>
              <a:t>Prepares Data Station Software for Power Down</a:t>
            </a:r>
          </a:p>
        </p:txBody>
      </p:sp>
    </p:spTree>
    <p:extLst>
      <p:ext uri="{BB962C8B-B14F-4D97-AF65-F5344CB8AC3E}">
        <p14:creationId xmlns:p14="http://schemas.microsoft.com/office/powerpoint/2010/main" val="308900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441325" y="63500"/>
            <a:ext cx="82486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Analyzer Menu - Special Protocols Window</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6"/>
          <p:cNvSpPr txBox="1">
            <a:spLocks noChangeArrowheads="1"/>
          </p:cNvSpPr>
          <p:nvPr/>
        </p:nvSpPr>
        <p:spPr bwMode="auto">
          <a:xfrm>
            <a:off x="381000" y="1219200"/>
            <a:ext cx="82343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The SPECIAL PROTOCOLS window is where the operator can activate important activities including Autoclean, Prime, and To Standby. </a:t>
            </a:r>
          </a:p>
          <a:p>
            <a:pPr marL="0" marR="0" lvl="0" indent="0" algn="l" defTabSz="914400" rtl="0" eaLnBrk="1" fontAlgn="base" latinLnBrk="0" hangingPunct="1">
              <a:lnSpc>
                <a:spcPct val="100000"/>
              </a:lnSpc>
              <a:spcBef>
                <a:spcPct val="0"/>
              </a:spcBef>
              <a:spcAft>
                <a:spcPct val="50000"/>
              </a:spcAft>
              <a:buClrTx/>
              <a:buSzTx/>
              <a:buFontTx/>
              <a:buNone/>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Special Protocols for the following are activated in this window:</a:t>
            </a:r>
          </a:p>
          <a:p>
            <a:pPr marL="346075" marR="0" lvl="1" indent="-173038"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System</a:t>
            </a:r>
          </a:p>
          <a:p>
            <a:pPr marL="346075" marR="0" lvl="1" indent="-173038"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Reservoirs</a:t>
            </a:r>
          </a:p>
          <a:p>
            <a:pPr marL="346075" marR="0" lvl="1" indent="-173038"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Sample Processor and Autoloader</a:t>
            </a:r>
          </a:p>
          <a:p>
            <a:pPr marL="346075" marR="0" lvl="1" indent="-173038"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Transducers</a:t>
            </a:r>
          </a:p>
          <a:p>
            <a:pPr marL="346075" marR="0" lvl="1" indent="-173038"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Vacuum and Pressure System</a:t>
            </a:r>
          </a:p>
          <a:p>
            <a:pPr marL="346075" marR="0" lvl="1" indent="-173038"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Tubing (Sample Transfer Pump)</a:t>
            </a:r>
          </a:p>
          <a:p>
            <a:pPr marL="346075" marR="0" lvl="1" indent="-173038" algn="l" defTabSz="914400" rtl="0" eaLnBrk="1" fontAlgn="base" latinLnBrk="0" hangingPunct="1">
              <a:lnSpc>
                <a:spcPct val="100000"/>
              </a:lnSpc>
              <a:spcBef>
                <a:spcPct val="0"/>
              </a:spcBef>
              <a:spcAft>
                <a:spcPct val="30000"/>
              </a:spcAft>
              <a:buClrTx/>
              <a:buSzTx/>
              <a:buFontTx/>
              <a:buChar char="•"/>
              <a:tabLst/>
              <a:defRPr/>
            </a:pPr>
            <a:r>
              <a:rPr kumimoji="0" lang="en-US" altLang="en-US" sz="1600" b="0" i="0" u="none" strike="noStrike" kern="0" cap="none" spc="0" normalizeH="0" baseline="0" noProof="0" smtClean="0">
                <a:ln>
                  <a:noFill/>
                </a:ln>
                <a:solidFill>
                  <a:srgbClr val="000000"/>
                </a:solidFill>
                <a:effectLst/>
                <a:uLnTx/>
                <a:uFillTx/>
                <a:latin typeface="Arial"/>
              </a:rPr>
              <a:t>Prepare for Shipment </a:t>
            </a:r>
            <a:endParaRPr kumimoji="0" lang="en-US" altLang="en-US" sz="1600" b="0" i="0" u="none" strike="noStrike" kern="0" cap="none" spc="0" normalizeH="0" baseline="0" noProof="0">
              <a:ln>
                <a:noFill/>
              </a:ln>
              <a:solidFill>
                <a:srgbClr val="000000"/>
              </a:solidFill>
              <a:effectLst/>
              <a:uLnTx/>
              <a:uFillTx/>
              <a:latin typeface="Arial"/>
            </a:endParaRPr>
          </a:p>
        </p:txBody>
      </p:sp>
      <p:graphicFrame>
        <p:nvGraphicFramePr>
          <p:cNvPr id="4" name="Object 4"/>
          <p:cNvGraphicFramePr>
            <a:graphicFrameLocks noChangeAspect="1"/>
          </p:cNvGraphicFramePr>
          <p:nvPr/>
        </p:nvGraphicFramePr>
        <p:xfrm>
          <a:off x="3962400" y="2590800"/>
          <a:ext cx="4953000" cy="3167063"/>
        </p:xfrm>
        <a:graphic>
          <a:graphicData uri="http://schemas.openxmlformats.org/presentationml/2006/ole">
            <mc:AlternateContent xmlns:mc="http://schemas.openxmlformats.org/markup-compatibility/2006">
              <mc:Choice xmlns:v="urn:schemas-microsoft-com:vml" Requires="v">
                <p:oleObj spid="_x0000_s5122" name="Photo Editor Photo" r:id="rId3" imgW="4342857" imgH="3067478" progId="MSPhotoEd.3">
                  <p:embed/>
                </p:oleObj>
              </mc:Choice>
              <mc:Fallback>
                <p:oleObj name="Photo Editor Photo" r:id="rId3" imgW="4342857" imgH="306747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90800"/>
                        <a:ext cx="4953000" cy="31670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8900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28600"/>
            <a:ext cx="82486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lnSpc>
                <a:spcPct val="90000"/>
              </a:lnSpc>
              <a:spcBef>
                <a:spcPct val="0"/>
              </a:spcBef>
              <a:spcAft>
                <a:spcPct val="0"/>
              </a:spcAft>
              <a:defRPr sz="2800">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pitchFamily="34" charset="0"/>
              </a:defRPr>
            </a:lvl2pPr>
            <a:lvl3pPr algn="l" rtl="0" fontAlgn="base">
              <a:lnSpc>
                <a:spcPct val="90000"/>
              </a:lnSpc>
              <a:spcBef>
                <a:spcPct val="0"/>
              </a:spcBef>
              <a:spcAft>
                <a:spcPct val="0"/>
              </a:spcAft>
              <a:defRPr sz="2800">
                <a:solidFill>
                  <a:schemeClr val="tx2"/>
                </a:solidFill>
                <a:latin typeface="Arial" pitchFamily="34" charset="0"/>
              </a:defRPr>
            </a:lvl3pPr>
            <a:lvl4pPr algn="l" rtl="0" fontAlgn="base">
              <a:lnSpc>
                <a:spcPct val="90000"/>
              </a:lnSpc>
              <a:spcBef>
                <a:spcPct val="0"/>
              </a:spcBef>
              <a:spcAft>
                <a:spcPct val="0"/>
              </a:spcAft>
              <a:defRPr sz="2800">
                <a:solidFill>
                  <a:schemeClr val="tx2"/>
                </a:solidFill>
                <a:latin typeface="Arial" pitchFamily="34" charset="0"/>
              </a:defRPr>
            </a:lvl4pPr>
            <a:lvl5pPr algn="l" rtl="0" fontAlgn="base">
              <a:lnSpc>
                <a:spcPct val="90000"/>
              </a:lnSpc>
              <a:spcBef>
                <a:spcPct val="0"/>
              </a:spcBef>
              <a:spcAft>
                <a:spcPct val="0"/>
              </a:spcAft>
              <a:defRPr sz="2800">
                <a:solidFill>
                  <a:schemeClr val="tx2"/>
                </a:solidFill>
                <a:latin typeface="Arial" pitchFamily="34" charset="0"/>
              </a:defRPr>
            </a:lvl5pPr>
            <a:lvl6pPr marL="457200" algn="l" rtl="0" fontAlgn="base">
              <a:lnSpc>
                <a:spcPct val="90000"/>
              </a:lnSpc>
              <a:spcBef>
                <a:spcPct val="0"/>
              </a:spcBef>
              <a:spcAft>
                <a:spcPct val="0"/>
              </a:spcAft>
              <a:defRPr sz="2800">
                <a:solidFill>
                  <a:schemeClr val="tx2"/>
                </a:solidFill>
                <a:latin typeface="Arial" pitchFamily="34" charset="0"/>
              </a:defRPr>
            </a:lvl6pPr>
            <a:lvl7pPr marL="914400" algn="l" rtl="0" fontAlgn="base">
              <a:lnSpc>
                <a:spcPct val="90000"/>
              </a:lnSpc>
              <a:spcBef>
                <a:spcPct val="0"/>
              </a:spcBef>
              <a:spcAft>
                <a:spcPct val="0"/>
              </a:spcAft>
              <a:defRPr sz="2800">
                <a:solidFill>
                  <a:schemeClr val="tx2"/>
                </a:solidFill>
                <a:latin typeface="Arial" pitchFamily="34" charset="0"/>
              </a:defRPr>
            </a:lvl7pPr>
            <a:lvl8pPr marL="1371600" algn="l" rtl="0" fontAlgn="base">
              <a:lnSpc>
                <a:spcPct val="90000"/>
              </a:lnSpc>
              <a:spcBef>
                <a:spcPct val="0"/>
              </a:spcBef>
              <a:spcAft>
                <a:spcPct val="0"/>
              </a:spcAft>
              <a:defRPr sz="2800">
                <a:solidFill>
                  <a:schemeClr val="tx2"/>
                </a:solidFill>
                <a:latin typeface="Arial" pitchFamily="34" charset="0"/>
              </a:defRPr>
            </a:lvl8pPr>
            <a:lvl9pPr marL="1828800" algn="l" rtl="0" fontAlgn="base">
              <a:lnSpc>
                <a:spcPct val="90000"/>
              </a:lnSpc>
              <a:spcBef>
                <a:spcPct val="0"/>
              </a:spcBef>
              <a:spcAft>
                <a:spcPct val="0"/>
              </a:spcAft>
              <a:defRPr sz="2800">
                <a:solidFill>
                  <a:schemeClr val="tx2"/>
                </a:solidFill>
                <a:latin typeface="Arial"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smtClean="0">
                <a:ln>
                  <a:noFill/>
                </a:ln>
                <a:solidFill>
                  <a:srgbClr val="2A8DBA"/>
                </a:solidFill>
                <a:effectLst/>
                <a:uLnTx/>
                <a:uFillTx/>
                <a:latin typeface="Arial"/>
                <a:ea typeface="+mj-ea"/>
                <a:cs typeface="+mj-cs"/>
              </a:rPr>
              <a:t>Shared Region Panel Buttons</a:t>
            </a:r>
            <a:endParaRPr kumimoji="0" lang="en-US" altLang="en-US" sz="3200" b="0" i="0" u="none" strike="noStrike" kern="0" cap="none" spc="0" normalizeH="0" baseline="0" noProof="0" dirty="0">
              <a:ln>
                <a:noFill/>
              </a:ln>
              <a:solidFill>
                <a:srgbClr val="2A8DBA"/>
              </a:solidFill>
              <a:effectLst/>
              <a:uLnTx/>
              <a:uFillTx/>
              <a:latin typeface="Arial"/>
              <a:ea typeface="+mj-ea"/>
              <a:cs typeface="+mj-cs"/>
            </a:endParaRPr>
          </a:p>
        </p:txBody>
      </p:sp>
      <p:sp>
        <p:nvSpPr>
          <p:cNvPr id="3" name="Rectangle 13"/>
          <p:cNvSpPr txBox="1">
            <a:spLocks noChangeArrowheads="1"/>
          </p:cNvSpPr>
          <p:nvPr/>
        </p:nvSpPr>
        <p:spPr bwMode="auto">
          <a:xfrm>
            <a:off x="455613" y="1370013"/>
            <a:ext cx="24399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0"/>
              </a:spcBef>
              <a:spcAft>
                <a:spcPct val="50000"/>
              </a:spcAft>
              <a:defRPr sz="2000">
                <a:solidFill>
                  <a:schemeClr val="tx1"/>
                </a:solidFill>
                <a:latin typeface="+mn-lt"/>
                <a:ea typeface="+mn-ea"/>
                <a:cs typeface="+mn-cs"/>
              </a:defRPr>
            </a:lvl1pPr>
            <a:lvl2pPr marL="228600" indent="-227013" algn="l" rtl="0" fontAlgn="base">
              <a:spcBef>
                <a:spcPct val="0"/>
              </a:spcBef>
              <a:spcAft>
                <a:spcPct val="30000"/>
              </a:spcAft>
              <a:buChar char="•"/>
              <a:defRPr>
                <a:solidFill>
                  <a:schemeClr val="tx1"/>
                </a:solidFill>
                <a:latin typeface="+mn-lt"/>
              </a:defRPr>
            </a:lvl2pPr>
            <a:lvl3pPr marL="457200" indent="-227013" algn="l" rtl="0" fontAlgn="base">
              <a:spcBef>
                <a:spcPct val="0"/>
              </a:spcBef>
              <a:spcAft>
                <a:spcPct val="30000"/>
              </a:spcAft>
              <a:buChar char="–"/>
              <a:defRPr sz="1600">
                <a:solidFill>
                  <a:schemeClr val="tx1"/>
                </a:solidFill>
                <a:latin typeface="+mn-lt"/>
              </a:defRPr>
            </a:lvl3pPr>
            <a:lvl4pPr marL="684213" indent="-225425" algn="l" rtl="0" fontAlgn="base">
              <a:spcBef>
                <a:spcPct val="0"/>
              </a:spcBef>
              <a:spcAft>
                <a:spcPct val="30000"/>
              </a:spcAft>
              <a:buChar char="•"/>
              <a:defRPr sz="1600">
                <a:solidFill>
                  <a:schemeClr val="tx1"/>
                </a:solidFill>
                <a:latin typeface="+mn-lt"/>
              </a:defRPr>
            </a:lvl4pPr>
            <a:lvl5pPr marL="912813" indent="-227013" algn="l" rtl="0" fontAlgn="base">
              <a:spcBef>
                <a:spcPct val="0"/>
              </a:spcBef>
              <a:spcAft>
                <a:spcPct val="30000"/>
              </a:spcAft>
              <a:buChar char="–"/>
              <a:defRPr sz="1600">
                <a:solidFill>
                  <a:schemeClr val="tx1"/>
                </a:solidFill>
                <a:latin typeface="+mn-lt"/>
              </a:defRPr>
            </a:lvl5pPr>
            <a:lvl6pPr marL="1370013" indent="-227013" algn="l" rtl="0" fontAlgn="base">
              <a:spcBef>
                <a:spcPct val="0"/>
              </a:spcBef>
              <a:spcAft>
                <a:spcPct val="30000"/>
              </a:spcAft>
              <a:buChar char="–"/>
              <a:defRPr sz="1600">
                <a:solidFill>
                  <a:schemeClr val="tx1"/>
                </a:solidFill>
                <a:latin typeface="+mn-lt"/>
              </a:defRPr>
            </a:lvl6pPr>
            <a:lvl7pPr marL="1827213" indent="-227013" algn="l" rtl="0" fontAlgn="base">
              <a:spcBef>
                <a:spcPct val="0"/>
              </a:spcBef>
              <a:spcAft>
                <a:spcPct val="30000"/>
              </a:spcAft>
              <a:buChar char="–"/>
              <a:defRPr sz="1600">
                <a:solidFill>
                  <a:schemeClr val="tx1"/>
                </a:solidFill>
                <a:latin typeface="+mn-lt"/>
              </a:defRPr>
            </a:lvl7pPr>
            <a:lvl8pPr marL="2284413" indent="-227013" algn="l" rtl="0" fontAlgn="base">
              <a:spcBef>
                <a:spcPct val="0"/>
              </a:spcBef>
              <a:spcAft>
                <a:spcPct val="30000"/>
              </a:spcAft>
              <a:buChar char="–"/>
              <a:defRPr sz="1600">
                <a:solidFill>
                  <a:schemeClr val="tx1"/>
                </a:solidFill>
                <a:latin typeface="+mn-lt"/>
              </a:defRPr>
            </a:lvl8pPr>
            <a:lvl9pPr marL="2741613" indent="-227013" algn="l" rtl="0" fontAlgn="base">
              <a:spcBef>
                <a:spcPct val="0"/>
              </a:spcBef>
              <a:spcAft>
                <a:spcPct val="30000"/>
              </a:spcAft>
              <a:buChar char="–"/>
              <a:defRPr sz="1600">
                <a:solidFill>
                  <a:schemeClr val="tx1"/>
                </a:solidFill>
                <a:latin typeface="+mn-lt"/>
              </a:defRPr>
            </a:lvl9pPr>
          </a:lstStyle>
          <a:p>
            <a:pPr marL="0" marR="0" lvl="0" indent="0" algn="l" defTabSz="914400" rtl="0" eaLnBrk="1" fontAlgn="base" latinLnBrk="0" hangingPunct="1">
              <a:lnSpc>
                <a:spcPct val="100000"/>
              </a:lnSpc>
              <a:spcBef>
                <a:spcPct val="0"/>
              </a:spcBef>
              <a:spcAft>
                <a:spcPct val="5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 Data Log</a:t>
            </a:r>
          </a:p>
          <a:p>
            <a:pPr marL="0" marR="0" lvl="0" indent="0" algn="l" defTabSz="914400" rtl="0" eaLnBrk="1" fontAlgn="base" latinLnBrk="0" hangingPunct="1">
              <a:lnSpc>
                <a:spcPct val="100000"/>
              </a:lnSpc>
              <a:spcBef>
                <a:spcPct val="0"/>
              </a:spcBef>
              <a:spcAft>
                <a:spcPct val="1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 QC &gt;</a:t>
            </a:r>
          </a:p>
          <a:p>
            <a:pPr marL="457200" marR="0" lvl="2" indent="-227013" algn="l" defTabSz="914400" rtl="0" eaLnBrk="1" fontAlgn="base" latinLnBrk="0" hangingPunct="1">
              <a:lnSpc>
                <a:spcPct val="100000"/>
              </a:lnSpc>
              <a:spcBef>
                <a:spcPct val="0"/>
              </a:spcBef>
              <a:spcAft>
                <a:spcPct val="10000"/>
              </a:spcAft>
              <a:buClrTx/>
              <a:buSzTx/>
              <a:buFontTx/>
              <a:buChar char="–"/>
              <a:tabLst/>
              <a:defRPr/>
            </a:pPr>
            <a:r>
              <a:rPr kumimoji="0" lang="en-US" altLang="en-US" sz="1400" b="0" i="0" u="none" strike="noStrike" kern="0" cap="none" spc="0" normalizeH="0" baseline="0" noProof="0" smtClean="0">
                <a:ln>
                  <a:noFill/>
                </a:ln>
                <a:solidFill>
                  <a:srgbClr val="000000"/>
                </a:solidFill>
                <a:effectLst/>
                <a:uLnTx/>
                <a:uFillTx/>
                <a:latin typeface="Arial"/>
              </a:rPr>
              <a:t>QC Files 1-20</a:t>
            </a:r>
          </a:p>
          <a:p>
            <a:pPr marL="457200" marR="0" lvl="2" indent="-227013" algn="l" defTabSz="914400" rtl="0" eaLnBrk="1" fontAlgn="base" latinLnBrk="0" hangingPunct="1">
              <a:lnSpc>
                <a:spcPct val="100000"/>
              </a:lnSpc>
              <a:spcBef>
                <a:spcPct val="0"/>
              </a:spcBef>
              <a:spcAft>
                <a:spcPct val="10000"/>
              </a:spcAft>
              <a:buClrTx/>
              <a:buSzTx/>
              <a:buFontTx/>
              <a:buChar char="–"/>
              <a:tabLst/>
              <a:defRPr/>
            </a:pPr>
            <a:r>
              <a:rPr kumimoji="0" lang="en-US" altLang="en-US" sz="1400" b="0" i="0" u="none" strike="noStrike" kern="0" cap="none" spc="0" normalizeH="0" baseline="0" noProof="0" smtClean="0">
                <a:ln>
                  <a:noFill/>
                </a:ln>
                <a:solidFill>
                  <a:srgbClr val="000000"/>
                </a:solidFill>
                <a:effectLst/>
                <a:uLnTx/>
                <a:uFillTx/>
                <a:latin typeface="Arial"/>
              </a:rPr>
              <a:t>Moving Average </a:t>
            </a:r>
          </a:p>
          <a:p>
            <a:pPr marL="457200" marR="0" lvl="2" indent="-227013" algn="l" defTabSz="914400" rtl="0" eaLnBrk="1" fontAlgn="base" latinLnBrk="0" hangingPunct="1">
              <a:lnSpc>
                <a:spcPct val="100000"/>
              </a:lnSpc>
              <a:spcBef>
                <a:spcPct val="0"/>
              </a:spcBef>
              <a:spcAft>
                <a:spcPct val="10000"/>
              </a:spcAft>
              <a:buClrTx/>
              <a:buSzTx/>
              <a:buFontTx/>
              <a:buChar char="–"/>
              <a:tabLst/>
              <a:defRPr/>
            </a:pPr>
            <a:r>
              <a:rPr kumimoji="0" lang="en-US" altLang="en-US" sz="1400" b="0" i="0" u="none" strike="noStrike" kern="0" cap="none" spc="0" normalizeH="0" baseline="0" noProof="0" smtClean="0">
                <a:ln>
                  <a:noFill/>
                </a:ln>
                <a:solidFill>
                  <a:srgbClr val="000000"/>
                </a:solidFill>
                <a:effectLst/>
                <a:uLnTx/>
                <a:uFillTx/>
                <a:latin typeface="Arial"/>
              </a:rPr>
              <a:t>Paired Difference</a:t>
            </a:r>
          </a:p>
          <a:p>
            <a:pPr marL="0" marR="0" lvl="0" indent="0" algn="l" defTabSz="914400" rtl="0" eaLnBrk="1" fontAlgn="base" latinLnBrk="0" hangingPunct="1">
              <a:lnSpc>
                <a:spcPct val="100000"/>
              </a:lnSpc>
              <a:spcBef>
                <a:spcPct val="50000"/>
              </a:spcBef>
              <a:spcAft>
                <a:spcPct val="5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 Work List</a:t>
            </a:r>
          </a:p>
          <a:p>
            <a:pPr marL="0" marR="0" lvl="0" indent="0" algn="l" defTabSz="914400" rtl="0" eaLnBrk="1" fontAlgn="base" latinLnBrk="0" hangingPunct="1">
              <a:lnSpc>
                <a:spcPct val="100000"/>
              </a:lnSpc>
              <a:spcBef>
                <a:spcPct val="0"/>
              </a:spcBef>
              <a:spcAft>
                <a:spcPct val="5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 Run View</a:t>
            </a:r>
          </a:p>
          <a:p>
            <a:pPr marL="0" marR="0" lvl="0" indent="0" algn="l" defTabSz="914400" rtl="0" eaLnBrk="1" fontAlgn="base" latinLnBrk="0" hangingPunct="1">
              <a:lnSpc>
                <a:spcPct val="100000"/>
              </a:lnSpc>
              <a:spcBef>
                <a:spcPct val="0"/>
              </a:spcBef>
              <a:spcAft>
                <a:spcPct val="5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 Print…</a:t>
            </a:r>
          </a:p>
          <a:p>
            <a:pPr marL="0" marR="0" lvl="0" indent="0" algn="l" defTabSz="914400" rtl="0" eaLnBrk="1" fontAlgn="base" latinLnBrk="0" hangingPunct="1">
              <a:lnSpc>
                <a:spcPct val="100000"/>
              </a:lnSpc>
              <a:spcBef>
                <a:spcPct val="0"/>
              </a:spcBef>
              <a:spcAft>
                <a:spcPct val="50000"/>
              </a:spcAft>
              <a:buClrTx/>
              <a:buSzTx/>
              <a:buFontTx/>
              <a:buChar char="•"/>
              <a:tabLst/>
              <a:defRPr/>
            </a:pPr>
            <a:r>
              <a:rPr kumimoji="0" lang="en-US" altLang="en-US" sz="1800" b="0" i="0" u="none" strike="noStrike" kern="0" cap="none" spc="0" normalizeH="0" baseline="0" noProof="0" smtClean="0">
                <a:ln>
                  <a:noFill/>
                </a:ln>
                <a:solidFill>
                  <a:srgbClr val="000000"/>
                </a:solidFill>
                <a:effectLst/>
                <a:uLnTx/>
                <a:uFillTx/>
                <a:latin typeface="Arial"/>
                <a:ea typeface="+mn-ea"/>
                <a:cs typeface="+mn-cs"/>
              </a:rPr>
              <a:t> Transmit..</a:t>
            </a:r>
            <a:endParaRPr kumimoji="0" lang="en-US" altLang="en-US" sz="1800" b="0" i="0" u="none" strike="noStrike" kern="0" cap="none" spc="0" normalizeH="0" baseline="0" noProof="0">
              <a:ln>
                <a:noFill/>
              </a:ln>
              <a:solidFill>
                <a:srgbClr val="000000"/>
              </a:solidFill>
              <a:effectLst/>
              <a:uLnTx/>
              <a:uFillTx/>
              <a:latin typeface="Arial"/>
              <a:ea typeface="+mn-ea"/>
              <a:cs typeface="+mn-cs"/>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048785960"/>
              </p:ext>
            </p:extLst>
          </p:nvPr>
        </p:nvGraphicFramePr>
        <p:xfrm>
          <a:off x="3078031" y="1263172"/>
          <a:ext cx="5691188" cy="4551363"/>
        </p:xfrm>
        <a:graphic>
          <a:graphicData uri="http://schemas.openxmlformats.org/presentationml/2006/ole">
            <mc:AlternateContent xmlns:mc="http://schemas.openxmlformats.org/markup-compatibility/2006">
              <mc:Choice xmlns:v="urn:schemas-microsoft-com:vml" Requires="v">
                <p:oleObj spid="_x0000_s6146" name="Photo Editor Photo" r:id="rId3" imgW="12193702" imgH="9752381" progId="MSPhotoEd.3">
                  <p:embed/>
                </p:oleObj>
              </mc:Choice>
              <mc:Fallback>
                <p:oleObj name="Photo Editor Photo" r:id="rId3" imgW="12193702" imgH="975238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031" y="1263172"/>
                        <a:ext cx="5691188" cy="45513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5"/>
          <p:cNvSpPr>
            <a:spLocks noChangeArrowheads="1"/>
          </p:cNvSpPr>
          <p:nvPr/>
        </p:nvSpPr>
        <p:spPr bwMode="auto">
          <a:xfrm>
            <a:off x="3635406" y="4883944"/>
            <a:ext cx="984250" cy="560388"/>
          </a:xfrm>
          <a:prstGeom prst="downArrowCallout">
            <a:avLst>
              <a:gd name="adj1" fmla="val 43909"/>
              <a:gd name="adj2" fmla="val 43909"/>
              <a:gd name="adj3" fmla="val 16667"/>
              <a:gd name="adj4" fmla="val 66667"/>
            </a:avLst>
          </a:prstGeom>
          <a:solidFill>
            <a:srgbClr val="2A8DBA"/>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a:rPr>
              <a:t>To view the Data Log</a:t>
            </a:r>
          </a:p>
        </p:txBody>
      </p:sp>
      <p:sp>
        <p:nvSpPr>
          <p:cNvPr id="6" name="AutoShape 7"/>
          <p:cNvSpPr>
            <a:spLocks noChangeArrowheads="1"/>
          </p:cNvSpPr>
          <p:nvPr/>
        </p:nvSpPr>
        <p:spPr bwMode="auto">
          <a:xfrm>
            <a:off x="5254101" y="4883944"/>
            <a:ext cx="1143000" cy="560388"/>
          </a:xfrm>
          <a:prstGeom prst="downArrowCallout">
            <a:avLst>
              <a:gd name="adj1" fmla="val 50991"/>
              <a:gd name="adj2" fmla="val 50991"/>
              <a:gd name="adj3" fmla="val 16667"/>
              <a:gd name="adj4" fmla="val 66667"/>
            </a:avLst>
          </a:prstGeom>
          <a:solidFill>
            <a:srgbClr val="2A8DBA"/>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a:rPr>
              <a:t>To Add/View tests Requests</a:t>
            </a:r>
          </a:p>
        </p:txBody>
      </p:sp>
      <p:sp>
        <p:nvSpPr>
          <p:cNvPr id="7" name="AutoShape 8"/>
          <p:cNvSpPr>
            <a:spLocks noChangeArrowheads="1"/>
          </p:cNvSpPr>
          <p:nvPr/>
        </p:nvSpPr>
        <p:spPr bwMode="auto">
          <a:xfrm>
            <a:off x="6969711" y="5164138"/>
            <a:ext cx="984250" cy="287338"/>
          </a:xfrm>
          <a:prstGeom prst="downArrowCallout">
            <a:avLst>
              <a:gd name="adj1" fmla="val 85635"/>
              <a:gd name="adj2" fmla="val 85635"/>
              <a:gd name="adj3" fmla="val 16667"/>
              <a:gd name="adj4" fmla="val 66667"/>
            </a:avLst>
          </a:prstGeom>
          <a:solidFill>
            <a:srgbClr val="2A8DBA"/>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50000"/>
              </a:spcBef>
              <a:spcAft>
                <a:spcPct val="5000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a:rPr>
              <a:t>To Print</a:t>
            </a:r>
          </a:p>
        </p:txBody>
      </p:sp>
      <p:sp>
        <p:nvSpPr>
          <p:cNvPr id="8" name="AutoShape 9"/>
          <p:cNvSpPr>
            <a:spLocks noChangeArrowheads="1"/>
          </p:cNvSpPr>
          <p:nvPr/>
        </p:nvSpPr>
        <p:spPr bwMode="auto">
          <a:xfrm>
            <a:off x="3942425" y="5715000"/>
            <a:ext cx="1981200" cy="949325"/>
          </a:xfrm>
          <a:prstGeom prst="upArrowCallout">
            <a:avLst>
              <a:gd name="adj1" fmla="val 52174"/>
              <a:gd name="adj2" fmla="val 52174"/>
              <a:gd name="adj3" fmla="val 16667"/>
              <a:gd name="adj4" fmla="val 66667"/>
            </a:avLst>
          </a:prstGeom>
          <a:solidFill>
            <a:srgbClr val="FFFF66"/>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defTabSz="914400" eaLnBrk="1" fontAlgn="base" latinLnBrk="0" hangingPunct="1">
              <a:lnSpc>
                <a:spcPct val="100000"/>
              </a:lnSpc>
              <a:spcBef>
                <a:spcPct val="10000"/>
              </a:spcBef>
              <a:spcAft>
                <a:spcPct val="10000"/>
              </a:spcAft>
              <a:buClrTx/>
              <a:buSzTx/>
              <a:buFontTx/>
              <a:buChar char="•"/>
              <a:tabLst/>
              <a:defRPr/>
            </a:pPr>
            <a:r>
              <a:rPr kumimoji="0" lang="en-US" altLang="en-US" sz="1200" b="0" i="0" u="none" strike="noStrike" kern="0" cap="none" spc="0" normalizeH="0" baseline="0" noProof="0" dirty="0">
                <a:ln>
                  <a:noFill/>
                </a:ln>
                <a:solidFill>
                  <a:srgbClr val="000000"/>
                </a:solidFill>
                <a:effectLst/>
                <a:uLnTx/>
                <a:uFillTx/>
                <a:latin typeface="Arial"/>
              </a:rPr>
              <a:t>View QC Files 1-20</a:t>
            </a:r>
          </a:p>
          <a:p>
            <a:pPr marL="0" marR="0" lvl="0" indent="0" defTabSz="914400" eaLnBrk="1" fontAlgn="base" latinLnBrk="0" hangingPunct="1">
              <a:lnSpc>
                <a:spcPct val="100000"/>
              </a:lnSpc>
              <a:spcBef>
                <a:spcPct val="10000"/>
              </a:spcBef>
              <a:spcAft>
                <a:spcPct val="10000"/>
              </a:spcAft>
              <a:buClrTx/>
              <a:buSzTx/>
              <a:buFontTx/>
              <a:buChar char="•"/>
              <a:tabLst/>
              <a:defRPr/>
            </a:pPr>
            <a:r>
              <a:rPr kumimoji="0" lang="en-US" altLang="en-US" sz="1200" b="0" i="0" u="none" strike="noStrike" kern="0" cap="none" spc="0" normalizeH="0" baseline="0" noProof="0" dirty="0">
                <a:ln>
                  <a:noFill/>
                </a:ln>
                <a:solidFill>
                  <a:srgbClr val="000000"/>
                </a:solidFill>
                <a:effectLst/>
                <a:uLnTx/>
                <a:uFillTx/>
                <a:latin typeface="Arial"/>
              </a:rPr>
              <a:t>View Moving Average Files</a:t>
            </a:r>
          </a:p>
          <a:p>
            <a:pPr marL="0" marR="0" lvl="0" indent="0" defTabSz="914400" eaLnBrk="1" fontAlgn="base" latinLnBrk="0" hangingPunct="1">
              <a:lnSpc>
                <a:spcPct val="100000"/>
              </a:lnSpc>
              <a:spcBef>
                <a:spcPct val="10000"/>
              </a:spcBef>
              <a:spcAft>
                <a:spcPct val="10000"/>
              </a:spcAft>
              <a:buClrTx/>
              <a:buSzTx/>
              <a:buFontTx/>
              <a:buChar char="•"/>
              <a:tabLst/>
              <a:defRPr/>
            </a:pPr>
            <a:r>
              <a:rPr kumimoji="0" lang="en-US" altLang="en-US" sz="1200" b="0" i="0" u="none" strike="noStrike" kern="0" cap="none" spc="0" normalizeH="0" baseline="0" noProof="0" dirty="0">
                <a:ln>
                  <a:noFill/>
                </a:ln>
                <a:solidFill>
                  <a:srgbClr val="000000"/>
                </a:solidFill>
                <a:effectLst/>
                <a:uLnTx/>
                <a:uFillTx/>
                <a:latin typeface="Arial"/>
              </a:rPr>
              <a:t>View Paired Difference</a:t>
            </a:r>
          </a:p>
        </p:txBody>
      </p:sp>
      <p:sp>
        <p:nvSpPr>
          <p:cNvPr id="9" name="AutoShape 11"/>
          <p:cNvSpPr>
            <a:spLocks noChangeArrowheads="1"/>
          </p:cNvSpPr>
          <p:nvPr/>
        </p:nvSpPr>
        <p:spPr bwMode="auto">
          <a:xfrm>
            <a:off x="6056790" y="5678010"/>
            <a:ext cx="1143000" cy="560388"/>
          </a:xfrm>
          <a:prstGeom prst="upArrowCallout">
            <a:avLst>
              <a:gd name="adj1" fmla="val 50991"/>
              <a:gd name="adj2" fmla="val 50991"/>
              <a:gd name="adj3" fmla="val 16667"/>
              <a:gd name="adj4" fmla="val 66667"/>
            </a:avLst>
          </a:prstGeom>
          <a:solidFill>
            <a:srgbClr val="FFFF66"/>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15000"/>
              </a:spcBef>
              <a:spcAft>
                <a:spcPct val="15000"/>
              </a:spcAft>
              <a:buClrTx/>
              <a:buSzTx/>
              <a:buFontTx/>
              <a:buNone/>
              <a:tabLst/>
              <a:defRPr/>
            </a:pPr>
            <a:r>
              <a:rPr kumimoji="0" lang="en-US" altLang="en-US" sz="1200" b="0" i="0" u="none" strike="noStrike" kern="0" cap="none" spc="0" normalizeH="0" baseline="0" noProof="0">
                <a:ln>
                  <a:noFill/>
                </a:ln>
                <a:solidFill>
                  <a:srgbClr val="000000"/>
                </a:solidFill>
                <a:effectLst/>
                <a:uLnTx/>
                <a:uFillTx/>
                <a:latin typeface="Arial"/>
              </a:rPr>
              <a:t>Displays Results after each cycle</a:t>
            </a:r>
          </a:p>
        </p:txBody>
      </p:sp>
      <p:sp>
        <p:nvSpPr>
          <p:cNvPr id="10" name="AutoShape 12"/>
          <p:cNvSpPr>
            <a:spLocks noChangeArrowheads="1"/>
          </p:cNvSpPr>
          <p:nvPr/>
        </p:nvSpPr>
        <p:spPr bwMode="auto">
          <a:xfrm>
            <a:off x="7772400" y="5670866"/>
            <a:ext cx="1143000" cy="287338"/>
          </a:xfrm>
          <a:prstGeom prst="upArrowCallout">
            <a:avLst>
              <a:gd name="adj1" fmla="val 99447"/>
              <a:gd name="adj2" fmla="val 99447"/>
              <a:gd name="adj3" fmla="val 16667"/>
              <a:gd name="adj4" fmla="val 66667"/>
            </a:avLst>
          </a:prstGeom>
          <a:solidFill>
            <a:srgbClr val="FFFF66"/>
          </a:solidFill>
          <a:ln w="12700">
            <a:solidFill>
              <a:srgbClr val="2A8DB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marR="0" lvl="0" indent="0" algn="ctr" defTabSz="914400" eaLnBrk="1" fontAlgn="base" latinLnBrk="0" hangingPunct="1">
              <a:lnSpc>
                <a:spcPct val="100000"/>
              </a:lnSpc>
              <a:spcBef>
                <a:spcPct val="15000"/>
              </a:spcBef>
              <a:spcAft>
                <a:spcPct val="1500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Arial"/>
              </a:rPr>
              <a:t>Transmit</a:t>
            </a:r>
          </a:p>
        </p:txBody>
      </p:sp>
    </p:spTree>
    <p:extLst>
      <p:ext uri="{BB962C8B-B14F-4D97-AF65-F5344CB8AC3E}">
        <p14:creationId xmlns:p14="http://schemas.microsoft.com/office/powerpoint/2010/main" val="308900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503</Words>
  <Application>Microsoft Office PowerPoint</Application>
  <PresentationFormat>On-screen Show (4:3)</PresentationFormat>
  <Paragraphs>77</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0" baseType="lpstr">
      <vt:lpstr>Office Theme</vt:lpstr>
      <vt:lpstr>Bitmap Image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SFH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Coe, Amanda M</dc:creator>
  <cp:lastModifiedBy>Coe, Amanda M</cp:lastModifiedBy>
  <cp:revision>3</cp:revision>
  <dcterms:created xsi:type="dcterms:W3CDTF">2019-04-12T16:02:06Z</dcterms:created>
  <dcterms:modified xsi:type="dcterms:W3CDTF">2019-04-12T16:29:22Z</dcterms:modified>
</cp:coreProperties>
</file>