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7" r:id="rId5"/>
    <p:sldId id="266" r:id="rId6"/>
    <p:sldId id="260" r:id="rId7"/>
    <p:sldId id="261" r:id="rId8"/>
    <p:sldId id="262" r:id="rId9"/>
    <p:sldId id="268" r:id="rId10"/>
    <p:sldId id="269" r:id="rId1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984C9E3-1B50-4B1E-B624-2CBE1AC01962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CFF2B7F-BEEA-48F9-8814-C150CA759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7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F2B7F-BEEA-48F9-8814-C150CA7596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68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702E9FF-17DF-0145-9B61-7E0DF88369B4}"/>
              </a:ext>
            </a:extLst>
          </p:cNvPr>
          <p:cNvSpPr/>
          <p:nvPr userDrawn="1"/>
        </p:nvSpPr>
        <p:spPr>
          <a:xfrm>
            <a:off x="0" y="0"/>
            <a:ext cx="9144000" cy="5578162"/>
          </a:xfrm>
          <a:prstGeom prst="rect">
            <a:avLst/>
          </a:prstGeom>
          <a:solidFill>
            <a:srgbClr val="E76B7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492" y="2990853"/>
            <a:ext cx="6858000" cy="1749267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492" y="4832192"/>
            <a:ext cx="6858000" cy="74597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B15303-92EE-8F48-A0C9-C7A04567BE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550868"/>
            <a:ext cx="9144000" cy="2781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554FB6C-988B-5041-94C1-2F39CF28EC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4277" y="5863332"/>
            <a:ext cx="1283074" cy="67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3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442AD89-0F8C-6946-9518-5B7404696CCC}"/>
              </a:ext>
            </a:extLst>
          </p:cNvPr>
          <p:cNvSpPr/>
          <p:nvPr userDrawn="1"/>
        </p:nvSpPr>
        <p:spPr>
          <a:xfrm>
            <a:off x="0" y="6420940"/>
            <a:ext cx="9144000" cy="437063"/>
          </a:xfrm>
          <a:prstGeom prst="rect">
            <a:avLst/>
          </a:prstGeom>
          <a:solidFill>
            <a:srgbClr val="E76B7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81CCDA4-2843-7B4C-ABCB-F0405C6D1ADD}"/>
              </a:ext>
            </a:extLst>
          </p:cNvPr>
          <p:cNvSpPr/>
          <p:nvPr userDrawn="1"/>
        </p:nvSpPr>
        <p:spPr>
          <a:xfrm>
            <a:off x="0" y="6374166"/>
            <a:ext cx="9144000" cy="4571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AD615AE-6E88-B748-8ECE-F5A27A0D41FB}"/>
              </a:ext>
            </a:extLst>
          </p:cNvPr>
          <p:cNvCxnSpPr/>
          <p:nvPr userDrawn="1"/>
        </p:nvCxnSpPr>
        <p:spPr>
          <a:xfrm>
            <a:off x="0" y="6419881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04" y="0"/>
            <a:ext cx="8367914" cy="8303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203" y="1258161"/>
            <a:ext cx="4250536" cy="49188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9703" y="1258161"/>
            <a:ext cx="4250536" cy="49188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D58F-7BA2-894B-B9BE-13F5E517398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111811D-F35D-734D-BF8F-7E5265E0AD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214" y="6452028"/>
            <a:ext cx="144058" cy="37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6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52EF3AB-582F-4941-BA52-1C615B6034EA}"/>
              </a:ext>
            </a:extLst>
          </p:cNvPr>
          <p:cNvSpPr/>
          <p:nvPr userDrawn="1"/>
        </p:nvSpPr>
        <p:spPr>
          <a:xfrm>
            <a:off x="0" y="6420940"/>
            <a:ext cx="9144000" cy="437063"/>
          </a:xfrm>
          <a:prstGeom prst="rect">
            <a:avLst/>
          </a:prstGeom>
          <a:solidFill>
            <a:srgbClr val="E76B7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0868166-E073-E044-8DCF-2B2E8720E39C}"/>
              </a:ext>
            </a:extLst>
          </p:cNvPr>
          <p:cNvSpPr/>
          <p:nvPr userDrawn="1"/>
        </p:nvSpPr>
        <p:spPr>
          <a:xfrm>
            <a:off x="0" y="9621"/>
            <a:ext cx="9144000" cy="853215"/>
          </a:xfrm>
          <a:prstGeom prst="rect">
            <a:avLst/>
          </a:prstGeom>
          <a:solidFill>
            <a:srgbClr val="E76B7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BA37DA4-1432-824C-9120-8FE30D887AB4}"/>
              </a:ext>
            </a:extLst>
          </p:cNvPr>
          <p:cNvSpPr/>
          <p:nvPr userDrawn="1"/>
        </p:nvSpPr>
        <p:spPr>
          <a:xfrm>
            <a:off x="0" y="830355"/>
            <a:ext cx="9144000" cy="457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1947990-EFD2-3841-AE96-6D446DC13611}"/>
              </a:ext>
            </a:extLst>
          </p:cNvPr>
          <p:cNvCxnSpPr/>
          <p:nvPr userDrawn="1"/>
        </p:nvCxnSpPr>
        <p:spPr>
          <a:xfrm>
            <a:off x="0" y="823478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99220334-4467-9C4C-8CAC-97AE98BDB27D}"/>
              </a:ext>
            </a:extLst>
          </p:cNvPr>
          <p:cNvCxnSpPr/>
          <p:nvPr userDrawn="1"/>
        </p:nvCxnSpPr>
        <p:spPr>
          <a:xfrm>
            <a:off x="0" y="6419881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5"/>
            <a:ext cx="8364906" cy="8102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D58F-7BA2-894B-B9BE-13F5E517398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B76C01F-77CF-2B44-9A6A-66ABCF228E85}"/>
              </a:ext>
            </a:extLst>
          </p:cNvPr>
          <p:cNvSpPr/>
          <p:nvPr userDrawn="1"/>
        </p:nvSpPr>
        <p:spPr>
          <a:xfrm>
            <a:off x="0" y="6368092"/>
            <a:ext cx="9144000" cy="4571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C86A458-5ADF-354E-B8B7-4D0898958D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214" y="6452028"/>
            <a:ext cx="144058" cy="37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20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6BC6DDD-8F9B-FE43-89F9-0CCBD2B3B8CF}"/>
              </a:ext>
            </a:extLst>
          </p:cNvPr>
          <p:cNvSpPr/>
          <p:nvPr userDrawn="1"/>
        </p:nvSpPr>
        <p:spPr>
          <a:xfrm>
            <a:off x="0" y="6420937"/>
            <a:ext cx="9144000" cy="437064"/>
          </a:xfrm>
          <a:prstGeom prst="rect">
            <a:avLst/>
          </a:prstGeom>
          <a:solidFill>
            <a:srgbClr val="E76B7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99220334-4467-9C4C-8CAC-97AE98BDB27D}"/>
              </a:ext>
            </a:extLst>
          </p:cNvPr>
          <p:cNvCxnSpPr/>
          <p:nvPr userDrawn="1"/>
        </p:nvCxnSpPr>
        <p:spPr>
          <a:xfrm>
            <a:off x="0" y="6419881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1"/>
            <a:ext cx="8364906" cy="8303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D58F-7BA2-894B-B9BE-13F5E517398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48E0630-DE74-894A-AFE6-B5562A2F8895}"/>
              </a:ext>
            </a:extLst>
          </p:cNvPr>
          <p:cNvSpPr/>
          <p:nvPr userDrawn="1"/>
        </p:nvSpPr>
        <p:spPr>
          <a:xfrm>
            <a:off x="0" y="6368092"/>
            <a:ext cx="9144000" cy="4571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FB57BDE-7861-654A-912B-89A0EBA0A9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214" y="6452028"/>
            <a:ext cx="144058" cy="37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16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D58F-7BA2-894B-B9BE-13F5E517398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B24858C-CBFC-E748-8FB0-DF3F276AEA97}"/>
              </a:ext>
            </a:extLst>
          </p:cNvPr>
          <p:cNvSpPr/>
          <p:nvPr/>
        </p:nvSpPr>
        <p:spPr>
          <a:xfrm>
            <a:off x="0" y="299407"/>
            <a:ext cx="9144000" cy="1113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3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82A53D8-DE14-094E-8EA6-43D363D043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6FAF202-A8E7-B349-9387-A18F9A8E41AD}"/>
              </a:ext>
            </a:extLst>
          </p:cNvPr>
          <p:cNvSpPr/>
          <p:nvPr userDrawn="1"/>
        </p:nvSpPr>
        <p:spPr>
          <a:xfrm>
            <a:off x="0" y="5432690"/>
            <a:ext cx="9144000" cy="150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B00B3B6-ABA4-0F42-8DF0-2D4AF03CA197}"/>
              </a:ext>
            </a:extLst>
          </p:cNvPr>
          <p:cNvSpPr/>
          <p:nvPr userDrawn="1"/>
        </p:nvSpPr>
        <p:spPr>
          <a:xfrm>
            <a:off x="0" y="5384996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210" y="1954317"/>
            <a:ext cx="7064114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210" y="4433992"/>
            <a:ext cx="7064114" cy="114417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5A9B768-D4E7-F94F-B7CB-90962BE514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464" y="5863332"/>
            <a:ext cx="1283074" cy="67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3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EFC694D1-BF55-284C-B3F6-B4951BC6E8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210" y="1954317"/>
            <a:ext cx="7064114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210" y="4433992"/>
            <a:ext cx="7064114" cy="114417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5868630-2D43-9F4F-896B-E7CE7CA4A2FC}"/>
              </a:ext>
            </a:extLst>
          </p:cNvPr>
          <p:cNvSpPr/>
          <p:nvPr userDrawn="1"/>
        </p:nvSpPr>
        <p:spPr>
          <a:xfrm>
            <a:off x="0" y="5424095"/>
            <a:ext cx="9144000" cy="150183"/>
          </a:xfrm>
          <a:prstGeom prst="rect">
            <a:avLst/>
          </a:prstGeom>
          <a:solidFill>
            <a:srgbClr val="E76B7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E7DCF3B-9987-7440-BC3D-EB3342F8007E}"/>
              </a:ext>
            </a:extLst>
          </p:cNvPr>
          <p:cNvSpPr/>
          <p:nvPr userDrawn="1"/>
        </p:nvSpPr>
        <p:spPr>
          <a:xfrm>
            <a:off x="0" y="5384996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1A0F0A6-43F2-194C-9BA0-788911E384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464" y="5863332"/>
            <a:ext cx="1283074" cy="67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7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5ECD86C-0E80-8D49-9E83-9218A56EB529}"/>
              </a:ext>
            </a:extLst>
          </p:cNvPr>
          <p:cNvSpPr/>
          <p:nvPr userDrawn="1"/>
        </p:nvSpPr>
        <p:spPr>
          <a:xfrm>
            <a:off x="0" y="0"/>
            <a:ext cx="9144000" cy="5520776"/>
          </a:xfrm>
          <a:prstGeom prst="rect">
            <a:avLst/>
          </a:prstGeom>
          <a:solidFill>
            <a:srgbClr val="E76B7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172" y="1727565"/>
            <a:ext cx="8139659" cy="238760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172" y="4207240"/>
            <a:ext cx="8139659" cy="114417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81B7428-4540-494E-85FB-D23F8E0D34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1720" y="661784"/>
            <a:ext cx="525529" cy="13709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AD790F8-47FF-1D4B-B640-C4107AEA997D}"/>
              </a:ext>
            </a:extLst>
          </p:cNvPr>
          <p:cNvSpPr/>
          <p:nvPr userDrawn="1"/>
        </p:nvSpPr>
        <p:spPr>
          <a:xfrm>
            <a:off x="0" y="5424095"/>
            <a:ext cx="9144000" cy="150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CA02EDC-B92D-3C40-8546-8A7E28D8AD85}"/>
              </a:ext>
            </a:extLst>
          </p:cNvPr>
          <p:cNvSpPr/>
          <p:nvPr userDrawn="1"/>
        </p:nvSpPr>
        <p:spPr>
          <a:xfrm>
            <a:off x="0" y="5384996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74EE9F5-EB2F-CA4E-A90E-CC7D98FE23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4277" y="5863332"/>
            <a:ext cx="1283074" cy="67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2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B897FDB-62C1-8247-9E27-FA9B57849B13}"/>
              </a:ext>
            </a:extLst>
          </p:cNvPr>
          <p:cNvSpPr/>
          <p:nvPr userDrawn="1"/>
        </p:nvSpPr>
        <p:spPr>
          <a:xfrm>
            <a:off x="0" y="3"/>
            <a:ext cx="9144000" cy="853215"/>
          </a:xfrm>
          <a:prstGeom prst="rect">
            <a:avLst/>
          </a:prstGeom>
          <a:solidFill>
            <a:srgbClr val="E76B7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2" y="1"/>
            <a:ext cx="8259580" cy="8303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212" y="1264882"/>
            <a:ext cx="8259580" cy="4918804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628650" indent="-285750">
              <a:buFont typeface="Arial" panose="020B0604020202020204" pitchFamily="34" charset="0"/>
              <a:buChar char="•"/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FF2FBE3-47CE-B748-9684-98EB166C1633}"/>
              </a:ext>
            </a:extLst>
          </p:cNvPr>
          <p:cNvSpPr/>
          <p:nvPr userDrawn="1"/>
        </p:nvSpPr>
        <p:spPr>
          <a:xfrm>
            <a:off x="0" y="6420940"/>
            <a:ext cx="9144000" cy="437063"/>
          </a:xfrm>
          <a:prstGeom prst="rect">
            <a:avLst/>
          </a:prstGeom>
          <a:solidFill>
            <a:srgbClr val="E76B7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62B3E37-D4FE-794D-84F9-990F65432E61}"/>
              </a:ext>
            </a:extLst>
          </p:cNvPr>
          <p:cNvSpPr/>
          <p:nvPr userDrawn="1"/>
        </p:nvSpPr>
        <p:spPr>
          <a:xfrm>
            <a:off x="0" y="6368092"/>
            <a:ext cx="9144000" cy="4571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D9E1149-FB87-B843-ADCC-825AFF29BD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214" y="6452028"/>
            <a:ext cx="144058" cy="37580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D58F-7BA2-894B-B9BE-13F5E517398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85C40F9-FE99-474A-A27E-4CAF7F1D7986}"/>
              </a:ext>
            </a:extLst>
          </p:cNvPr>
          <p:cNvSpPr/>
          <p:nvPr userDrawn="1"/>
        </p:nvSpPr>
        <p:spPr>
          <a:xfrm>
            <a:off x="0" y="830355"/>
            <a:ext cx="9144000" cy="457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3945CCA-C396-8F42-9357-33AB4B0A796B}"/>
              </a:ext>
            </a:extLst>
          </p:cNvPr>
          <p:cNvCxnSpPr/>
          <p:nvPr userDrawn="1"/>
        </p:nvCxnSpPr>
        <p:spPr>
          <a:xfrm>
            <a:off x="0" y="823478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BBFFC93-BF11-0F46-AFC1-6AA0A51C6A07}"/>
              </a:ext>
            </a:extLst>
          </p:cNvPr>
          <p:cNvCxnSpPr/>
          <p:nvPr userDrawn="1"/>
        </p:nvCxnSpPr>
        <p:spPr>
          <a:xfrm>
            <a:off x="0" y="6419881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47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CB48AB1-38C8-4F41-8778-50909D17BB43}"/>
              </a:ext>
            </a:extLst>
          </p:cNvPr>
          <p:cNvSpPr/>
          <p:nvPr userDrawn="1"/>
        </p:nvSpPr>
        <p:spPr>
          <a:xfrm>
            <a:off x="0" y="6420940"/>
            <a:ext cx="9144000" cy="437063"/>
          </a:xfrm>
          <a:prstGeom prst="rect">
            <a:avLst/>
          </a:prstGeom>
          <a:solidFill>
            <a:srgbClr val="E76B7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D46CBF8-82F2-7145-ABA7-6B66E5F343E5}"/>
              </a:ext>
            </a:extLst>
          </p:cNvPr>
          <p:cNvSpPr/>
          <p:nvPr userDrawn="1"/>
        </p:nvSpPr>
        <p:spPr>
          <a:xfrm>
            <a:off x="0" y="6368092"/>
            <a:ext cx="9144000" cy="4571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70E59F4-4EC5-C34A-89A1-C61E04929630}"/>
              </a:ext>
            </a:extLst>
          </p:cNvPr>
          <p:cNvCxnSpPr/>
          <p:nvPr userDrawn="1"/>
        </p:nvCxnSpPr>
        <p:spPr>
          <a:xfrm>
            <a:off x="0" y="6419881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2" y="1"/>
            <a:ext cx="8259580" cy="8303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212" y="1258161"/>
            <a:ext cx="8259580" cy="4918805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628650" indent="-285750">
              <a:buFont typeface="Arial" panose="020B0604020202020204" pitchFamily="34" charset="0"/>
              <a:buChar char="•"/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D58F-7BA2-894B-B9BE-13F5E517398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88383AD-56E4-A142-9DCE-A38C05FC143F}"/>
              </a:ext>
            </a:extLst>
          </p:cNvPr>
          <p:cNvSpPr/>
          <p:nvPr userDrawn="1"/>
        </p:nvSpPr>
        <p:spPr>
          <a:xfrm>
            <a:off x="0" y="830355"/>
            <a:ext cx="9144000" cy="45720"/>
          </a:xfrm>
          <a:prstGeom prst="rect">
            <a:avLst/>
          </a:prstGeom>
          <a:solidFill>
            <a:srgbClr val="E76B7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6E88B2F-8A9A-BB46-96B4-71BE0B2D5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214" y="6452028"/>
            <a:ext cx="144058" cy="37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2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E76B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640" y="2728264"/>
            <a:ext cx="8229599" cy="167150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639" y="4463545"/>
            <a:ext cx="8229600" cy="919472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E16443-EA89-CB4C-BAC0-517FBF0FC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0045" y="6427557"/>
            <a:ext cx="683957" cy="430444"/>
          </a:xfrm>
        </p:spPr>
        <p:txBody>
          <a:bodyPr/>
          <a:lstStyle/>
          <a:p>
            <a:fld id="{1CD0D58F-7BA2-894B-B9BE-13F5E517398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7C6FA55-297F-7D42-A7A2-3914407B0A3F}"/>
              </a:ext>
            </a:extLst>
          </p:cNvPr>
          <p:cNvSpPr/>
          <p:nvPr userDrawn="1"/>
        </p:nvSpPr>
        <p:spPr>
          <a:xfrm>
            <a:off x="0" y="5494490"/>
            <a:ext cx="9144000" cy="13635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B1E5466-A150-6045-B83A-A167DE7924B6}"/>
              </a:ext>
            </a:extLst>
          </p:cNvPr>
          <p:cNvSpPr/>
          <p:nvPr userDrawn="1"/>
        </p:nvSpPr>
        <p:spPr>
          <a:xfrm>
            <a:off x="0" y="5430715"/>
            <a:ext cx="9144000" cy="150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B2BDF90-0EF1-F24C-B408-5FA8DB8785E7}"/>
              </a:ext>
            </a:extLst>
          </p:cNvPr>
          <p:cNvSpPr/>
          <p:nvPr userDrawn="1"/>
        </p:nvSpPr>
        <p:spPr>
          <a:xfrm>
            <a:off x="0" y="5384996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640" y="2728264"/>
            <a:ext cx="8229599" cy="167150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639" y="4463545"/>
            <a:ext cx="8229600" cy="919472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E16443-EA89-CB4C-BAC0-517FBF0FC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0045" y="6427557"/>
            <a:ext cx="683957" cy="430444"/>
          </a:xfrm>
        </p:spPr>
        <p:txBody>
          <a:bodyPr/>
          <a:lstStyle/>
          <a:p>
            <a:fld id="{1CD0D58F-7BA2-894B-B9BE-13F5E517398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7C6FA55-297F-7D42-A7A2-3914407B0A3F}"/>
              </a:ext>
            </a:extLst>
          </p:cNvPr>
          <p:cNvSpPr/>
          <p:nvPr userDrawn="1"/>
        </p:nvSpPr>
        <p:spPr>
          <a:xfrm>
            <a:off x="0" y="5494490"/>
            <a:ext cx="9144000" cy="13635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B1E5466-A150-6045-B83A-A167DE7924B6}"/>
              </a:ext>
            </a:extLst>
          </p:cNvPr>
          <p:cNvSpPr/>
          <p:nvPr userDrawn="1"/>
        </p:nvSpPr>
        <p:spPr>
          <a:xfrm>
            <a:off x="0" y="5432690"/>
            <a:ext cx="9144000" cy="150183"/>
          </a:xfrm>
          <a:prstGeom prst="rect">
            <a:avLst/>
          </a:prstGeom>
          <a:solidFill>
            <a:srgbClr val="E76B7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B2BDF90-0EF1-F24C-B408-5FA8DB8785E7}"/>
              </a:ext>
            </a:extLst>
          </p:cNvPr>
          <p:cNvSpPr/>
          <p:nvPr userDrawn="1"/>
        </p:nvSpPr>
        <p:spPr>
          <a:xfrm>
            <a:off x="0" y="5384996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5B1F3AD-3EEA-0444-BF43-BC4C9DD1272A}"/>
              </a:ext>
            </a:extLst>
          </p:cNvPr>
          <p:cNvSpPr/>
          <p:nvPr userDrawn="1"/>
        </p:nvSpPr>
        <p:spPr>
          <a:xfrm>
            <a:off x="0" y="687371"/>
            <a:ext cx="9144000" cy="3093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92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4D233CE-F0CE-D84B-9654-1A0408872AF1}"/>
              </a:ext>
            </a:extLst>
          </p:cNvPr>
          <p:cNvSpPr/>
          <p:nvPr userDrawn="1"/>
        </p:nvSpPr>
        <p:spPr>
          <a:xfrm>
            <a:off x="0" y="6420940"/>
            <a:ext cx="9144000" cy="437063"/>
          </a:xfrm>
          <a:prstGeom prst="rect">
            <a:avLst/>
          </a:prstGeom>
          <a:solidFill>
            <a:srgbClr val="E76B7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67A8A0B-89C2-8B4E-BBC3-17310D4FF48A}"/>
              </a:ext>
            </a:extLst>
          </p:cNvPr>
          <p:cNvSpPr/>
          <p:nvPr userDrawn="1"/>
        </p:nvSpPr>
        <p:spPr>
          <a:xfrm>
            <a:off x="0" y="6374166"/>
            <a:ext cx="9144000" cy="4571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F7DD3C7-D0CB-3E47-BAD3-8BEB851E2C4D}"/>
              </a:ext>
            </a:extLst>
          </p:cNvPr>
          <p:cNvCxnSpPr/>
          <p:nvPr userDrawn="1"/>
        </p:nvCxnSpPr>
        <p:spPr>
          <a:xfrm>
            <a:off x="0" y="6419881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DDD2F84-53CF-F142-A65F-6324DF363210}"/>
              </a:ext>
            </a:extLst>
          </p:cNvPr>
          <p:cNvSpPr/>
          <p:nvPr userDrawn="1"/>
        </p:nvSpPr>
        <p:spPr>
          <a:xfrm>
            <a:off x="0" y="9621"/>
            <a:ext cx="9144000" cy="853215"/>
          </a:xfrm>
          <a:prstGeom prst="rect">
            <a:avLst/>
          </a:prstGeom>
          <a:solidFill>
            <a:srgbClr val="E76B7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BDB76BC-EB3A-2845-9FDB-0A14BE71F363}"/>
              </a:ext>
            </a:extLst>
          </p:cNvPr>
          <p:cNvSpPr/>
          <p:nvPr userDrawn="1"/>
        </p:nvSpPr>
        <p:spPr>
          <a:xfrm>
            <a:off x="0" y="830355"/>
            <a:ext cx="9144000" cy="457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042AE3A4-533B-BC45-A142-E1643545FB55}"/>
              </a:ext>
            </a:extLst>
          </p:cNvPr>
          <p:cNvCxnSpPr/>
          <p:nvPr userDrawn="1"/>
        </p:nvCxnSpPr>
        <p:spPr>
          <a:xfrm>
            <a:off x="0" y="823478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4"/>
            <a:ext cx="8364906" cy="8166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210" y="1258161"/>
            <a:ext cx="4247528" cy="49188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2710" y="1258161"/>
            <a:ext cx="4247528" cy="49188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D58F-7BA2-894B-B9BE-13F5E517398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4C5B68A-99E5-864B-99A6-B9EF635FD9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214" y="6452028"/>
            <a:ext cx="144058" cy="37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7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210" y="1"/>
            <a:ext cx="8073140" cy="830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210" y="1303023"/>
            <a:ext cx="8073140" cy="4873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045" y="6427557"/>
            <a:ext cx="683957" cy="430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50">
                <a:solidFill>
                  <a:schemeClr val="bg1"/>
                </a:solidFill>
              </a:defRPr>
            </a:lvl1pPr>
          </a:lstStyle>
          <a:p>
            <a:fld id="{1CD0D58F-7BA2-894B-B9BE-13F5E517398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E11AE0E-B633-4440-8D4B-34BB2F3E0F49}"/>
              </a:ext>
            </a:extLst>
          </p:cNvPr>
          <p:cNvSpPr/>
          <p:nvPr/>
        </p:nvSpPr>
        <p:spPr>
          <a:xfrm>
            <a:off x="0" y="830355"/>
            <a:ext cx="9144000" cy="45720"/>
          </a:xfrm>
          <a:prstGeom prst="rect">
            <a:avLst/>
          </a:prstGeom>
          <a:solidFill>
            <a:srgbClr val="E76B7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6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E76B79"/>
        </a:buClr>
        <a:buFont typeface="Arial" panose="020B0604020202020204" pitchFamily="34" charset="0"/>
        <a:buChar char="•"/>
        <a:defRPr sz="21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286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tx2">
            <a:lumMod val="75000"/>
          </a:schemeClr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9715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tx2">
            <a:lumMod val="75000"/>
          </a:schemeClr>
        </a:buClr>
        <a:buFont typeface="System Font Regular"/>
        <a:buChar char="–"/>
        <a:defRPr sz="15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201738" indent="-173038" algn="l" defTabSz="685800" rtl="0" eaLnBrk="1" latinLnBrk="0" hangingPunct="1">
        <a:lnSpc>
          <a:spcPct val="90000"/>
        </a:lnSpc>
        <a:spcBef>
          <a:spcPts val="375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tabLst/>
        <a:defRPr sz="135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tabLst/>
        <a:defRPr sz="135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3A1FC8-D3BD-A84C-8C90-7CE4BC257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381000"/>
            <a:ext cx="816839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Saint Francis Laboratory</a:t>
            </a:r>
            <a:br>
              <a:rPr lang="en-US" dirty="0" smtClean="0"/>
            </a:br>
            <a:r>
              <a:rPr lang="en-US" dirty="0" smtClean="0"/>
              <a:t>Safety training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0596BC7-7D59-7B40-BE0E-2540028BD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8534400" cy="2133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Mislabeled or Unlabeled </a:t>
            </a:r>
          </a:p>
          <a:p>
            <a:r>
              <a:rPr lang="en-US" sz="3600" dirty="0" smtClean="0"/>
              <a:t>Specimen Reporting</a:t>
            </a:r>
          </a:p>
          <a:p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96200" y="6400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July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438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D58F-7BA2-894B-B9BE-13F5E5173983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447800"/>
            <a:ext cx="80010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questions arise please direct them to your Supervisor for immediate resolution or your QSE coordinators for follow up. 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Coordinators: </a:t>
            </a:r>
          </a:p>
          <a:p>
            <a:endParaRPr lang="en-US" sz="1200" dirty="0"/>
          </a:p>
          <a:p>
            <a:r>
              <a:rPr lang="en-US" sz="2800" dirty="0" smtClean="0"/>
              <a:t>Meredith Butcher- 918-494-6369</a:t>
            </a:r>
          </a:p>
          <a:p>
            <a:endParaRPr lang="en-US" sz="1100" dirty="0" smtClean="0"/>
          </a:p>
          <a:p>
            <a:r>
              <a:rPr lang="en-US" sz="2800" dirty="0" smtClean="0"/>
              <a:t>Amanda Coe- 918-494-6379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8918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objectives </a:t>
            </a:r>
            <a:br>
              <a:rPr lang="en-US" dirty="0" smtClean="0"/>
            </a:br>
            <a:r>
              <a:rPr lang="en-US" sz="1800" dirty="0" smtClean="0"/>
              <a:t>Why is correct specimen labeling important?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3530025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Identifying patients correctly is the #1 National Patient Safety Goal. </a:t>
            </a:r>
          </a:p>
          <a:p>
            <a:pPr algn="ctr"/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As a part of the hospital team the laboratory ensures that we meet this goal by only accepting correct and accurately labeled specimens. 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757" y="47244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To assist and track this important aspect of patient care the lab QSE department has developed workflows for reporting when specimens are sent to the Lab unlabeled or incorrectly labeled.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This training module is intended to define reporting workflows for laboratory employees throughout the Saint Francis Health System. 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2"/>
          <a:stretch/>
        </p:blipFill>
        <p:spPr bwMode="auto">
          <a:xfrm>
            <a:off x="427315" y="923230"/>
            <a:ext cx="8411885" cy="258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642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Arrow Connector 57"/>
          <p:cNvCxnSpPr/>
          <p:nvPr/>
        </p:nvCxnSpPr>
        <p:spPr>
          <a:xfrm>
            <a:off x="1425555" y="6069743"/>
            <a:ext cx="63184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286000" y="1800586"/>
            <a:ext cx="63184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Unlabeled specimen workflow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D58F-7BA2-894B-B9BE-13F5E5173983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884" y="3040954"/>
            <a:ext cx="1279140" cy="948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Label present but not affixed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3048000" y="1355535"/>
            <a:ext cx="1257299" cy="844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No label, unable to determine identification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224613" y="5786881"/>
            <a:ext cx="1604188" cy="537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Redraw in EPIC with the reason “Specimen Unlabeled”</a:t>
            </a:r>
            <a:endParaRPr lang="en-US" sz="1050" dirty="0"/>
          </a:p>
        </p:txBody>
      </p:sp>
      <p:sp>
        <p:nvSpPr>
          <p:cNvPr id="12" name="Rectangle 11"/>
          <p:cNvSpPr/>
          <p:nvPr/>
        </p:nvSpPr>
        <p:spPr>
          <a:xfrm>
            <a:off x="2133600" y="5816452"/>
            <a:ext cx="1203886" cy="508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QSE runs reports to track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311851" y="4362984"/>
            <a:ext cx="1407205" cy="894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Can the specimen be redrawn?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5035569" y="1538502"/>
            <a:ext cx="1154123" cy="487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Discard specimen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975081" y="2881190"/>
            <a:ext cx="107107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Inpatient (IP)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7239000" y="2884316"/>
            <a:ext cx="107107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QSE Dept.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3657600" y="4143282"/>
            <a:ext cx="1155105" cy="640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Outreach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5105400" y="4114800"/>
            <a:ext cx="1223473" cy="794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Outpatient </a:t>
            </a:r>
            <a:r>
              <a:rPr lang="en-US" sz="1200" dirty="0" err="1" smtClean="0"/>
              <a:t>Mis</a:t>
            </a:r>
            <a:r>
              <a:rPr lang="en-US" sz="1200" dirty="0" smtClean="0"/>
              <a:t>/Unlabeled Specimen Report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6629400" y="4158593"/>
            <a:ext cx="107107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Customer Service 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7996728" y="4155964"/>
            <a:ext cx="107107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QSE Dept.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6705600" y="5383456"/>
            <a:ext cx="107107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Lab Support Office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8001000" y="5383456"/>
            <a:ext cx="107107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QSE Dept.</a:t>
            </a:r>
            <a:endParaRPr lang="en-US" sz="1200" dirty="0"/>
          </a:p>
        </p:txBody>
      </p:sp>
      <p:grpSp>
        <p:nvGrpSpPr>
          <p:cNvPr id="2055" name="Group 2054"/>
          <p:cNvGrpSpPr/>
          <p:nvPr/>
        </p:nvGrpSpPr>
        <p:grpSpPr>
          <a:xfrm>
            <a:off x="76200" y="990600"/>
            <a:ext cx="2532052" cy="1631369"/>
            <a:chOff x="2353290" y="1018418"/>
            <a:chExt cx="2752110" cy="154176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018418"/>
              <a:ext cx="2263755" cy="154176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2353290" y="1319460"/>
              <a:ext cx="2752110" cy="9016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Unlabeled </a:t>
              </a:r>
            </a:p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Specimen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>
            <a:off x="995688" y="5112950"/>
            <a:ext cx="0" cy="6112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51" name="Straight Arrow Connector 2050"/>
          <p:cNvCxnSpPr/>
          <p:nvPr/>
        </p:nvCxnSpPr>
        <p:spPr>
          <a:xfrm>
            <a:off x="1676400" y="4495800"/>
            <a:ext cx="63184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59" name="TextBox 2058"/>
          <p:cNvSpPr txBox="1"/>
          <p:nvPr/>
        </p:nvSpPr>
        <p:spPr>
          <a:xfrm>
            <a:off x="973440" y="5334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YES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2133600" y="431113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</a:t>
            </a:r>
            <a:endParaRPr lang="en-US" b="1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015454" y="3732153"/>
            <a:ext cx="0" cy="6112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273569" y="1799874"/>
            <a:ext cx="63184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61" name="TextBox 2060"/>
          <p:cNvSpPr txBox="1"/>
          <p:nvPr/>
        </p:nvSpPr>
        <p:spPr>
          <a:xfrm>
            <a:off x="1828800" y="3505200"/>
            <a:ext cx="1436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Irretrievable specimen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Outreach ID error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2717215" y="3124200"/>
            <a:ext cx="1168985" cy="12230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873355" y="4495800"/>
            <a:ext cx="63184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743200" y="4648200"/>
            <a:ext cx="1019214" cy="8741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015454" y="2667000"/>
            <a:ext cx="0" cy="3559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046153" y="3185411"/>
            <a:ext cx="3159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858000" y="3174521"/>
            <a:ext cx="3159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724400" y="4495800"/>
            <a:ext cx="3159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248400" y="4495800"/>
            <a:ext cx="3159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613150" y="4495800"/>
            <a:ext cx="3159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876800" y="5715000"/>
            <a:ext cx="3159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324600" y="5715000"/>
            <a:ext cx="3159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620000" y="5715000"/>
            <a:ext cx="3159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5486400" y="2784901"/>
            <a:ext cx="1403646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IP </a:t>
            </a:r>
            <a:r>
              <a:rPr lang="en-US" sz="1200" dirty="0" err="1" smtClean="0">
                <a:solidFill>
                  <a:srgbClr val="FFFFFF"/>
                </a:solidFill>
              </a:rPr>
              <a:t>Mis</a:t>
            </a:r>
            <a:r>
              <a:rPr lang="en-US" sz="1200" dirty="0" smtClean="0">
                <a:solidFill>
                  <a:srgbClr val="FFFFFF"/>
                </a:solidFill>
              </a:rPr>
              <a:t>/Unlabeled  </a:t>
            </a:r>
            <a:r>
              <a:rPr lang="en-US" sz="1200" dirty="0">
                <a:solidFill>
                  <a:srgbClr val="FFFFFF"/>
                </a:solidFill>
              </a:rPr>
              <a:t>Specimen </a:t>
            </a:r>
            <a:r>
              <a:rPr lang="en-US" sz="1200" dirty="0" smtClean="0">
                <a:solidFill>
                  <a:srgbClr val="FFFFFF"/>
                </a:solidFill>
              </a:rPr>
              <a:t>Report</a:t>
            </a:r>
          </a:p>
          <a:p>
            <a:pPr algn="ctr"/>
            <a:r>
              <a:rPr lang="en-US" sz="1000" dirty="0">
                <a:solidFill>
                  <a:srgbClr val="FFFFFF"/>
                </a:solidFill>
              </a:rPr>
              <a:t>(Sup, Lead, Tech in charge only</a:t>
            </a:r>
            <a:r>
              <a:rPr lang="en-US" sz="1000" dirty="0" smtClean="0">
                <a:solidFill>
                  <a:srgbClr val="FFFFFF"/>
                </a:solidFill>
              </a:rPr>
              <a:t>)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811557" y="5383456"/>
            <a:ext cx="114308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Nursing Home </a:t>
            </a:r>
          </a:p>
          <a:p>
            <a:pPr algn="ctr"/>
            <a:r>
              <a:rPr lang="en-US" sz="900" dirty="0" smtClean="0">
                <a:solidFill>
                  <a:srgbClr val="FFFFFF"/>
                </a:solidFill>
              </a:rPr>
              <a:t>(Main Lab Only)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250652" y="5306128"/>
            <a:ext cx="1223473" cy="794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Outpatient </a:t>
            </a:r>
            <a:r>
              <a:rPr lang="en-US" sz="1200" dirty="0" err="1" smtClean="0"/>
              <a:t>Mis</a:t>
            </a:r>
            <a:r>
              <a:rPr lang="en-US" sz="1200" dirty="0" smtClean="0"/>
              <a:t>/Unlabeled Specimen Report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40016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/>
          <p:cNvCxnSpPr/>
          <p:nvPr/>
        </p:nvCxnSpPr>
        <p:spPr>
          <a:xfrm>
            <a:off x="1415261" y="2574336"/>
            <a:ext cx="0" cy="3974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-340" r="3399" b="2937"/>
          <a:stretch/>
        </p:blipFill>
        <p:spPr bwMode="auto">
          <a:xfrm>
            <a:off x="7023221" y="99379"/>
            <a:ext cx="1774794" cy="1665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Box 77"/>
          <p:cNvSpPr txBox="1"/>
          <p:nvPr/>
        </p:nvSpPr>
        <p:spPr>
          <a:xfrm>
            <a:off x="3048000" y="21336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4C4C4C"/>
                </a:solidFill>
              </a:rPr>
              <a:t>Irretrievable specimen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4C4C4C"/>
                </a:solidFill>
              </a:rPr>
              <a:t>Outreach ID error</a:t>
            </a:r>
            <a:endParaRPr lang="en-US" sz="1200" dirty="0">
              <a:solidFill>
                <a:srgbClr val="4C4C4C"/>
              </a:solidFill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7198856" y="3886200"/>
            <a:ext cx="34365" cy="2286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341469" y="3733800"/>
            <a:ext cx="34365" cy="2286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Mislabeled</a:t>
            </a:r>
            <a:r>
              <a:rPr lang="en-US" sz="1800" dirty="0" smtClean="0"/>
              <a:t> </a:t>
            </a:r>
            <a:r>
              <a:rPr lang="en-US" dirty="0" smtClean="0"/>
              <a:t>specimen workflow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D58F-7BA2-894B-B9BE-13F5E5173983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1447800"/>
            <a:ext cx="223977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Have results been charted?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728130"/>
            <a:ext cx="4343400" cy="3693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Mislabeled Specimen (Wrong Patient ID)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153254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4C4C"/>
                </a:solidFill>
              </a:rPr>
              <a:t>YES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1200" y="151072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4C4C"/>
                </a:solidFill>
              </a:rPr>
              <a:t>NO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5800" y="1965462"/>
            <a:ext cx="1382723" cy="777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rgbClr val="FFFFFF"/>
                </a:solidFill>
              </a:rPr>
              <a:t>Result Correction </a:t>
            </a:r>
          </a:p>
          <a:p>
            <a:pPr algn="ctr"/>
            <a:r>
              <a:rPr lang="en-US" sz="1050" dirty="0" smtClean="0">
                <a:solidFill>
                  <a:srgbClr val="FFFFFF"/>
                </a:solidFill>
              </a:rPr>
              <a:t>Comm. Log communication required.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1" y="3048000"/>
            <a:ext cx="1382722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Nurse or Physician must reorder test, specimens are collected again and lab will credit the patient.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" y="4572000"/>
            <a:ext cx="14097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</a:rPr>
              <a:t>Verge the Incident </a:t>
            </a:r>
            <a:r>
              <a:rPr lang="en-US" sz="900" dirty="0" smtClean="0">
                <a:solidFill>
                  <a:srgbClr val="FFFFFF"/>
                </a:solidFill>
              </a:rPr>
              <a:t>(Sup, Lead, or Tech in charge only)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0128" y="5562600"/>
            <a:ext cx="107107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QSE Dept.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34000" y="2123431"/>
            <a:ext cx="1295400" cy="760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Can the specimen be redrawn</a:t>
            </a:r>
            <a:r>
              <a:rPr lang="en-US" sz="1200" dirty="0" smtClean="0">
                <a:solidFill>
                  <a:srgbClr val="FFFFFF"/>
                </a:solidFill>
              </a:rPr>
              <a:t>?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5600" y="2390001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4C4C4C"/>
                </a:solidFill>
              </a:rPr>
              <a:t>YES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62800" y="2054275"/>
            <a:ext cx="952500" cy="1069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FFFF"/>
                </a:solidFill>
              </a:rPr>
              <a:t>Redraw in </a:t>
            </a:r>
            <a:r>
              <a:rPr lang="en-US" sz="1000" dirty="0" smtClean="0">
                <a:solidFill>
                  <a:srgbClr val="FFFFFF"/>
                </a:solidFill>
              </a:rPr>
              <a:t>EPIC with the reason: “Drawn from Wrong Patient” 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32596" y="2281948"/>
            <a:ext cx="75087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FFFF"/>
                </a:solidFill>
              </a:rPr>
              <a:t>QSE runs reports to track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38600" y="24384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4C4C4C"/>
                </a:solidFill>
              </a:rPr>
              <a:t>NO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17264" y="3429000"/>
            <a:ext cx="107107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Inpatient (IP)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19400" y="5562600"/>
            <a:ext cx="107107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QSE Dept.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67001" y="4343399"/>
            <a:ext cx="1403646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IP </a:t>
            </a:r>
            <a:r>
              <a:rPr lang="en-US" sz="1200" dirty="0" err="1" smtClean="0">
                <a:solidFill>
                  <a:srgbClr val="FFFFFF"/>
                </a:solidFill>
              </a:rPr>
              <a:t>Mis</a:t>
            </a:r>
            <a:r>
              <a:rPr lang="en-US" sz="1200" dirty="0" smtClean="0">
                <a:solidFill>
                  <a:srgbClr val="FFFFFF"/>
                </a:solidFill>
              </a:rPr>
              <a:t>/Unlabeled Specimen Report</a:t>
            </a:r>
          </a:p>
          <a:p>
            <a:pPr algn="ctr"/>
            <a:r>
              <a:rPr lang="en-US" sz="1000" dirty="0">
                <a:solidFill>
                  <a:srgbClr val="FFFFFF"/>
                </a:solidFill>
              </a:rPr>
              <a:t>(Sup, Lead, </a:t>
            </a:r>
            <a:r>
              <a:rPr lang="en-US" sz="1000" dirty="0" smtClean="0">
                <a:solidFill>
                  <a:srgbClr val="FFFFFF"/>
                </a:solidFill>
              </a:rPr>
              <a:t>or Tech </a:t>
            </a:r>
            <a:r>
              <a:rPr lang="en-US" sz="1000" dirty="0">
                <a:solidFill>
                  <a:srgbClr val="FFFFFF"/>
                </a:solidFill>
              </a:rPr>
              <a:t>in charge only</a:t>
            </a:r>
            <a:r>
              <a:rPr lang="en-US" sz="1000" dirty="0" smtClean="0">
                <a:solidFill>
                  <a:srgbClr val="FFFFFF"/>
                </a:solidFill>
              </a:rPr>
              <a:t>)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56447" y="3398378"/>
            <a:ext cx="1155105" cy="640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Outreach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79215" y="4163943"/>
            <a:ext cx="1295400" cy="712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Outpatient </a:t>
            </a:r>
            <a:r>
              <a:rPr lang="en-US" sz="1100" dirty="0" err="1">
                <a:solidFill>
                  <a:srgbClr val="FFFFFF"/>
                </a:solidFill>
              </a:rPr>
              <a:t>Mis</a:t>
            </a:r>
            <a:r>
              <a:rPr lang="en-US" sz="1100" dirty="0">
                <a:solidFill>
                  <a:srgbClr val="FFFFFF"/>
                </a:solidFill>
              </a:rPr>
              <a:t>/Unlabeled </a:t>
            </a:r>
            <a:r>
              <a:rPr lang="en-US" sz="1100" dirty="0" smtClean="0">
                <a:solidFill>
                  <a:srgbClr val="FFFFFF"/>
                </a:solidFill>
              </a:rPr>
              <a:t>Specimen </a:t>
            </a:r>
            <a:r>
              <a:rPr lang="en-US" sz="1100" dirty="0">
                <a:solidFill>
                  <a:srgbClr val="FFFFFF"/>
                </a:solidFill>
              </a:rPr>
              <a:t>Report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00600" y="4990381"/>
            <a:ext cx="107107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Customer Service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05933" y="5715000"/>
            <a:ext cx="107107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QSE Dept.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650380" y="3398378"/>
            <a:ext cx="107107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Nursing Home </a:t>
            </a:r>
          </a:p>
          <a:p>
            <a:pPr algn="ctr"/>
            <a:r>
              <a:rPr lang="en-US" sz="900" dirty="0" smtClean="0">
                <a:solidFill>
                  <a:srgbClr val="FFFFFF"/>
                </a:solidFill>
              </a:rPr>
              <a:t>(Main Lab Only)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63320" y="4990381"/>
            <a:ext cx="107107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Lab Support Office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663320" y="5715000"/>
            <a:ext cx="107107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QSE Dept.</a:t>
            </a:r>
          </a:p>
        </p:txBody>
      </p:sp>
      <p:cxnSp>
        <p:nvCxnSpPr>
          <p:cNvPr id="38" name="Straight Arrow Connector 37"/>
          <p:cNvCxnSpPr>
            <a:stCxn id="7" idx="1"/>
            <a:endCxn id="11" idx="3"/>
          </p:cNvCxnSpPr>
          <p:nvPr/>
        </p:nvCxnSpPr>
        <p:spPr>
          <a:xfrm flipH="1">
            <a:off x="2667000" y="1714500"/>
            <a:ext cx="685800" cy="27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1531189" y="1752600"/>
            <a:ext cx="488111" cy="1859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371600" y="4098336"/>
            <a:ext cx="0" cy="3974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428370" y="51816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7" idx="3"/>
          </p:cNvCxnSpPr>
          <p:nvPr/>
        </p:nvCxnSpPr>
        <p:spPr>
          <a:xfrm>
            <a:off x="5592570" y="1714500"/>
            <a:ext cx="31898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172200" y="1828800"/>
            <a:ext cx="0" cy="2433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4792390" y="2528501"/>
            <a:ext cx="54161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6629400" y="2514599"/>
            <a:ext cx="1524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998973" y="2514600"/>
            <a:ext cx="31898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3352800" y="2820478"/>
            <a:ext cx="717847" cy="4994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572000" y="2789532"/>
            <a:ext cx="184447" cy="5304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4664223" y="2743200"/>
            <a:ext cx="1888977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3352800" y="4038600"/>
            <a:ext cx="2136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3352800" y="5181600"/>
            <a:ext cx="2136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-76199" y="4549914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Always add Clinical Lab as secondary location in Verge report. </a:t>
            </a:r>
            <a:endParaRPr lang="en-US" sz="800" dirty="0"/>
          </a:p>
        </p:txBody>
      </p:sp>
      <p:sp>
        <p:nvSpPr>
          <p:cNvPr id="91" name="Rectangle 90"/>
          <p:cNvSpPr/>
          <p:nvPr/>
        </p:nvSpPr>
        <p:spPr>
          <a:xfrm>
            <a:off x="6551156" y="4163943"/>
            <a:ext cx="1295400" cy="712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Outpatient </a:t>
            </a:r>
            <a:r>
              <a:rPr lang="en-US" sz="1100" dirty="0" err="1">
                <a:solidFill>
                  <a:srgbClr val="FFFFFF"/>
                </a:solidFill>
              </a:rPr>
              <a:t>Mis</a:t>
            </a:r>
            <a:r>
              <a:rPr lang="en-US" sz="1100" dirty="0">
                <a:solidFill>
                  <a:srgbClr val="FFFFFF"/>
                </a:solidFill>
              </a:rPr>
              <a:t>/Unlabeled </a:t>
            </a:r>
            <a:r>
              <a:rPr lang="en-US" sz="1100" dirty="0" smtClean="0">
                <a:solidFill>
                  <a:srgbClr val="FFFFFF"/>
                </a:solidFill>
              </a:rPr>
              <a:t>Specimen </a:t>
            </a:r>
            <a:r>
              <a:rPr lang="en-US" sz="1100" dirty="0">
                <a:solidFill>
                  <a:srgbClr val="FFFFFF"/>
                </a:solidFill>
              </a:rPr>
              <a:t>Report</a:t>
            </a:r>
          </a:p>
        </p:txBody>
      </p:sp>
      <p:sp>
        <p:nvSpPr>
          <p:cNvPr id="92" name="Rectangle 91"/>
          <p:cNvSpPr/>
          <p:nvPr/>
        </p:nvSpPr>
        <p:spPr>
          <a:xfrm>
            <a:off x="6688148" y="493693"/>
            <a:ext cx="253205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Mislabeled </a:t>
            </a:r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Specimen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4484187" y="1097462"/>
            <a:ext cx="2136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484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report a mislabeled specimen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D58F-7BA2-894B-B9BE-13F5E5173983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219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143000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Clarification: </a:t>
            </a:r>
          </a:p>
          <a:p>
            <a:r>
              <a:rPr lang="en-US" dirty="0" smtClean="0"/>
              <a:t>You should always follow the workflow defined in this training to report </a:t>
            </a:r>
            <a:r>
              <a:rPr lang="en-US" b="1" dirty="0" smtClean="0"/>
              <a:t>patient ID related, mislabeling incidents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workflow is </a:t>
            </a:r>
            <a:r>
              <a:rPr lang="en-US" b="1" dirty="0" smtClean="0"/>
              <a:t>not intended </a:t>
            </a:r>
            <a:r>
              <a:rPr lang="en-US" dirty="0" smtClean="0"/>
              <a:t>to address labeling issues that are un-related to ID incidents. </a:t>
            </a:r>
          </a:p>
          <a:p>
            <a:endParaRPr lang="en-US" dirty="0"/>
          </a:p>
          <a:p>
            <a:r>
              <a:rPr lang="en-US" dirty="0" smtClean="0"/>
              <a:t>Labeling issues not covered under this process include but are not limited to: twisted labels, wrinkled labels, multiple test labels (for the same patient) on one tube or unreadable barcodes.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1" r="24645"/>
          <a:stretch/>
        </p:blipFill>
        <p:spPr bwMode="auto">
          <a:xfrm>
            <a:off x="4533900" y="4267200"/>
            <a:ext cx="2786332" cy="18353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53723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Mislabeled/unlabeled specimen reports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D58F-7BA2-894B-B9BE-13F5E5173983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7" t="1" r="2254" b="-1438"/>
          <a:stretch/>
        </p:blipFill>
        <p:spPr bwMode="auto">
          <a:xfrm>
            <a:off x="310101" y="838200"/>
            <a:ext cx="3957100" cy="53704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3969443" cy="53713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Rectangle 9"/>
          <p:cNvSpPr/>
          <p:nvPr/>
        </p:nvSpPr>
        <p:spPr>
          <a:xfrm rot="20448362">
            <a:off x="702502" y="2613531"/>
            <a:ext cx="34091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Inpatient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 rot="20448362">
            <a:off x="4859530" y="2615803"/>
            <a:ext cx="36861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Outpatient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8891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11927"/>
            <a:ext cx="3505200" cy="830354"/>
          </a:xfrm>
        </p:spPr>
        <p:txBody>
          <a:bodyPr>
            <a:norm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Inpatient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Mislabeled/Unlabeled </a:t>
            </a:r>
            <a:br>
              <a:rPr lang="en-US" sz="1400" dirty="0" smtClean="0"/>
            </a:br>
            <a:r>
              <a:rPr lang="en-US" sz="1400" dirty="0" smtClean="0"/>
              <a:t>specimen reports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D58F-7BA2-894B-B9BE-13F5E5173983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200" y="168316"/>
            <a:ext cx="5181600" cy="6613484"/>
            <a:chOff x="0" y="0"/>
            <a:chExt cx="7286624" cy="9644166"/>
          </a:xfrm>
          <a:solidFill>
            <a:schemeClr val="bg1"/>
          </a:solidFill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762" t="788" r="2127"/>
            <a:stretch/>
          </p:blipFill>
          <p:spPr>
            <a:xfrm>
              <a:off x="0" y="0"/>
              <a:ext cx="7286624" cy="7190330"/>
            </a:xfrm>
            <a:prstGeom prst="rect">
              <a:avLst/>
            </a:prstGeom>
            <a:grpFill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2872" t="51728" r="3219"/>
            <a:stretch/>
          </p:blipFill>
          <p:spPr>
            <a:xfrm>
              <a:off x="21222" y="7143263"/>
              <a:ext cx="7162800" cy="2500903"/>
            </a:xfrm>
            <a:prstGeom prst="rect">
              <a:avLst/>
            </a:prstGeom>
            <a:grpFill/>
          </p:spPr>
        </p:pic>
      </p:grpSp>
      <p:sp>
        <p:nvSpPr>
          <p:cNvPr id="8" name="TextBox 7"/>
          <p:cNvSpPr txBox="1"/>
          <p:nvPr/>
        </p:nvSpPr>
        <p:spPr>
          <a:xfrm>
            <a:off x="5105400" y="1006525"/>
            <a:ext cx="4038600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300" dirty="0"/>
              <a:t>The decision to allow use </a:t>
            </a:r>
            <a:r>
              <a:rPr lang="en-US" sz="1300" dirty="0" smtClean="0"/>
              <a:t>of this </a:t>
            </a:r>
            <a:r>
              <a:rPr lang="en-US" sz="1300" dirty="0"/>
              <a:t>form </a:t>
            </a:r>
            <a:r>
              <a:rPr lang="en-US" sz="1300" dirty="0" smtClean="0"/>
              <a:t>for relabeling instead </a:t>
            </a:r>
            <a:r>
              <a:rPr lang="en-US" sz="1300" dirty="0"/>
              <a:t>of redrawing the specimen must be made by a Supervisor, Lead or Tech in Charge. </a:t>
            </a:r>
            <a:endParaRPr lang="en-US" sz="13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300" dirty="0" smtClean="0"/>
              <a:t>This </a:t>
            </a:r>
            <a:r>
              <a:rPr lang="en-US" sz="1300" dirty="0"/>
              <a:t>form is only used for Irretrievable specimens including but not limited to: </a:t>
            </a:r>
            <a:r>
              <a:rPr lang="en-US" sz="1300" dirty="0" smtClean="0"/>
              <a:t>CSF</a:t>
            </a:r>
            <a:r>
              <a:rPr lang="en-US" sz="1300" dirty="0"/>
              <a:t>, fluid aspirates, tissue, arterial, pediatric patients and </a:t>
            </a:r>
            <a:r>
              <a:rPr lang="en-US" sz="1300" dirty="0" err="1"/>
              <a:t>suprapubic</a:t>
            </a:r>
            <a:r>
              <a:rPr lang="en-US" sz="1300" dirty="0"/>
              <a:t> or catheter specimens. </a:t>
            </a:r>
            <a:endParaRPr lang="en-US" sz="13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300" dirty="0" smtClean="0"/>
              <a:t>For Blood Bank related specimen labeling errors refer to Blood Bank policies and training.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300" dirty="0" smtClean="0"/>
              <a:t>This report is signed by a nurse or phlebotomist who can attest to the identification of the patient and physically label or correct the specimen error.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300" dirty="0" smtClean="0"/>
              <a:t>The form must be filled out completely and must be signed by the authorizing lab personnel.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300" dirty="0" smtClean="0"/>
              <a:t>There must be documentation in the EMR that testing was completed on a specimen verified by this process. Document in the comment section using the smart phrase (.</a:t>
            </a:r>
            <a:r>
              <a:rPr lang="en-US" sz="1300" dirty="0" err="1" smtClean="0"/>
              <a:t>identificationcomment</a:t>
            </a:r>
            <a:r>
              <a:rPr lang="en-US" sz="1300" dirty="0" smtClean="0"/>
              <a:t>).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300" dirty="0" smtClean="0"/>
              <a:t>Submit form to QSE department by leaving in mailbox (main lab) or faxing (entities).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3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3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3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3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513376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0"/>
            <a:ext cx="2834390" cy="830354"/>
          </a:xfrm>
        </p:spPr>
        <p:txBody>
          <a:bodyPr>
            <a:norm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Outreach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400" dirty="0"/>
              <a:t>Mislabeled/Unlabeled </a:t>
            </a:r>
            <a:br>
              <a:rPr lang="en-US" sz="1400" dirty="0"/>
            </a:br>
            <a:r>
              <a:rPr lang="en-US" sz="1400" dirty="0"/>
              <a:t>specimen reports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D58F-7BA2-894B-B9BE-13F5E5173983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0"/>
            <a:ext cx="4876800" cy="6834869"/>
            <a:chOff x="0" y="0"/>
            <a:chExt cx="7736897" cy="10001163"/>
          </a:xfrm>
          <a:solidFill>
            <a:schemeClr val="bg1"/>
          </a:solidFill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736897" cy="6152794"/>
            </a:xfrm>
            <a:prstGeom prst="rect">
              <a:avLst/>
            </a:prstGeom>
            <a:grpFill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748" r="-2493"/>
            <a:stretch/>
          </p:blipFill>
          <p:spPr>
            <a:xfrm>
              <a:off x="9525" y="5613235"/>
              <a:ext cx="7727372" cy="4387928"/>
            </a:xfrm>
            <a:prstGeom prst="rect">
              <a:avLst/>
            </a:prstGeom>
            <a:grpFill/>
          </p:spPr>
        </p:pic>
      </p:grpSp>
      <p:sp>
        <p:nvSpPr>
          <p:cNvPr id="7" name="TextBox 6"/>
          <p:cNvSpPr txBox="1"/>
          <p:nvPr/>
        </p:nvSpPr>
        <p:spPr>
          <a:xfrm>
            <a:off x="4876800" y="985421"/>
            <a:ext cx="4267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This form is used for Outreach and Nursing </a:t>
            </a:r>
            <a:r>
              <a:rPr lang="en-US" sz="1400" dirty="0"/>
              <a:t>H</a:t>
            </a:r>
            <a:r>
              <a:rPr lang="en-US" sz="1400" dirty="0" smtClean="0"/>
              <a:t>ome identification issues.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The form must be signed by a nurse or phlebotomist who can attest to the identification of the patient.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If the error is found after transport to the Main Lab perform testing offline: </a:t>
            </a:r>
          </a:p>
          <a:p>
            <a:pPr lvl="1"/>
            <a:r>
              <a:rPr lang="en-US" sz="1400" b="1" dirty="0" smtClean="0"/>
              <a:t>Outreach</a:t>
            </a:r>
            <a:r>
              <a:rPr lang="en-US" sz="1400" dirty="0" smtClean="0"/>
              <a:t>- Enter a follow up task in Epic “Outreach Specimen Issue”. Perform testing offline, print results and leave the specimen and paperwork for customer service to contact the collector for attestation. </a:t>
            </a:r>
          </a:p>
          <a:p>
            <a:pPr lvl="1"/>
            <a:r>
              <a:rPr lang="en-US" sz="1400" b="1" dirty="0" smtClean="0"/>
              <a:t>Nursing Home </a:t>
            </a:r>
            <a:r>
              <a:rPr lang="en-US" sz="1400" dirty="0" smtClean="0"/>
              <a:t>(</a:t>
            </a:r>
            <a:r>
              <a:rPr lang="en-US" sz="1400" dirty="0" err="1" smtClean="0"/>
              <a:t>Montereau</a:t>
            </a:r>
            <a:r>
              <a:rPr lang="en-US" sz="1400" dirty="0" smtClean="0"/>
              <a:t>, Aberdeen Heights)- fax form to nursing home for nurse to sign attesting to patient ID. </a:t>
            </a:r>
          </a:p>
          <a:p>
            <a:pPr lvl="1"/>
            <a:endParaRPr lang="en-US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Remember to </a:t>
            </a:r>
            <a:r>
              <a:rPr lang="en-US" sz="1400" b="1" dirty="0" smtClean="0"/>
              <a:t>include specimen ID numbers </a:t>
            </a:r>
            <a:r>
              <a:rPr lang="en-US" sz="1400" dirty="0" smtClean="0"/>
              <a:t>and explain the discrepancy (issue).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Submit completed form to the QSE department.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4148910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after we submit the report?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D58F-7BA2-894B-B9BE-13F5E5173983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219200"/>
            <a:ext cx="7772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The report is scanned onto the Patient's chart for documentation. Remember this when filling out the report. This is a VERY transparent process so be professional and fill out the report completely.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Follow up is completed: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Inpatients- All reports are Verged (Safety Reporting Database).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Outreach- All reports are entered into the Outreach Customer Service tracking spreadsheet for follow up by Leadership. This incorporates Physician offices that are not available in Verge.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All incidents are included in the monthly Accurate Identification Study published by the QSE department.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The Accurate ID </a:t>
            </a:r>
            <a:r>
              <a:rPr lang="en-US" dirty="0"/>
              <a:t>S</a:t>
            </a:r>
            <a:r>
              <a:rPr lang="en-US" dirty="0" smtClean="0"/>
              <a:t>tudy includes: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Redrawn specimens noted to have an ID issue.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Verged Result Corrections due to ID issues.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Specimen Reports from Inpatients and Outpatients.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935947"/>
      </p:ext>
    </p:extLst>
  </p:cSld>
  <p:clrMapOvr>
    <a:masterClrMapping/>
  </p:clrMapOvr>
</p:sld>
</file>

<file path=ppt/theme/theme1.xml><?xml version="1.0" encoding="utf-8"?>
<a:theme xmlns:a="http://schemas.openxmlformats.org/drawingml/2006/main" name="SFHS Midyear Planning 2018">
  <a:themeElements>
    <a:clrScheme name="SFHS 1">
      <a:dk1>
        <a:srgbClr val="4C4C4C"/>
      </a:dk1>
      <a:lt1>
        <a:srgbClr val="FFFFFF"/>
      </a:lt1>
      <a:dk2>
        <a:srgbClr val="4C4C4C"/>
      </a:dk2>
      <a:lt2>
        <a:srgbClr val="F6F4F1"/>
      </a:lt2>
      <a:accent1>
        <a:srgbClr val="E56B7B"/>
      </a:accent1>
      <a:accent2>
        <a:srgbClr val="7E7E7E"/>
      </a:accent2>
      <a:accent3>
        <a:srgbClr val="E4828F"/>
      </a:accent3>
      <a:accent4>
        <a:srgbClr val="8B8A89"/>
      </a:accent4>
      <a:accent5>
        <a:srgbClr val="4BACC6"/>
      </a:accent5>
      <a:accent6>
        <a:srgbClr val="F79646"/>
      </a:accent6>
      <a:hlink>
        <a:srgbClr val="E66B7B"/>
      </a:hlink>
      <a:folHlink>
        <a:srgbClr val="E56B7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FHS Midyear Planning 2018" id="{4EAF767A-E367-0249-A8BB-292F746B2E16}" vid="{60F6E3E8-2D52-7246-8FD1-1F7812FB53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897</Words>
  <Application>Microsoft Office PowerPoint</Application>
  <PresentationFormat>On-screen Show (4:3)</PresentationFormat>
  <Paragraphs>140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SFHS Midyear Planning 2018</vt:lpstr>
      <vt:lpstr>Saint Francis Laboratory Safety training  </vt:lpstr>
      <vt:lpstr>Training objectives  Why is correct specimen labeling important?</vt:lpstr>
      <vt:lpstr>Unlabeled specimen workflow</vt:lpstr>
      <vt:lpstr>Mislabeled specimen workflow</vt:lpstr>
      <vt:lpstr>When to report a mislabeled specimen</vt:lpstr>
      <vt:lpstr>Mislabeled/unlabeled specimen reports</vt:lpstr>
      <vt:lpstr>Inpatient  Mislabeled/Unlabeled  specimen reports</vt:lpstr>
      <vt:lpstr>Outreach Mislabeled/Unlabeled  specimen reports</vt:lpstr>
      <vt:lpstr>What happens after we submit the report?</vt:lpstr>
      <vt:lpstr>Questions?</vt:lpstr>
    </vt:vector>
  </TitlesOfParts>
  <Company>SFH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quality/safety/education department</dc:title>
  <dc:creator>Coe, Amanda M</dc:creator>
  <cp:lastModifiedBy>Coe, Amanda M</cp:lastModifiedBy>
  <cp:revision>51</cp:revision>
  <cp:lastPrinted>2021-07-09T20:22:01Z</cp:lastPrinted>
  <dcterms:created xsi:type="dcterms:W3CDTF">2021-07-05T18:53:49Z</dcterms:created>
  <dcterms:modified xsi:type="dcterms:W3CDTF">2021-07-19T18:11:56Z</dcterms:modified>
</cp:coreProperties>
</file>