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handoutMasterIdLst>
    <p:handoutMasterId r:id="rId27"/>
  </p:handoutMasterIdLst>
  <p:sldIdLst>
    <p:sldId id="259" r:id="rId3"/>
    <p:sldId id="279" r:id="rId4"/>
    <p:sldId id="281" r:id="rId5"/>
    <p:sldId id="287" r:id="rId6"/>
    <p:sldId id="288" r:id="rId7"/>
    <p:sldId id="289" r:id="rId8"/>
    <p:sldId id="290" r:id="rId9"/>
    <p:sldId id="291" r:id="rId10"/>
    <p:sldId id="292" r:id="rId11"/>
    <p:sldId id="282" r:id="rId12"/>
    <p:sldId id="278" r:id="rId13"/>
    <p:sldId id="267" r:id="rId14"/>
    <p:sldId id="273" r:id="rId15"/>
    <p:sldId id="275" r:id="rId16"/>
    <p:sldId id="263" r:id="rId17"/>
    <p:sldId id="274" r:id="rId18"/>
    <p:sldId id="269" r:id="rId19"/>
    <p:sldId id="284" r:id="rId20"/>
    <p:sldId id="264" r:id="rId21"/>
    <p:sldId id="276" r:id="rId22"/>
    <p:sldId id="285" r:id="rId23"/>
    <p:sldId id="265" r:id="rId24"/>
    <p:sldId id="277" r:id="rId25"/>
    <p:sldId id="283" r:id="rId26"/>
  </p:sldIdLst>
  <p:sldSz cx="9144000" cy="6858000" type="screen4x3"/>
  <p:notesSz cx="7019925" cy="9305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545" autoAdjust="0"/>
  </p:normalViewPr>
  <p:slideViewPr>
    <p:cSldViewPr>
      <p:cViewPr varScale="1">
        <p:scale>
          <a:sx n="114" d="100"/>
          <a:sy n="114" d="100"/>
        </p:scale>
        <p:origin x="-155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65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6688" y="0"/>
            <a:ext cx="304165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6E2DF0-6681-4F72-8AC5-C87BFD7FEF11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9200"/>
            <a:ext cx="304165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6688" y="8839200"/>
            <a:ext cx="304165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BCAC04-A761-44E5-B472-A4C60704A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5030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702E9FF-17DF-0145-9B61-7E0DF88369B4}"/>
              </a:ext>
            </a:extLst>
          </p:cNvPr>
          <p:cNvSpPr/>
          <p:nvPr userDrawn="1"/>
        </p:nvSpPr>
        <p:spPr>
          <a:xfrm>
            <a:off x="0" y="0"/>
            <a:ext cx="9144000" cy="5578162"/>
          </a:xfrm>
          <a:prstGeom prst="rect">
            <a:avLst/>
          </a:prstGeom>
          <a:solidFill>
            <a:srgbClr val="E76B7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3492" y="2990853"/>
            <a:ext cx="6858000" cy="1749267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3492" y="4832192"/>
            <a:ext cx="6858000" cy="74597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CB15303-92EE-8F48-A0C9-C7A04567BE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550868"/>
            <a:ext cx="9144000" cy="2781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554FB6C-988B-5041-94C1-2F39CF28EC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24277" y="5863332"/>
            <a:ext cx="1283074" cy="67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70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442AD89-0F8C-6946-9518-5B7404696CCC}"/>
              </a:ext>
            </a:extLst>
          </p:cNvPr>
          <p:cNvSpPr/>
          <p:nvPr userDrawn="1"/>
        </p:nvSpPr>
        <p:spPr>
          <a:xfrm>
            <a:off x="0" y="6420940"/>
            <a:ext cx="9144000" cy="437063"/>
          </a:xfrm>
          <a:prstGeom prst="rect">
            <a:avLst/>
          </a:prstGeom>
          <a:solidFill>
            <a:srgbClr val="E76B7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81CCDA4-2843-7B4C-ABCB-F0405C6D1ADD}"/>
              </a:ext>
            </a:extLst>
          </p:cNvPr>
          <p:cNvSpPr/>
          <p:nvPr userDrawn="1"/>
        </p:nvSpPr>
        <p:spPr>
          <a:xfrm>
            <a:off x="0" y="6374166"/>
            <a:ext cx="91440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9AD615AE-6E88-B748-8ECE-F5A27A0D41FB}"/>
              </a:ext>
            </a:extLst>
          </p:cNvPr>
          <p:cNvCxnSpPr/>
          <p:nvPr userDrawn="1"/>
        </p:nvCxnSpPr>
        <p:spPr>
          <a:xfrm>
            <a:off x="0" y="6419881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204" y="0"/>
            <a:ext cx="8367914" cy="8303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9203" y="1258161"/>
            <a:ext cx="4250536" cy="491880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39703" y="1258161"/>
            <a:ext cx="4250536" cy="49188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0D58F-7BA2-894B-B9BE-13F5E517398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111811D-F35D-734D-BF8F-7E5265E0AD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214" y="6452028"/>
            <a:ext cx="144058" cy="37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404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52EF3AB-582F-4941-BA52-1C615B6034EA}"/>
              </a:ext>
            </a:extLst>
          </p:cNvPr>
          <p:cNvSpPr/>
          <p:nvPr userDrawn="1"/>
        </p:nvSpPr>
        <p:spPr>
          <a:xfrm>
            <a:off x="0" y="6420940"/>
            <a:ext cx="9144000" cy="437063"/>
          </a:xfrm>
          <a:prstGeom prst="rect">
            <a:avLst/>
          </a:prstGeom>
          <a:solidFill>
            <a:srgbClr val="E76B7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0868166-E073-E044-8DCF-2B2E8720E39C}"/>
              </a:ext>
            </a:extLst>
          </p:cNvPr>
          <p:cNvSpPr/>
          <p:nvPr userDrawn="1"/>
        </p:nvSpPr>
        <p:spPr>
          <a:xfrm>
            <a:off x="0" y="9621"/>
            <a:ext cx="9144000" cy="853215"/>
          </a:xfrm>
          <a:prstGeom prst="rect">
            <a:avLst/>
          </a:prstGeom>
          <a:solidFill>
            <a:srgbClr val="E76B7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BA37DA4-1432-824C-9120-8FE30D887AB4}"/>
              </a:ext>
            </a:extLst>
          </p:cNvPr>
          <p:cNvSpPr/>
          <p:nvPr userDrawn="1"/>
        </p:nvSpPr>
        <p:spPr>
          <a:xfrm>
            <a:off x="0" y="830355"/>
            <a:ext cx="9144000" cy="4572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C1947990-EFD2-3841-AE96-6D446DC13611}"/>
              </a:ext>
            </a:extLst>
          </p:cNvPr>
          <p:cNvCxnSpPr/>
          <p:nvPr userDrawn="1"/>
        </p:nvCxnSpPr>
        <p:spPr>
          <a:xfrm>
            <a:off x="0" y="823478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99220334-4467-9C4C-8CAC-97AE98BDB27D}"/>
              </a:ext>
            </a:extLst>
          </p:cNvPr>
          <p:cNvCxnSpPr/>
          <p:nvPr userDrawn="1"/>
        </p:nvCxnSpPr>
        <p:spPr>
          <a:xfrm>
            <a:off x="0" y="6419881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210" y="5"/>
            <a:ext cx="8364906" cy="8102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0D58F-7BA2-894B-B9BE-13F5E517398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B76C01F-77CF-2B44-9A6A-66ABCF228E85}"/>
              </a:ext>
            </a:extLst>
          </p:cNvPr>
          <p:cNvSpPr/>
          <p:nvPr userDrawn="1"/>
        </p:nvSpPr>
        <p:spPr>
          <a:xfrm>
            <a:off x="0" y="6368092"/>
            <a:ext cx="91440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C86A458-5ADF-354E-B8B7-4D0898958D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214" y="6452028"/>
            <a:ext cx="144058" cy="37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0776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6BC6DDD-8F9B-FE43-89F9-0CCBD2B3B8CF}"/>
              </a:ext>
            </a:extLst>
          </p:cNvPr>
          <p:cNvSpPr/>
          <p:nvPr userDrawn="1"/>
        </p:nvSpPr>
        <p:spPr>
          <a:xfrm>
            <a:off x="0" y="6420937"/>
            <a:ext cx="9144000" cy="437064"/>
          </a:xfrm>
          <a:prstGeom prst="rect">
            <a:avLst/>
          </a:prstGeom>
          <a:solidFill>
            <a:srgbClr val="E76B7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99220334-4467-9C4C-8CAC-97AE98BDB27D}"/>
              </a:ext>
            </a:extLst>
          </p:cNvPr>
          <p:cNvCxnSpPr/>
          <p:nvPr userDrawn="1"/>
        </p:nvCxnSpPr>
        <p:spPr>
          <a:xfrm>
            <a:off x="0" y="6419881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210" y="1"/>
            <a:ext cx="8364906" cy="8303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0D58F-7BA2-894B-B9BE-13F5E517398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48E0630-DE74-894A-AFE6-B5562A2F8895}"/>
              </a:ext>
            </a:extLst>
          </p:cNvPr>
          <p:cNvSpPr/>
          <p:nvPr userDrawn="1"/>
        </p:nvSpPr>
        <p:spPr>
          <a:xfrm>
            <a:off x="0" y="6368092"/>
            <a:ext cx="91440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FB57BDE-7861-654A-912B-89A0EBA0A9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214" y="6452028"/>
            <a:ext cx="144058" cy="37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003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0D58F-7BA2-894B-B9BE-13F5E517398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B24858C-CBFC-E748-8FB0-DF3F276AEA97}"/>
              </a:ext>
            </a:extLst>
          </p:cNvPr>
          <p:cNvSpPr/>
          <p:nvPr/>
        </p:nvSpPr>
        <p:spPr>
          <a:xfrm>
            <a:off x="0" y="299407"/>
            <a:ext cx="9144000" cy="1113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698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702E9FF-17DF-0145-9B61-7E0DF88369B4}"/>
              </a:ext>
            </a:extLst>
          </p:cNvPr>
          <p:cNvSpPr/>
          <p:nvPr userDrawn="1"/>
        </p:nvSpPr>
        <p:spPr>
          <a:xfrm>
            <a:off x="0" y="0"/>
            <a:ext cx="9144000" cy="5578162"/>
          </a:xfrm>
          <a:prstGeom prst="rect">
            <a:avLst/>
          </a:prstGeom>
          <a:solidFill>
            <a:srgbClr val="E76B7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3492" y="2990853"/>
            <a:ext cx="6858000" cy="1749267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3492" y="4832192"/>
            <a:ext cx="6858000" cy="74597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CB15303-92EE-8F48-A0C9-C7A04567BE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550868"/>
            <a:ext cx="9144000" cy="2781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554FB6C-988B-5041-94C1-2F39CF28EC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24277" y="5863332"/>
            <a:ext cx="1283074" cy="67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210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82A53D8-DE14-094E-8EA6-43D363D043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6FAF202-A8E7-B349-9387-A18F9A8E41AD}"/>
              </a:ext>
            </a:extLst>
          </p:cNvPr>
          <p:cNvSpPr/>
          <p:nvPr userDrawn="1"/>
        </p:nvSpPr>
        <p:spPr>
          <a:xfrm>
            <a:off x="0" y="5432690"/>
            <a:ext cx="9144000" cy="150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9B00B3B6-ABA4-0F42-8DF0-2D4AF03CA197}"/>
              </a:ext>
            </a:extLst>
          </p:cNvPr>
          <p:cNvSpPr/>
          <p:nvPr userDrawn="1"/>
        </p:nvSpPr>
        <p:spPr>
          <a:xfrm>
            <a:off x="0" y="5384996"/>
            <a:ext cx="9144000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2210" y="1954317"/>
            <a:ext cx="7064114" cy="2387600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2210" y="4433992"/>
            <a:ext cx="7064114" cy="114417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5A9B768-D4E7-F94F-B7CB-90962BE514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1464" y="5863332"/>
            <a:ext cx="1283074" cy="67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8737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EFC694D1-BF55-284C-B3F6-B4951BC6E8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2210" y="1954317"/>
            <a:ext cx="7064114" cy="2387600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2210" y="4433992"/>
            <a:ext cx="7064114" cy="114417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5868630-2D43-9F4F-896B-E7CE7CA4A2FC}"/>
              </a:ext>
            </a:extLst>
          </p:cNvPr>
          <p:cNvSpPr/>
          <p:nvPr userDrawn="1"/>
        </p:nvSpPr>
        <p:spPr>
          <a:xfrm>
            <a:off x="0" y="5424095"/>
            <a:ext cx="9144000" cy="150183"/>
          </a:xfrm>
          <a:prstGeom prst="rect">
            <a:avLst/>
          </a:prstGeom>
          <a:solidFill>
            <a:srgbClr val="E76B7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E7DCF3B-9987-7440-BC3D-EB3342F8007E}"/>
              </a:ext>
            </a:extLst>
          </p:cNvPr>
          <p:cNvSpPr/>
          <p:nvPr userDrawn="1"/>
        </p:nvSpPr>
        <p:spPr>
          <a:xfrm>
            <a:off x="0" y="5384996"/>
            <a:ext cx="9144000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1A0F0A6-43F2-194C-9BA0-788911E384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1464" y="5863332"/>
            <a:ext cx="1283074" cy="67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70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5ECD86C-0E80-8D49-9E83-9218A56EB529}"/>
              </a:ext>
            </a:extLst>
          </p:cNvPr>
          <p:cNvSpPr/>
          <p:nvPr userDrawn="1"/>
        </p:nvSpPr>
        <p:spPr>
          <a:xfrm>
            <a:off x="0" y="0"/>
            <a:ext cx="9144000" cy="5520776"/>
          </a:xfrm>
          <a:prstGeom prst="rect">
            <a:avLst/>
          </a:prstGeom>
          <a:solidFill>
            <a:srgbClr val="E76B7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2172" y="1727565"/>
            <a:ext cx="8139659" cy="238760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2172" y="4207240"/>
            <a:ext cx="8139659" cy="1144170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81B7428-4540-494E-85FB-D23F8E0D34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31720" y="661784"/>
            <a:ext cx="525529" cy="13709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AD790F8-47FF-1D4B-B640-C4107AEA997D}"/>
              </a:ext>
            </a:extLst>
          </p:cNvPr>
          <p:cNvSpPr/>
          <p:nvPr userDrawn="1"/>
        </p:nvSpPr>
        <p:spPr>
          <a:xfrm>
            <a:off x="0" y="5424095"/>
            <a:ext cx="9144000" cy="150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CA02EDC-B92D-3C40-8546-8A7E28D8AD85}"/>
              </a:ext>
            </a:extLst>
          </p:cNvPr>
          <p:cNvSpPr/>
          <p:nvPr userDrawn="1"/>
        </p:nvSpPr>
        <p:spPr>
          <a:xfrm>
            <a:off x="0" y="5384996"/>
            <a:ext cx="9144000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74EE9F5-EB2F-CA4E-A90E-CC7D98FE23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24277" y="5863332"/>
            <a:ext cx="1283074" cy="67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0261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B897FDB-62C1-8247-9E27-FA9B57849B13}"/>
              </a:ext>
            </a:extLst>
          </p:cNvPr>
          <p:cNvSpPr/>
          <p:nvPr userDrawn="1"/>
        </p:nvSpPr>
        <p:spPr>
          <a:xfrm>
            <a:off x="0" y="3"/>
            <a:ext cx="9144000" cy="853215"/>
          </a:xfrm>
          <a:prstGeom prst="rect">
            <a:avLst/>
          </a:prstGeom>
          <a:solidFill>
            <a:srgbClr val="E76B7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212" y="1"/>
            <a:ext cx="8259580" cy="8303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212" y="1264882"/>
            <a:ext cx="8259580" cy="4918804"/>
          </a:xfr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/>
            </a:lvl1pPr>
            <a:lvl2pPr marL="628650" indent="-285750">
              <a:buFont typeface="Arial" panose="020B0604020202020204" pitchFamily="34" charset="0"/>
              <a:buChar char="•"/>
              <a:defRPr/>
            </a:lvl2pPr>
            <a:lvl3pPr>
              <a:buClr>
                <a:schemeClr val="tx2">
                  <a:lumMod val="75000"/>
                </a:schemeClr>
              </a:buClr>
              <a:defRPr/>
            </a:lvl3pPr>
            <a:lvl4pPr marL="1200150" indent="-171450">
              <a:buFont typeface="Arial" panose="020B0604020202020204" pitchFamily="34" charset="0"/>
              <a:buChar char="•"/>
              <a:defRPr/>
            </a:lvl4pPr>
            <a:lvl5pPr marL="1543050" indent="-1714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FF2FBE3-47CE-B748-9684-98EB166C1633}"/>
              </a:ext>
            </a:extLst>
          </p:cNvPr>
          <p:cNvSpPr/>
          <p:nvPr userDrawn="1"/>
        </p:nvSpPr>
        <p:spPr>
          <a:xfrm>
            <a:off x="0" y="6420940"/>
            <a:ext cx="9144000" cy="437063"/>
          </a:xfrm>
          <a:prstGeom prst="rect">
            <a:avLst/>
          </a:prstGeom>
          <a:solidFill>
            <a:srgbClr val="E76B7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62B3E37-D4FE-794D-84F9-990F65432E61}"/>
              </a:ext>
            </a:extLst>
          </p:cNvPr>
          <p:cNvSpPr/>
          <p:nvPr userDrawn="1"/>
        </p:nvSpPr>
        <p:spPr>
          <a:xfrm>
            <a:off x="0" y="6368092"/>
            <a:ext cx="91440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D9E1149-FB87-B843-ADCC-825AFF29BD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214" y="6452028"/>
            <a:ext cx="144058" cy="37580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0D58F-7BA2-894B-B9BE-13F5E517398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985C40F9-FE99-474A-A27E-4CAF7F1D7986}"/>
              </a:ext>
            </a:extLst>
          </p:cNvPr>
          <p:cNvSpPr/>
          <p:nvPr userDrawn="1"/>
        </p:nvSpPr>
        <p:spPr>
          <a:xfrm>
            <a:off x="0" y="830355"/>
            <a:ext cx="9144000" cy="4572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93945CCA-C396-8F42-9357-33AB4B0A796B}"/>
              </a:ext>
            </a:extLst>
          </p:cNvPr>
          <p:cNvCxnSpPr/>
          <p:nvPr userDrawn="1"/>
        </p:nvCxnSpPr>
        <p:spPr>
          <a:xfrm>
            <a:off x="0" y="823478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EBBFFC93-BF11-0F46-AFC1-6AA0A51C6A07}"/>
              </a:ext>
            </a:extLst>
          </p:cNvPr>
          <p:cNvCxnSpPr/>
          <p:nvPr userDrawn="1"/>
        </p:nvCxnSpPr>
        <p:spPr>
          <a:xfrm>
            <a:off x="0" y="6419881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24926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BCB48AB1-38C8-4F41-8778-50909D17BB43}"/>
              </a:ext>
            </a:extLst>
          </p:cNvPr>
          <p:cNvSpPr/>
          <p:nvPr userDrawn="1"/>
        </p:nvSpPr>
        <p:spPr>
          <a:xfrm>
            <a:off x="0" y="6420940"/>
            <a:ext cx="9144000" cy="437063"/>
          </a:xfrm>
          <a:prstGeom prst="rect">
            <a:avLst/>
          </a:prstGeom>
          <a:solidFill>
            <a:srgbClr val="E76B7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6D46CBF8-82F2-7145-ABA7-6B66E5F343E5}"/>
              </a:ext>
            </a:extLst>
          </p:cNvPr>
          <p:cNvSpPr/>
          <p:nvPr userDrawn="1"/>
        </p:nvSpPr>
        <p:spPr>
          <a:xfrm>
            <a:off x="0" y="6368092"/>
            <a:ext cx="91440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670E59F4-4EC5-C34A-89A1-C61E04929630}"/>
              </a:ext>
            </a:extLst>
          </p:cNvPr>
          <p:cNvCxnSpPr/>
          <p:nvPr userDrawn="1"/>
        </p:nvCxnSpPr>
        <p:spPr>
          <a:xfrm>
            <a:off x="0" y="6419881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212" y="1"/>
            <a:ext cx="8259580" cy="83035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212" y="1258161"/>
            <a:ext cx="8259580" cy="4918805"/>
          </a:xfr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/>
            </a:lvl1pPr>
            <a:lvl2pPr marL="628650" indent="-285750">
              <a:buFont typeface="Arial" panose="020B0604020202020204" pitchFamily="34" charset="0"/>
              <a:buChar char="•"/>
              <a:defRPr/>
            </a:lvl2pPr>
            <a:lvl3pPr>
              <a:buClr>
                <a:schemeClr val="tx2">
                  <a:lumMod val="75000"/>
                </a:schemeClr>
              </a:buClr>
              <a:defRPr/>
            </a:lvl3pPr>
            <a:lvl4pPr marL="1200150" indent="-171450">
              <a:buFont typeface="Arial" panose="020B0604020202020204" pitchFamily="34" charset="0"/>
              <a:buChar char="•"/>
              <a:defRPr/>
            </a:lvl4pPr>
            <a:lvl5pPr marL="1543050" indent="-1714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0D58F-7BA2-894B-B9BE-13F5E517398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88383AD-56E4-A142-9DCE-A38C05FC143F}"/>
              </a:ext>
            </a:extLst>
          </p:cNvPr>
          <p:cNvSpPr/>
          <p:nvPr userDrawn="1"/>
        </p:nvSpPr>
        <p:spPr>
          <a:xfrm>
            <a:off x="0" y="830355"/>
            <a:ext cx="9144000" cy="45720"/>
          </a:xfrm>
          <a:prstGeom prst="rect">
            <a:avLst/>
          </a:prstGeom>
          <a:solidFill>
            <a:srgbClr val="E76B7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6E88B2F-8A9A-BB46-96B4-71BE0B2D5E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214" y="6452028"/>
            <a:ext cx="144058" cy="37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36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82A53D8-DE14-094E-8EA6-43D363D043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6FAF202-A8E7-B349-9387-A18F9A8E41AD}"/>
              </a:ext>
            </a:extLst>
          </p:cNvPr>
          <p:cNvSpPr/>
          <p:nvPr userDrawn="1"/>
        </p:nvSpPr>
        <p:spPr>
          <a:xfrm>
            <a:off x="0" y="5432690"/>
            <a:ext cx="9144000" cy="150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B00B3B6-ABA4-0F42-8DF0-2D4AF03CA197}"/>
              </a:ext>
            </a:extLst>
          </p:cNvPr>
          <p:cNvSpPr/>
          <p:nvPr userDrawn="1"/>
        </p:nvSpPr>
        <p:spPr>
          <a:xfrm>
            <a:off x="0" y="5384996"/>
            <a:ext cx="9144000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2210" y="1954317"/>
            <a:ext cx="7064114" cy="2387600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2210" y="4433992"/>
            <a:ext cx="7064114" cy="114417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5A9B768-D4E7-F94F-B7CB-90962BE514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1464" y="5863332"/>
            <a:ext cx="1283074" cy="67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4986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E76B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640" y="2728264"/>
            <a:ext cx="8229599" cy="1671507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0639" y="4463545"/>
            <a:ext cx="8229600" cy="919472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8E16443-EA89-CB4C-BAC0-517FBF0FC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0045" y="6427557"/>
            <a:ext cx="683957" cy="430444"/>
          </a:xfrm>
        </p:spPr>
        <p:txBody>
          <a:bodyPr/>
          <a:lstStyle/>
          <a:p>
            <a:fld id="{1CD0D58F-7BA2-894B-B9BE-13F5E517398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7C6FA55-297F-7D42-A7A2-3914407B0A3F}"/>
              </a:ext>
            </a:extLst>
          </p:cNvPr>
          <p:cNvSpPr/>
          <p:nvPr userDrawn="1"/>
        </p:nvSpPr>
        <p:spPr>
          <a:xfrm>
            <a:off x="0" y="5494490"/>
            <a:ext cx="9144000" cy="13635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B1E5466-A150-6045-B83A-A167DE7924B6}"/>
              </a:ext>
            </a:extLst>
          </p:cNvPr>
          <p:cNvSpPr/>
          <p:nvPr userDrawn="1"/>
        </p:nvSpPr>
        <p:spPr>
          <a:xfrm>
            <a:off x="0" y="5430715"/>
            <a:ext cx="9144000" cy="150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B2BDF90-0EF1-F24C-B408-5FA8DB8785E7}"/>
              </a:ext>
            </a:extLst>
          </p:cNvPr>
          <p:cNvSpPr/>
          <p:nvPr userDrawn="1"/>
        </p:nvSpPr>
        <p:spPr>
          <a:xfrm>
            <a:off x="0" y="5384996"/>
            <a:ext cx="9144000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9932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Gra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640" y="2728264"/>
            <a:ext cx="8229599" cy="1671507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0639" y="4463545"/>
            <a:ext cx="8229600" cy="919472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8E16443-EA89-CB4C-BAC0-517FBF0FC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0045" y="6427557"/>
            <a:ext cx="683957" cy="430444"/>
          </a:xfrm>
        </p:spPr>
        <p:txBody>
          <a:bodyPr/>
          <a:lstStyle/>
          <a:p>
            <a:fld id="{1CD0D58F-7BA2-894B-B9BE-13F5E517398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7C6FA55-297F-7D42-A7A2-3914407B0A3F}"/>
              </a:ext>
            </a:extLst>
          </p:cNvPr>
          <p:cNvSpPr/>
          <p:nvPr userDrawn="1"/>
        </p:nvSpPr>
        <p:spPr>
          <a:xfrm>
            <a:off x="0" y="5494490"/>
            <a:ext cx="9144000" cy="13635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B1E5466-A150-6045-B83A-A167DE7924B6}"/>
              </a:ext>
            </a:extLst>
          </p:cNvPr>
          <p:cNvSpPr/>
          <p:nvPr userDrawn="1"/>
        </p:nvSpPr>
        <p:spPr>
          <a:xfrm>
            <a:off x="0" y="5432690"/>
            <a:ext cx="9144000" cy="150183"/>
          </a:xfrm>
          <a:prstGeom prst="rect">
            <a:avLst/>
          </a:prstGeom>
          <a:solidFill>
            <a:srgbClr val="E76B7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B2BDF90-0EF1-F24C-B408-5FA8DB8785E7}"/>
              </a:ext>
            </a:extLst>
          </p:cNvPr>
          <p:cNvSpPr/>
          <p:nvPr userDrawn="1"/>
        </p:nvSpPr>
        <p:spPr>
          <a:xfrm>
            <a:off x="0" y="5384996"/>
            <a:ext cx="9144000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5B1F3AD-3EEA-0444-BF43-BC4C9DD1272A}"/>
              </a:ext>
            </a:extLst>
          </p:cNvPr>
          <p:cNvSpPr/>
          <p:nvPr userDrawn="1"/>
        </p:nvSpPr>
        <p:spPr>
          <a:xfrm>
            <a:off x="0" y="687371"/>
            <a:ext cx="9144000" cy="3093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0339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D4D233CE-F0CE-D84B-9654-1A0408872AF1}"/>
              </a:ext>
            </a:extLst>
          </p:cNvPr>
          <p:cNvSpPr/>
          <p:nvPr userDrawn="1"/>
        </p:nvSpPr>
        <p:spPr>
          <a:xfrm>
            <a:off x="0" y="6420940"/>
            <a:ext cx="9144000" cy="437063"/>
          </a:xfrm>
          <a:prstGeom prst="rect">
            <a:avLst/>
          </a:prstGeom>
          <a:solidFill>
            <a:srgbClr val="E76B7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67A8A0B-89C2-8B4E-BBC3-17310D4FF48A}"/>
              </a:ext>
            </a:extLst>
          </p:cNvPr>
          <p:cNvSpPr/>
          <p:nvPr userDrawn="1"/>
        </p:nvSpPr>
        <p:spPr>
          <a:xfrm>
            <a:off x="0" y="6374166"/>
            <a:ext cx="91440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8F7DD3C7-D0CB-3E47-BAD3-8BEB851E2C4D}"/>
              </a:ext>
            </a:extLst>
          </p:cNvPr>
          <p:cNvCxnSpPr/>
          <p:nvPr userDrawn="1"/>
        </p:nvCxnSpPr>
        <p:spPr>
          <a:xfrm>
            <a:off x="0" y="6419881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DDD2F84-53CF-F142-A65F-6324DF363210}"/>
              </a:ext>
            </a:extLst>
          </p:cNvPr>
          <p:cNvSpPr/>
          <p:nvPr userDrawn="1"/>
        </p:nvSpPr>
        <p:spPr>
          <a:xfrm>
            <a:off x="0" y="9621"/>
            <a:ext cx="9144000" cy="853215"/>
          </a:xfrm>
          <a:prstGeom prst="rect">
            <a:avLst/>
          </a:prstGeom>
          <a:solidFill>
            <a:srgbClr val="E76B7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BDB76BC-EB3A-2845-9FDB-0A14BE71F363}"/>
              </a:ext>
            </a:extLst>
          </p:cNvPr>
          <p:cNvSpPr/>
          <p:nvPr userDrawn="1"/>
        </p:nvSpPr>
        <p:spPr>
          <a:xfrm>
            <a:off x="0" y="830355"/>
            <a:ext cx="9144000" cy="4572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042AE3A4-533B-BC45-A142-E1643545FB55}"/>
              </a:ext>
            </a:extLst>
          </p:cNvPr>
          <p:cNvCxnSpPr/>
          <p:nvPr userDrawn="1"/>
        </p:nvCxnSpPr>
        <p:spPr>
          <a:xfrm>
            <a:off x="0" y="823478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210" y="4"/>
            <a:ext cx="8364906" cy="8166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2210" y="1258161"/>
            <a:ext cx="4247528" cy="491880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42710" y="1258161"/>
            <a:ext cx="4247528" cy="49188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0D58F-7BA2-894B-B9BE-13F5E517398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4C5B68A-99E5-864B-99A6-B9EF635FD9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214" y="6452028"/>
            <a:ext cx="144058" cy="37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1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A442AD89-0F8C-6946-9518-5B7404696CCC}"/>
              </a:ext>
            </a:extLst>
          </p:cNvPr>
          <p:cNvSpPr/>
          <p:nvPr userDrawn="1"/>
        </p:nvSpPr>
        <p:spPr>
          <a:xfrm>
            <a:off x="0" y="6420940"/>
            <a:ext cx="9144000" cy="437063"/>
          </a:xfrm>
          <a:prstGeom prst="rect">
            <a:avLst/>
          </a:prstGeom>
          <a:solidFill>
            <a:srgbClr val="E76B7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81CCDA4-2843-7B4C-ABCB-F0405C6D1ADD}"/>
              </a:ext>
            </a:extLst>
          </p:cNvPr>
          <p:cNvSpPr/>
          <p:nvPr userDrawn="1"/>
        </p:nvSpPr>
        <p:spPr>
          <a:xfrm>
            <a:off x="0" y="6374166"/>
            <a:ext cx="91440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9AD615AE-6E88-B748-8ECE-F5A27A0D41FB}"/>
              </a:ext>
            </a:extLst>
          </p:cNvPr>
          <p:cNvCxnSpPr/>
          <p:nvPr userDrawn="1"/>
        </p:nvCxnSpPr>
        <p:spPr>
          <a:xfrm>
            <a:off x="0" y="6419881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204" y="0"/>
            <a:ext cx="8367914" cy="8303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9203" y="1258161"/>
            <a:ext cx="4250536" cy="491880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39703" y="1258161"/>
            <a:ext cx="4250536" cy="49188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0D58F-7BA2-894B-B9BE-13F5E517398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111811D-F35D-734D-BF8F-7E5265E0AD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214" y="6452028"/>
            <a:ext cx="144058" cy="37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8939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652EF3AB-582F-4941-BA52-1C615B6034EA}"/>
              </a:ext>
            </a:extLst>
          </p:cNvPr>
          <p:cNvSpPr/>
          <p:nvPr userDrawn="1"/>
        </p:nvSpPr>
        <p:spPr>
          <a:xfrm>
            <a:off x="0" y="6420940"/>
            <a:ext cx="9144000" cy="437063"/>
          </a:xfrm>
          <a:prstGeom prst="rect">
            <a:avLst/>
          </a:prstGeom>
          <a:solidFill>
            <a:srgbClr val="E76B7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20868166-E073-E044-8DCF-2B2E8720E39C}"/>
              </a:ext>
            </a:extLst>
          </p:cNvPr>
          <p:cNvSpPr/>
          <p:nvPr userDrawn="1"/>
        </p:nvSpPr>
        <p:spPr>
          <a:xfrm>
            <a:off x="0" y="9621"/>
            <a:ext cx="9144000" cy="853215"/>
          </a:xfrm>
          <a:prstGeom prst="rect">
            <a:avLst/>
          </a:prstGeom>
          <a:solidFill>
            <a:srgbClr val="E76B7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EBA37DA4-1432-824C-9120-8FE30D887AB4}"/>
              </a:ext>
            </a:extLst>
          </p:cNvPr>
          <p:cNvSpPr/>
          <p:nvPr userDrawn="1"/>
        </p:nvSpPr>
        <p:spPr>
          <a:xfrm>
            <a:off x="0" y="830355"/>
            <a:ext cx="9144000" cy="4572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C1947990-EFD2-3841-AE96-6D446DC13611}"/>
              </a:ext>
            </a:extLst>
          </p:cNvPr>
          <p:cNvCxnSpPr/>
          <p:nvPr userDrawn="1"/>
        </p:nvCxnSpPr>
        <p:spPr>
          <a:xfrm>
            <a:off x="0" y="823478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99220334-4467-9C4C-8CAC-97AE98BDB27D}"/>
              </a:ext>
            </a:extLst>
          </p:cNvPr>
          <p:cNvCxnSpPr/>
          <p:nvPr userDrawn="1"/>
        </p:nvCxnSpPr>
        <p:spPr>
          <a:xfrm>
            <a:off x="0" y="6419881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210" y="5"/>
            <a:ext cx="8364906" cy="8102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0D58F-7BA2-894B-B9BE-13F5E517398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9B76C01F-77CF-2B44-9A6A-66ABCF228E85}"/>
              </a:ext>
            </a:extLst>
          </p:cNvPr>
          <p:cNvSpPr/>
          <p:nvPr userDrawn="1"/>
        </p:nvSpPr>
        <p:spPr>
          <a:xfrm>
            <a:off x="0" y="6368092"/>
            <a:ext cx="91440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DC86A458-5ADF-354E-B8B7-4D0898958D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214" y="6452028"/>
            <a:ext cx="144058" cy="37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296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6BC6DDD-8F9B-FE43-89F9-0CCBD2B3B8CF}"/>
              </a:ext>
            </a:extLst>
          </p:cNvPr>
          <p:cNvSpPr/>
          <p:nvPr userDrawn="1"/>
        </p:nvSpPr>
        <p:spPr>
          <a:xfrm>
            <a:off x="0" y="6420937"/>
            <a:ext cx="9144000" cy="437064"/>
          </a:xfrm>
          <a:prstGeom prst="rect">
            <a:avLst/>
          </a:prstGeom>
          <a:solidFill>
            <a:srgbClr val="E76B7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99220334-4467-9C4C-8CAC-97AE98BDB27D}"/>
              </a:ext>
            </a:extLst>
          </p:cNvPr>
          <p:cNvCxnSpPr/>
          <p:nvPr userDrawn="1"/>
        </p:nvCxnSpPr>
        <p:spPr>
          <a:xfrm>
            <a:off x="0" y="6419881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210" y="1"/>
            <a:ext cx="8364906" cy="8303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0D58F-7BA2-894B-B9BE-13F5E517398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48E0630-DE74-894A-AFE6-B5562A2F8895}"/>
              </a:ext>
            </a:extLst>
          </p:cNvPr>
          <p:cNvSpPr/>
          <p:nvPr userDrawn="1"/>
        </p:nvSpPr>
        <p:spPr>
          <a:xfrm>
            <a:off x="0" y="6368092"/>
            <a:ext cx="91440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FB57BDE-7861-654A-912B-89A0EBA0A9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214" y="6452028"/>
            <a:ext cx="144058" cy="37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418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0D58F-7BA2-894B-B9BE-13F5E517398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B24858C-CBFC-E748-8FB0-DF3F276AEA97}"/>
              </a:ext>
            </a:extLst>
          </p:cNvPr>
          <p:cNvSpPr/>
          <p:nvPr/>
        </p:nvSpPr>
        <p:spPr>
          <a:xfrm>
            <a:off x="0" y="299407"/>
            <a:ext cx="9144000" cy="1113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125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xmlns="" id="{EFC694D1-BF55-284C-B3F6-B4951BC6E8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2210" y="1954317"/>
            <a:ext cx="7064114" cy="2387600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2210" y="4433992"/>
            <a:ext cx="7064114" cy="114417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5868630-2D43-9F4F-896B-E7CE7CA4A2FC}"/>
              </a:ext>
            </a:extLst>
          </p:cNvPr>
          <p:cNvSpPr/>
          <p:nvPr userDrawn="1"/>
        </p:nvSpPr>
        <p:spPr>
          <a:xfrm>
            <a:off x="0" y="5424095"/>
            <a:ext cx="9144000" cy="150183"/>
          </a:xfrm>
          <a:prstGeom prst="rect">
            <a:avLst/>
          </a:prstGeom>
          <a:solidFill>
            <a:srgbClr val="E76B7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E7DCF3B-9987-7440-BC3D-EB3342F8007E}"/>
              </a:ext>
            </a:extLst>
          </p:cNvPr>
          <p:cNvSpPr/>
          <p:nvPr userDrawn="1"/>
        </p:nvSpPr>
        <p:spPr>
          <a:xfrm>
            <a:off x="0" y="5384996"/>
            <a:ext cx="9144000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1A0F0A6-43F2-194C-9BA0-788911E384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1464" y="5863332"/>
            <a:ext cx="1283074" cy="67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175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5ECD86C-0E80-8D49-9E83-9218A56EB529}"/>
              </a:ext>
            </a:extLst>
          </p:cNvPr>
          <p:cNvSpPr/>
          <p:nvPr userDrawn="1"/>
        </p:nvSpPr>
        <p:spPr>
          <a:xfrm>
            <a:off x="0" y="0"/>
            <a:ext cx="9144000" cy="5520776"/>
          </a:xfrm>
          <a:prstGeom prst="rect">
            <a:avLst/>
          </a:prstGeom>
          <a:solidFill>
            <a:srgbClr val="E76B7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2172" y="1727565"/>
            <a:ext cx="8139659" cy="238760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2172" y="4207240"/>
            <a:ext cx="8139659" cy="1144170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81B7428-4540-494E-85FB-D23F8E0D34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31720" y="661784"/>
            <a:ext cx="525529" cy="13709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AD790F8-47FF-1D4B-B640-C4107AEA997D}"/>
              </a:ext>
            </a:extLst>
          </p:cNvPr>
          <p:cNvSpPr/>
          <p:nvPr userDrawn="1"/>
        </p:nvSpPr>
        <p:spPr>
          <a:xfrm>
            <a:off x="0" y="5424095"/>
            <a:ext cx="9144000" cy="150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CA02EDC-B92D-3C40-8546-8A7E28D8AD85}"/>
              </a:ext>
            </a:extLst>
          </p:cNvPr>
          <p:cNvSpPr/>
          <p:nvPr userDrawn="1"/>
        </p:nvSpPr>
        <p:spPr>
          <a:xfrm>
            <a:off x="0" y="5384996"/>
            <a:ext cx="9144000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74EE9F5-EB2F-CA4E-A90E-CC7D98FE23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24277" y="5863332"/>
            <a:ext cx="1283074" cy="67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10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B897FDB-62C1-8247-9E27-FA9B57849B13}"/>
              </a:ext>
            </a:extLst>
          </p:cNvPr>
          <p:cNvSpPr/>
          <p:nvPr userDrawn="1"/>
        </p:nvSpPr>
        <p:spPr>
          <a:xfrm>
            <a:off x="0" y="3"/>
            <a:ext cx="9144000" cy="853215"/>
          </a:xfrm>
          <a:prstGeom prst="rect">
            <a:avLst/>
          </a:prstGeom>
          <a:solidFill>
            <a:srgbClr val="E76B7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212" y="1"/>
            <a:ext cx="8259580" cy="8303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212" y="1264882"/>
            <a:ext cx="8259580" cy="4918804"/>
          </a:xfr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/>
            </a:lvl1pPr>
            <a:lvl2pPr marL="628650" indent="-285750">
              <a:buFont typeface="Arial" panose="020B0604020202020204" pitchFamily="34" charset="0"/>
              <a:buChar char="•"/>
              <a:defRPr/>
            </a:lvl2pPr>
            <a:lvl3pPr>
              <a:buClr>
                <a:schemeClr val="tx2">
                  <a:lumMod val="75000"/>
                </a:schemeClr>
              </a:buClr>
              <a:defRPr/>
            </a:lvl3pPr>
            <a:lvl4pPr marL="1200150" indent="-171450">
              <a:buFont typeface="Arial" panose="020B0604020202020204" pitchFamily="34" charset="0"/>
              <a:buChar char="•"/>
              <a:defRPr/>
            </a:lvl4pPr>
            <a:lvl5pPr marL="1543050" indent="-1714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FF2FBE3-47CE-B748-9684-98EB166C1633}"/>
              </a:ext>
            </a:extLst>
          </p:cNvPr>
          <p:cNvSpPr/>
          <p:nvPr userDrawn="1"/>
        </p:nvSpPr>
        <p:spPr>
          <a:xfrm>
            <a:off x="0" y="6420940"/>
            <a:ext cx="9144000" cy="437063"/>
          </a:xfrm>
          <a:prstGeom prst="rect">
            <a:avLst/>
          </a:prstGeom>
          <a:solidFill>
            <a:srgbClr val="E76B7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62B3E37-D4FE-794D-84F9-990F65432E61}"/>
              </a:ext>
            </a:extLst>
          </p:cNvPr>
          <p:cNvSpPr/>
          <p:nvPr userDrawn="1"/>
        </p:nvSpPr>
        <p:spPr>
          <a:xfrm>
            <a:off x="0" y="6368092"/>
            <a:ext cx="91440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D9E1149-FB87-B843-ADCC-825AFF29BD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214" y="6452028"/>
            <a:ext cx="144058" cy="37580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0D58F-7BA2-894B-B9BE-13F5E517398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85C40F9-FE99-474A-A27E-4CAF7F1D7986}"/>
              </a:ext>
            </a:extLst>
          </p:cNvPr>
          <p:cNvSpPr/>
          <p:nvPr userDrawn="1"/>
        </p:nvSpPr>
        <p:spPr>
          <a:xfrm>
            <a:off x="0" y="830355"/>
            <a:ext cx="9144000" cy="4572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93945CCA-C396-8F42-9357-33AB4B0A796B}"/>
              </a:ext>
            </a:extLst>
          </p:cNvPr>
          <p:cNvCxnSpPr/>
          <p:nvPr userDrawn="1"/>
        </p:nvCxnSpPr>
        <p:spPr>
          <a:xfrm>
            <a:off x="0" y="823478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EBBFFC93-BF11-0F46-AFC1-6AA0A51C6A07}"/>
              </a:ext>
            </a:extLst>
          </p:cNvPr>
          <p:cNvCxnSpPr/>
          <p:nvPr userDrawn="1"/>
        </p:nvCxnSpPr>
        <p:spPr>
          <a:xfrm>
            <a:off x="0" y="6419881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4806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CB48AB1-38C8-4F41-8778-50909D17BB43}"/>
              </a:ext>
            </a:extLst>
          </p:cNvPr>
          <p:cNvSpPr/>
          <p:nvPr userDrawn="1"/>
        </p:nvSpPr>
        <p:spPr>
          <a:xfrm>
            <a:off x="0" y="6420940"/>
            <a:ext cx="9144000" cy="437063"/>
          </a:xfrm>
          <a:prstGeom prst="rect">
            <a:avLst/>
          </a:prstGeom>
          <a:solidFill>
            <a:srgbClr val="E76B7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D46CBF8-82F2-7145-ABA7-6B66E5F343E5}"/>
              </a:ext>
            </a:extLst>
          </p:cNvPr>
          <p:cNvSpPr/>
          <p:nvPr userDrawn="1"/>
        </p:nvSpPr>
        <p:spPr>
          <a:xfrm>
            <a:off x="0" y="6368092"/>
            <a:ext cx="91440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670E59F4-4EC5-C34A-89A1-C61E04929630}"/>
              </a:ext>
            </a:extLst>
          </p:cNvPr>
          <p:cNvCxnSpPr/>
          <p:nvPr userDrawn="1"/>
        </p:nvCxnSpPr>
        <p:spPr>
          <a:xfrm>
            <a:off x="0" y="6419881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212" y="1"/>
            <a:ext cx="8259580" cy="83035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212" y="1258161"/>
            <a:ext cx="8259580" cy="4918805"/>
          </a:xfr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/>
            </a:lvl1pPr>
            <a:lvl2pPr marL="628650" indent="-285750">
              <a:buFont typeface="Arial" panose="020B0604020202020204" pitchFamily="34" charset="0"/>
              <a:buChar char="•"/>
              <a:defRPr/>
            </a:lvl2pPr>
            <a:lvl3pPr>
              <a:buClr>
                <a:schemeClr val="tx2">
                  <a:lumMod val="75000"/>
                </a:schemeClr>
              </a:buClr>
              <a:defRPr/>
            </a:lvl3pPr>
            <a:lvl4pPr marL="1200150" indent="-171450">
              <a:buFont typeface="Arial" panose="020B0604020202020204" pitchFamily="34" charset="0"/>
              <a:buChar char="•"/>
              <a:defRPr/>
            </a:lvl4pPr>
            <a:lvl5pPr marL="1543050" indent="-1714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0D58F-7BA2-894B-B9BE-13F5E517398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88383AD-56E4-A142-9DCE-A38C05FC143F}"/>
              </a:ext>
            </a:extLst>
          </p:cNvPr>
          <p:cNvSpPr/>
          <p:nvPr userDrawn="1"/>
        </p:nvSpPr>
        <p:spPr>
          <a:xfrm>
            <a:off x="0" y="830355"/>
            <a:ext cx="9144000" cy="45720"/>
          </a:xfrm>
          <a:prstGeom prst="rect">
            <a:avLst/>
          </a:prstGeom>
          <a:solidFill>
            <a:srgbClr val="E76B7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6E88B2F-8A9A-BB46-96B4-71BE0B2D5E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214" y="6452028"/>
            <a:ext cx="144058" cy="37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10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E76B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640" y="2728264"/>
            <a:ext cx="8229599" cy="1671507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0639" y="4463545"/>
            <a:ext cx="8229600" cy="919472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8E16443-EA89-CB4C-BAC0-517FBF0FC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0045" y="6427557"/>
            <a:ext cx="683957" cy="430444"/>
          </a:xfrm>
        </p:spPr>
        <p:txBody>
          <a:bodyPr/>
          <a:lstStyle/>
          <a:p>
            <a:fld id="{1CD0D58F-7BA2-894B-B9BE-13F5E517398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7C6FA55-297F-7D42-A7A2-3914407B0A3F}"/>
              </a:ext>
            </a:extLst>
          </p:cNvPr>
          <p:cNvSpPr/>
          <p:nvPr userDrawn="1"/>
        </p:nvSpPr>
        <p:spPr>
          <a:xfrm>
            <a:off x="0" y="5494490"/>
            <a:ext cx="9144000" cy="13635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B1E5466-A150-6045-B83A-A167DE7924B6}"/>
              </a:ext>
            </a:extLst>
          </p:cNvPr>
          <p:cNvSpPr/>
          <p:nvPr userDrawn="1"/>
        </p:nvSpPr>
        <p:spPr>
          <a:xfrm>
            <a:off x="0" y="5430715"/>
            <a:ext cx="9144000" cy="150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B2BDF90-0EF1-F24C-B408-5FA8DB8785E7}"/>
              </a:ext>
            </a:extLst>
          </p:cNvPr>
          <p:cNvSpPr/>
          <p:nvPr userDrawn="1"/>
        </p:nvSpPr>
        <p:spPr>
          <a:xfrm>
            <a:off x="0" y="5384996"/>
            <a:ext cx="9144000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783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Gra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640" y="2728264"/>
            <a:ext cx="8229599" cy="1671507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0639" y="4463545"/>
            <a:ext cx="8229600" cy="919472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8E16443-EA89-CB4C-BAC0-517FBF0FC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0045" y="6427557"/>
            <a:ext cx="683957" cy="430444"/>
          </a:xfrm>
        </p:spPr>
        <p:txBody>
          <a:bodyPr/>
          <a:lstStyle/>
          <a:p>
            <a:fld id="{1CD0D58F-7BA2-894B-B9BE-13F5E517398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7C6FA55-297F-7D42-A7A2-3914407B0A3F}"/>
              </a:ext>
            </a:extLst>
          </p:cNvPr>
          <p:cNvSpPr/>
          <p:nvPr userDrawn="1"/>
        </p:nvSpPr>
        <p:spPr>
          <a:xfrm>
            <a:off x="0" y="5494490"/>
            <a:ext cx="9144000" cy="13635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B1E5466-A150-6045-B83A-A167DE7924B6}"/>
              </a:ext>
            </a:extLst>
          </p:cNvPr>
          <p:cNvSpPr/>
          <p:nvPr userDrawn="1"/>
        </p:nvSpPr>
        <p:spPr>
          <a:xfrm>
            <a:off x="0" y="5432690"/>
            <a:ext cx="9144000" cy="150183"/>
          </a:xfrm>
          <a:prstGeom prst="rect">
            <a:avLst/>
          </a:prstGeom>
          <a:solidFill>
            <a:srgbClr val="E76B7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B2BDF90-0EF1-F24C-B408-5FA8DB8785E7}"/>
              </a:ext>
            </a:extLst>
          </p:cNvPr>
          <p:cNvSpPr/>
          <p:nvPr userDrawn="1"/>
        </p:nvSpPr>
        <p:spPr>
          <a:xfrm>
            <a:off x="0" y="5384996"/>
            <a:ext cx="9144000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5B1F3AD-3EEA-0444-BF43-BC4C9DD1272A}"/>
              </a:ext>
            </a:extLst>
          </p:cNvPr>
          <p:cNvSpPr/>
          <p:nvPr userDrawn="1"/>
        </p:nvSpPr>
        <p:spPr>
          <a:xfrm>
            <a:off x="0" y="687371"/>
            <a:ext cx="9144000" cy="3093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898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4D233CE-F0CE-D84B-9654-1A0408872AF1}"/>
              </a:ext>
            </a:extLst>
          </p:cNvPr>
          <p:cNvSpPr/>
          <p:nvPr userDrawn="1"/>
        </p:nvSpPr>
        <p:spPr>
          <a:xfrm>
            <a:off x="0" y="6420940"/>
            <a:ext cx="9144000" cy="437063"/>
          </a:xfrm>
          <a:prstGeom prst="rect">
            <a:avLst/>
          </a:prstGeom>
          <a:solidFill>
            <a:srgbClr val="E76B7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67A8A0B-89C2-8B4E-BBC3-17310D4FF48A}"/>
              </a:ext>
            </a:extLst>
          </p:cNvPr>
          <p:cNvSpPr/>
          <p:nvPr userDrawn="1"/>
        </p:nvSpPr>
        <p:spPr>
          <a:xfrm>
            <a:off x="0" y="6374166"/>
            <a:ext cx="91440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8F7DD3C7-D0CB-3E47-BAD3-8BEB851E2C4D}"/>
              </a:ext>
            </a:extLst>
          </p:cNvPr>
          <p:cNvCxnSpPr/>
          <p:nvPr userDrawn="1"/>
        </p:nvCxnSpPr>
        <p:spPr>
          <a:xfrm>
            <a:off x="0" y="6419881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DDD2F84-53CF-F142-A65F-6324DF363210}"/>
              </a:ext>
            </a:extLst>
          </p:cNvPr>
          <p:cNvSpPr/>
          <p:nvPr userDrawn="1"/>
        </p:nvSpPr>
        <p:spPr>
          <a:xfrm>
            <a:off x="0" y="9621"/>
            <a:ext cx="9144000" cy="853215"/>
          </a:xfrm>
          <a:prstGeom prst="rect">
            <a:avLst/>
          </a:prstGeom>
          <a:solidFill>
            <a:srgbClr val="E76B7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BDB76BC-EB3A-2845-9FDB-0A14BE71F363}"/>
              </a:ext>
            </a:extLst>
          </p:cNvPr>
          <p:cNvSpPr/>
          <p:nvPr userDrawn="1"/>
        </p:nvSpPr>
        <p:spPr>
          <a:xfrm>
            <a:off x="0" y="830355"/>
            <a:ext cx="9144000" cy="4572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042AE3A4-533B-BC45-A142-E1643545FB55}"/>
              </a:ext>
            </a:extLst>
          </p:cNvPr>
          <p:cNvCxnSpPr/>
          <p:nvPr userDrawn="1"/>
        </p:nvCxnSpPr>
        <p:spPr>
          <a:xfrm>
            <a:off x="0" y="823478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210" y="4"/>
            <a:ext cx="8364906" cy="8166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2210" y="1258161"/>
            <a:ext cx="4247528" cy="491880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42710" y="1258161"/>
            <a:ext cx="4247528" cy="49188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0D58F-7BA2-894B-B9BE-13F5E517398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4C5B68A-99E5-864B-99A6-B9EF635FD9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214" y="6452028"/>
            <a:ext cx="144058" cy="37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85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2210" y="1"/>
            <a:ext cx="8073140" cy="8303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2210" y="1303023"/>
            <a:ext cx="8073140" cy="4873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0045" y="6427557"/>
            <a:ext cx="683957" cy="430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50">
                <a:solidFill>
                  <a:schemeClr val="bg1"/>
                </a:solidFill>
              </a:defRPr>
            </a:lvl1pPr>
          </a:lstStyle>
          <a:p>
            <a:fld id="{1CD0D58F-7BA2-894B-B9BE-13F5E517398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E11AE0E-B633-4440-8D4B-34BB2F3E0F49}"/>
              </a:ext>
            </a:extLst>
          </p:cNvPr>
          <p:cNvSpPr/>
          <p:nvPr userDrawn="1"/>
        </p:nvSpPr>
        <p:spPr>
          <a:xfrm>
            <a:off x="0" y="830355"/>
            <a:ext cx="9144000" cy="45720"/>
          </a:xfrm>
          <a:prstGeom prst="rect">
            <a:avLst/>
          </a:prstGeom>
          <a:solidFill>
            <a:srgbClr val="E76B7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1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 cap="all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E76B79"/>
        </a:buClr>
        <a:buFont typeface="Arial" panose="020B0604020202020204" pitchFamily="34" charset="0"/>
        <a:buChar char="•"/>
        <a:defRPr sz="21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628650" indent="-285750" algn="l" defTabSz="685800" rtl="0" eaLnBrk="1" latinLnBrk="0" hangingPunct="1">
        <a:lnSpc>
          <a:spcPct val="90000"/>
        </a:lnSpc>
        <a:spcBef>
          <a:spcPts val="375"/>
        </a:spcBef>
        <a:buClr>
          <a:schemeClr val="tx2">
            <a:lumMod val="75000"/>
          </a:schemeClr>
        </a:buClr>
        <a:buSzPct val="100000"/>
        <a:buFont typeface="Arial" panose="020B0604020202020204" pitchFamily="34" charset="0"/>
        <a:buChar char="•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971550" indent="-285750" algn="l" defTabSz="685800" rtl="0" eaLnBrk="1" latinLnBrk="0" hangingPunct="1">
        <a:lnSpc>
          <a:spcPct val="90000"/>
        </a:lnSpc>
        <a:spcBef>
          <a:spcPts val="375"/>
        </a:spcBef>
        <a:buClr>
          <a:schemeClr val="tx2">
            <a:lumMod val="75000"/>
          </a:schemeClr>
        </a:buClr>
        <a:buFont typeface="System Font Regular"/>
        <a:buChar char="–"/>
        <a:defRPr sz="15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201738" indent="-173038" algn="l" defTabSz="685800" rtl="0" eaLnBrk="1" latinLnBrk="0" hangingPunct="1">
        <a:lnSpc>
          <a:spcPct val="90000"/>
        </a:lnSpc>
        <a:spcBef>
          <a:spcPts val="375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•"/>
        <a:tabLst/>
        <a:defRPr sz="135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•"/>
        <a:tabLst/>
        <a:defRPr sz="135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2210" y="1"/>
            <a:ext cx="8073140" cy="8303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2210" y="1303023"/>
            <a:ext cx="8073140" cy="4873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0045" y="6427557"/>
            <a:ext cx="683957" cy="430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50">
                <a:solidFill>
                  <a:schemeClr val="bg1"/>
                </a:solidFill>
              </a:defRPr>
            </a:lvl1pPr>
          </a:lstStyle>
          <a:p>
            <a:fld id="{1CD0D58F-7BA2-894B-B9BE-13F5E517398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9E11AE0E-B633-4440-8D4B-34BB2F3E0F49}"/>
              </a:ext>
            </a:extLst>
          </p:cNvPr>
          <p:cNvSpPr/>
          <p:nvPr userDrawn="1"/>
        </p:nvSpPr>
        <p:spPr>
          <a:xfrm>
            <a:off x="0" y="830355"/>
            <a:ext cx="9144000" cy="45720"/>
          </a:xfrm>
          <a:prstGeom prst="rect">
            <a:avLst/>
          </a:prstGeom>
          <a:solidFill>
            <a:srgbClr val="E76B7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512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 cap="all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E76B79"/>
        </a:buClr>
        <a:buFont typeface="Arial" panose="020B0604020202020204" pitchFamily="34" charset="0"/>
        <a:buChar char="•"/>
        <a:defRPr sz="21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628650" indent="-285750" algn="l" defTabSz="685800" rtl="0" eaLnBrk="1" latinLnBrk="0" hangingPunct="1">
        <a:lnSpc>
          <a:spcPct val="90000"/>
        </a:lnSpc>
        <a:spcBef>
          <a:spcPts val="375"/>
        </a:spcBef>
        <a:buClr>
          <a:schemeClr val="tx2">
            <a:lumMod val="75000"/>
          </a:schemeClr>
        </a:buClr>
        <a:buSzPct val="100000"/>
        <a:buFont typeface="Arial" panose="020B0604020202020204" pitchFamily="34" charset="0"/>
        <a:buChar char="•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971550" indent="-285750" algn="l" defTabSz="685800" rtl="0" eaLnBrk="1" latinLnBrk="0" hangingPunct="1">
        <a:lnSpc>
          <a:spcPct val="90000"/>
        </a:lnSpc>
        <a:spcBef>
          <a:spcPts val="375"/>
        </a:spcBef>
        <a:buClr>
          <a:schemeClr val="tx2">
            <a:lumMod val="75000"/>
          </a:schemeClr>
        </a:buClr>
        <a:buFont typeface="System Font Regular"/>
        <a:buChar char="–"/>
        <a:defRPr sz="15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201738" indent="-173038" algn="l" defTabSz="685800" rtl="0" eaLnBrk="1" latinLnBrk="0" hangingPunct="1">
        <a:lnSpc>
          <a:spcPct val="90000"/>
        </a:lnSpc>
        <a:spcBef>
          <a:spcPts val="375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•"/>
        <a:tabLst/>
        <a:defRPr sz="135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•"/>
        <a:tabLst/>
        <a:defRPr sz="135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5" Type="http://schemas.microsoft.com/office/2007/relationships/hdphoto" Target="../media/hdphoto6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5" Type="http://schemas.microsoft.com/office/2007/relationships/hdphoto" Target="../media/hdphoto6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1BB1A622-09EB-0748-A53F-B106FA7325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Sf Hospital Yale</a:t>
            </a:r>
            <a:br>
              <a:rPr lang="en-US" dirty="0" smtClean="0"/>
            </a:br>
            <a:r>
              <a:rPr lang="en-US" dirty="0" smtClean="0"/>
              <a:t>pneumatic tube system</a:t>
            </a:r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xmlns="" id="{072583F6-A952-A248-AC07-E01681B26D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3492" y="4832192"/>
            <a:ext cx="7759908" cy="745970"/>
          </a:xfrm>
        </p:spPr>
        <p:txBody>
          <a:bodyPr/>
          <a:lstStyle/>
          <a:p>
            <a:r>
              <a:rPr lang="en-US" dirty="0" smtClean="0"/>
              <a:t>Standard Operation, Specimen Packaging Guidelines and Spill Prevention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7B7CB5A-4E46-7241-9BA1-D3012A1C47B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487842" y="6427788"/>
            <a:ext cx="513159" cy="430212"/>
          </a:xfrm>
        </p:spPr>
        <p:txBody>
          <a:bodyPr/>
          <a:lstStyle/>
          <a:p>
            <a:fld id="{1CD0D58F-7BA2-894B-B9BE-13F5E5173983}" type="slidenum">
              <a:rPr lang="en-US" smtClean="0">
                <a:solidFill>
                  <a:srgbClr val="FFFFFF"/>
                </a:solidFill>
              </a:rPr>
              <a:pPr/>
              <a:t>1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48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0640" y="2728264"/>
            <a:ext cx="8454760" cy="1671507"/>
          </a:xfrm>
        </p:spPr>
        <p:txBody>
          <a:bodyPr>
            <a:normAutofit/>
          </a:bodyPr>
          <a:lstStyle/>
          <a:p>
            <a:r>
              <a:rPr lang="en-US" dirty="0" smtClean="0"/>
              <a:t>Specimen packaging guidelines </a:t>
            </a:r>
            <a:br>
              <a:rPr lang="en-US" dirty="0" smtClean="0"/>
            </a:br>
            <a:r>
              <a:rPr lang="en-US" dirty="0" smtClean="0"/>
              <a:t>and spill prevention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0D58F-7BA2-894B-B9BE-13F5E5173983}" type="slidenum">
              <a:rPr lang="en-US" smtClean="0">
                <a:solidFill>
                  <a:srgbClr val="FFFFFF"/>
                </a:solidFill>
              </a:rPr>
              <a:pPr/>
              <a:t>10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271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0D58F-7BA2-894B-B9BE-13F5E5173983}" type="slidenum">
              <a:rPr lang="en-US" smtClean="0">
                <a:solidFill>
                  <a:srgbClr val="FFFFFF"/>
                </a:solidFill>
              </a:rPr>
              <a:pPr/>
              <a:t>11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6200" y="5"/>
            <a:ext cx="8364906" cy="810227"/>
          </a:xfrm>
        </p:spPr>
        <p:txBody>
          <a:bodyPr/>
          <a:lstStyle/>
          <a:p>
            <a:r>
              <a:rPr lang="en-US" dirty="0" smtClean="0"/>
              <a:t>Packaging guidelines- spill prevention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9600" y="1143000"/>
            <a:ext cx="7848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 smtClean="0">
                <a:solidFill>
                  <a:srgbClr val="4C4C4C"/>
                </a:solidFill>
              </a:rPr>
              <a:t>Safety incidents involving the pneumatic tube system cause system wide </a:t>
            </a:r>
            <a:r>
              <a:rPr lang="en-US" b="1" dirty="0">
                <a:solidFill>
                  <a:srgbClr val="4C4C4C"/>
                </a:solidFill>
              </a:rPr>
              <a:t>shutdowns </a:t>
            </a:r>
            <a:r>
              <a:rPr lang="en-US" b="1" dirty="0" smtClean="0">
                <a:solidFill>
                  <a:srgbClr val="4C4C4C"/>
                </a:solidFill>
              </a:rPr>
              <a:t>and are </a:t>
            </a:r>
            <a:r>
              <a:rPr lang="en-US" b="1" dirty="0">
                <a:solidFill>
                  <a:srgbClr val="4C4C4C"/>
                </a:solidFill>
              </a:rPr>
              <a:t>primarily due to leakage and spills from improperly packaged </a:t>
            </a:r>
            <a:r>
              <a:rPr lang="en-US" b="1" dirty="0" smtClean="0">
                <a:solidFill>
                  <a:srgbClr val="4C4C4C"/>
                </a:solidFill>
              </a:rPr>
              <a:t>specimens.  </a:t>
            </a:r>
          </a:p>
          <a:p>
            <a:pPr lvl="0" algn="ctr"/>
            <a:endParaRPr lang="en-US" dirty="0" smtClean="0">
              <a:solidFill>
                <a:srgbClr val="4C4C4C"/>
              </a:solidFill>
            </a:endParaRPr>
          </a:p>
          <a:p>
            <a:pPr lvl="0" algn="ctr"/>
            <a:r>
              <a:rPr lang="en-US" sz="2000" dirty="0" smtClean="0">
                <a:solidFill>
                  <a:srgbClr val="4C4C4C"/>
                </a:solidFill>
              </a:rPr>
              <a:t>Examples include:</a:t>
            </a:r>
            <a:endParaRPr lang="en-US" sz="2000" dirty="0">
              <a:solidFill>
                <a:srgbClr val="4C4C4C"/>
              </a:solidFill>
            </a:endParaRPr>
          </a:p>
          <a:p>
            <a:pPr lvl="0"/>
            <a:endParaRPr lang="en-US" b="1" dirty="0" smtClean="0">
              <a:solidFill>
                <a:srgbClr val="4C4C4C"/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endParaRPr lang="en-US" dirty="0">
              <a:solidFill>
                <a:srgbClr val="4C4C4C"/>
              </a:solidFill>
            </a:endParaRPr>
          </a:p>
        </p:txBody>
      </p:sp>
      <p:pic>
        <p:nvPicPr>
          <p:cNvPr id="6" name="Picture 9" descr="K:\Pneumatic tube station photos\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4379">
            <a:off x="591099" y="3725379"/>
            <a:ext cx="4281601" cy="285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K:\Pneumatic tube station photos\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9044">
            <a:off x="4363029" y="3902100"/>
            <a:ext cx="3930858" cy="262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029200" y="2630031"/>
            <a:ext cx="38100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+mj-lt"/>
              <a:buAutoNum type="arabicPeriod" startAt="4"/>
            </a:pPr>
            <a:r>
              <a:rPr lang="en-US" sz="2000" dirty="0">
                <a:solidFill>
                  <a:srgbClr val="4C4C4C"/>
                </a:solidFill>
              </a:rPr>
              <a:t>Tube </a:t>
            </a:r>
            <a:r>
              <a:rPr lang="en-US" sz="2000" dirty="0" smtClean="0">
                <a:solidFill>
                  <a:srgbClr val="4C4C4C"/>
                </a:solidFill>
              </a:rPr>
              <a:t>system carriers </a:t>
            </a:r>
            <a:r>
              <a:rPr lang="en-US" sz="2000" dirty="0">
                <a:solidFill>
                  <a:srgbClr val="4C4C4C"/>
                </a:solidFill>
              </a:rPr>
              <a:t>without foam liners</a:t>
            </a:r>
          </a:p>
          <a:p>
            <a:pPr marL="342900" lvl="0" indent="-342900">
              <a:buFont typeface="+mj-lt"/>
              <a:buAutoNum type="arabicPeriod" startAt="4"/>
            </a:pPr>
            <a:endParaRPr lang="en-US" sz="2000" dirty="0">
              <a:solidFill>
                <a:srgbClr val="4C4C4C"/>
              </a:solidFill>
            </a:endParaRPr>
          </a:p>
          <a:p>
            <a:pPr marL="342900" lvl="0" indent="-342900">
              <a:buFont typeface="+mj-lt"/>
              <a:buAutoNum type="arabicPeriod" startAt="4"/>
            </a:pPr>
            <a:r>
              <a:rPr lang="en-US" sz="2000" dirty="0">
                <a:solidFill>
                  <a:srgbClr val="4C4C4C"/>
                </a:solidFill>
              </a:rPr>
              <a:t>Improperly packaged blood culture bottles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28071" y="2630031"/>
            <a:ext cx="410582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US" sz="2000" dirty="0">
                <a:solidFill>
                  <a:srgbClr val="4C4C4C"/>
                </a:solidFill>
              </a:rPr>
              <a:t>Use of non-leak tight containers</a:t>
            </a:r>
          </a:p>
          <a:p>
            <a:pPr marL="342900" lvl="0" indent="-342900">
              <a:buFont typeface="+mj-lt"/>
              <a:buAutoNum type="arabicPeriod"/>
            </a:pPr>
            <a:endParaRPr lang="en-US" sz="2000" dirty="0">
              <a:solidFill>
                <a:srgbClr val="4C4C4C"/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2000" dirty="0">
                <a:solidFill>
                  <a:srgbClr val="4C4C4C"/>
                </a:solidFill>
              </a:rPr>
              <a:t>Failure to tighten container lids</a:t>
            </a:r>
          </a:p>
          <a:p>
            <a:pPr marL="342900" lvl="0" indent="-342900">
              <a:buFont typeface="+mj-lt"/>
              <a:buAutoNum type="arabicPeriod"/>
            </a:pPr>
            <a:endParaRPr lang="en-US" sz="2000" dirty="0">
              <a:solidFill>
                <a:srgbClr val="4C4C4C"/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2000" dirty="0">
                <a:solidFill>
                  <a:srgbClr val="4C4C4C"/>
                </a:solidFill>
              </a:rPr>
              <a:t>Failure to package in biohazard bag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3426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7858" y="1608606"/>
            <a:ext cx="37338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All specimens must be appropriately packaged in a leak-proof container and placed in a secondary container, usually a </a:t>
            </a:r>
            <a:r>
              <a:rPr lang="en-US" sz="2000" dirty="0" err="1"/>
              <a:t>ziploc</a:t>
            </a:r>
            <a:r>
              <a:rPr lang="en-US" sz="2000" dirty="0"/>
              <a:t> specimen </a:t>
            </a:r>
            <a:r>
              <a:rPr lang="en-US" sz="2000" dirty="0" smtClean="0"/>
              <a:t>bag </a:t>
            </a:r>
            <a:r>
              <a:rPr lang="en-US" sz="2000" dirty="0"/>
              <a:t>labeled as BIOHAZARD. </a:t>
            </a:r>
            <a:endParaRPr lang="en-US" sz="20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Remember to seal the biohazard bag.</a:t>
            </a:r>
          </a:p>
          <a:p>
            <a:endParaRPr lang="en-US" sz="600" dirty="0" smtClean="0"/>
          </a:p>
          <a:p>
            <a:pPr marL="342900" indent="-342900">
              <a:buAutoNum type="arabicPeriod"/>
            </a:pPr>
            <a:endParaRPr lang="en-US" sz="1050" dirty="0"/>
          </a:p>
          <a:p>
            <a:endParaRPr lang="en-US" sz="600" dirty="0" smtClean="0"/>
          </a:p>
          <a:p>
            <a:endParaRPr lang="en-US" sz="1600" dirty="0"/>
          </a:p>
        </p:txBody>
      </p:sp>
      <p:pic>
        <p:nvPicPr>
          <p:cNvPr id="7174" name="Picture 6" descr="C:\Users\E059126\AppData\Local\Microsoft\Windows\Temporary Internet Files\Content.Outlook\3FSEXCR6\IMG_2008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1" t="19903" r="26241"/>
          <a:stretch/>
        </p:blipFill>
        <p:spPr bwMode="auto">
          <a:xfrm>
            <a:off x="4263910" y="1981200"/>
            <a:ext cx="1832090" cy="291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5"/>
            <a:ext cx="8364906" cy="810227"/>
          </a:xfrm>
        </p:spPr>
        <p:txBody>
          <a:bodyPr/>
          <a:lstStyle/>
          <a:p>
            <a:r>
              <a:rPr lang="en-US" dirty="0" smtClean="0"/>
              <a:t>Packaging guidelines- spill prevention</a:t>
            </a:r>
            <a:endParaRPr lang="en-US" dirty="0"/>
          </a:p>
        </p:txBody>
      </p:sp>
      <p:pic>
        <p:nvPicPr>
          <p:cNvPr id="7172" name="Picture 4" descr="C:\Users\E059126\AppData\Local\Microsoft\Windows\Temporary Internet Files\Content.Outlook\3FSEXCR6\IMG_42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92" t="13973" r="3685"/>
          <a:stretch/>
        </p:blipFill>
        <p:spPr bwMode="auto">
          <a:xfrm rot="5400000">
            <a:off x="6542427" y="947169"/>
            <a:ext cx="2091753" cy="267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E059126\AppData\Local\Microsoft\Windows\Temporary Internet Files\Content.Outlook\3FSEXCR6\IMG_421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7" t="22140" r="26459"/>
          <a:stretch/>
        </p:blipFill>
        <p:spPr bwMode="auto">
          <a:xfrm rot="5400000">
            <a:off x="6470272" y="3303490"/>
            <a:ext cx="224033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62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0D58F-7BA2-894B-B9BE-13F5E5173983}" type="slidenum">
              <a:rPr lang="en-US" smtClean="0">
                <a:solidFill>
                  <a:srgbClr val="FFFFFF"/>
                </a:solidFill>
              </a:rPr>
              <a:pPr/>
              <a:t>13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1381542"/>
            <a:ext cx="85344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/>
              <a:t>A spill in the pneumatic tube </a:t>
            </a:r>
            <a:r>
              <a:rPr lang="en-US" sz="2400" b="1" dirty="0" smtClean="0"/>
              <a:t>system requires a downtime fo</a:t>
            </a:r>
            <a:r>
              <a:rPr lang="en-US" sz="2400" b="1" dirty="0"/>
              <a:t>r</a:t>
            </a:r>
            <a:r>
              <a:rPr lang="en-US" sz="2400" b="1" dirty="0" smtClean="0"/>
              <a:t> decontamination that </a:t>
            </a:r>
            <a:r>
              <a:rPr lang="en-US" sz="2400" b="1" dirty="0"/>
              <a:t>can affect the entire hospital. </a:t>
            </a:r>
            <a:endParaRPr lang="en-US" sz="2400" b="1" dirty="0" smtClean="0"/>
          </a:p>
          <a:p>
            <a:pPr lvl="0" algn="ctr"/>
            <a:endParaRPr lang="en-US" sz="2400" b="1" dirty="0"/>
          </a:p>
          <a:p>
            <a:pPr lvl="0" algn="ctr"/>
            <a:endParaRPr lang="en-US" sz="2000" b="1" dirty="0"/>
          </a:p>
          <a:p>
            <a:pPr lvl="0"/>
            <a:r>
              <a:rPr lang="en-US" sz="2000" dirty="0" smtClean="0"/>
              <a:t>If </a:t>
            </a:r>
            <a:r>
              <a:rPr lang="en-US" sz="2000" dirty="0"/>
              <a:t>any liquid leaks out of the </a:t>
            </a:r>
            <a:r>
              <a:rPr lang="en-US" sz="2000" dirty="0" smtClean="0"/>
              <a:t>zip lock </a:t>
            </a:r>
            <a:r>
              <a:rPr lang="en-US" sz="2000" dirty="0"/>
              <a:t>bag into the pneumatic tube foam liner, immediately page: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76406" y="4141857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Monday- Friday 0730-1600</a:t>
            </a:r>
          </a:p>
          <a:p>
            <a:r>
              <a:rPr lang="en-US" sz="2000" b="1" dirty="0" smtClean="0"/>
              <a:t>Engineering</a:t>
            </a:r>
            <a:r>
              <a:rPr lang="en-US" sz="2000" dirty="0" smtClean="0"/>
              <a:t>: 918-761-9635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776406" y="5181600"/>
            <a:ext cx="403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Nights and Weekends</a:t>
            </a:r>
          </a:p>
          <a:p>
            <a:r>
              <a:rPr lang="en-US" sz="2000" b="1" dirty="0" smtClean="0"/>
              <a:t>Engineer on Duty: </a:t>
            </a:r>
            <a:r>
              <a:rPr lang="en-US" sz="2000" dirty="0" smtClean="0"/>
              <a:t>918-761-1111</a:t>
            </a:r>
            <a:endParaRPr lang="en-US" sz="20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6200" y="5"/>
            <a:ext cx="8364906" cy="810227"/>
          </a:xfrm>
        </p:spPr>
        <p:txBody>
          <a:bodyPr/>
          <a:lstStyle/>
          <a:p>
            <a:r>
              <a:rPr lang="en-US" dirty="0" smtClean="0"/>
              <a:t>Packaging guidelines- spill prevention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97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0D58F-7BA2-894B-B9BE-13F5E5173983}" type="slidenum">
              <a:rPr lang="en-US" smtClean="0">
                <a:solidFill>
                  <a:srgbClr val="FFFFFF"/>
                </a:solidFill>
              </a:rPr>
              <a:pPr/>
              <a:t>14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1548348"/>
            <a:ext cx="7391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All carriers transporting specimens must be foam lined. </a:t>
            </a:r>
            <a:r>
              <a:rPr lang="en-US" sz="2800" dirty="0" smtClean="0"/>
              <a:t>This requirement is intended to cushion the specimens during transport and avoid breakage. </a:t>
            </a:r>
          </a:p>
          <a:p>
            <a:pPr algn="ctr"/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r>
              <a:rPr lang="en-US" sz="2400" dirty="0" smtClean="0"/>
              <a:t>If a </a:t>
            </a:r>
            <a:r>
              <a:rPr lang="en-US" sz="2400" b="1" dirty="0" smtClean="0"/>
              <a:t>new foam </a:t>
            </a:r>
            <a:r>
              <a:rPr lang="en-US" sz="2400" dirty="0" smtClean="0"/>
              <a:t>liner is required, remove the unlined tube from circulation and call the Lab or Engineering to obtain a new liner. </a:t>
            </a:r>
            <a:endParaRPr lang="en-US" sz="24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6200" y="5"/>
            <a:ext cx="8364906" cy="810227"/>
          </a:xfrm>
        </p:spPr>
        <p:txBody>
          <a:bodyPr/>
          <a:lstStyle/>
          <a:p>
            <a:r>
              <a:rPr lang="en-US" dirty="0" smtClean="0"/>
              <a:t>Packaging guidelines- spill prevention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16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5"/>
            <a:ext cx="8364906" cy="810227"/>
          </a:xfrm>
        </p:spPr>
        <p:txBody>
          <a:bodyPr/>
          <a:lstStyle/>
          <a:p>
            <a:r>
              <a:rPr lang="en-US" dirty="0" smtClean="0"/>
              <a:t>Packaging guidelines- Blood cultures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371600" y="1066800"/>
            <a:ext cx="6705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4</a:t>
            </a:r>
            <a:r>
              <a:rPr lang="en-US" sz="2800" b="1" dirty="0" smtClean="0"/>
              <a:t>” Tube System</a:t>
            </a:r>
          </a:p>
          <a:p>
            <a:pPr algn="ctr"/>
            <a:r>
              <a:rPr lang="en-US" sz="2400" dirty="0" smtClean="0"/>
              <a:t>Requirements: bubble bag and biohazard bag 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398608" y="2209351"/>
            <a:ext cx="3944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Place each bottle in a </a:t>
            </a:r>
            <a:r>
              <a:rPr lang="en-US" sz="2000" b="1" dirty="0" smtClean="0">
                <a:solidFill>
                  <a:schemeClr val="accent1"/>
                </a:solidFill>
              </a:rPr>
              <a:t>bubble bag </a:t>
            </a:r>
            <a:r>
              <a:rPr lang="en-US" sz="2000" dirty="0" smtClean="0"/>
              <a:t>and in a </a:t>
            </a:r>
            <a:r>
              <a:rPr lang="en-US" sz="2000" b="1" dirty="0" smtClean="0">
                <a:solidFill>
                  <a:schemeClr val="accent1"/>
                </a:solidFill>
              </a:rPr>
              <a:t>biohazard bag</a:t>
            </a:r>
            <a:r>
              <a:rPr lang="en-US" sz="2000" dirty="0" smtClean="0"/>
              <a:t>.  </a:t>
            </a:r>
          </a:p>
          <a:p>
            <a:pPr algn="ctr"/>
            <a:endParaRPr lang="en-US" sz="800" dirty="0"/>
          </a:p>
        </p:txBody>
      </p:sp>
      <p:sp>
        <p:nvSpPr>
          <p:cNvPr id="3" name="TextBox 2"/>
          <p:cNvSpPr txBox="1"/>
          <p:nvPr/>
        </p:nvSpPr>
        <p:spPr>
          <a:xfrm>
            <a:off x="5175903" y="2133600"/>
            <a:ext cx="35205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Seal bags and place in a </a:t>
            </a:r>
            <a:r>
              <a:rPr lang="en-US" sz="2000" b="1" dirty="0">
                <a:solidFill>
                  <a:schemeClr val="accent1"/>
                </a:solidFill>
              </a:rPr>
              <a:t>foam lined </a:t>
            </a:r>
            <a:r>
              <a:rPr lang="en-US" sz="2000" dirty="0"/>
              <a:t>4” </a:t>
            </a:r>
            <a:r>
              <a:rPr lang="en-US" sz="2000" dirty="0" smtClean="0"/>
              <a:t>carrier</a:t>
            </a:r>
            <a:r>
              <a:rPr lang="en-US" sz="2000" dirty="0" smtClean="0"/>
              <a:t>, </a:t>
            </a:r>
            <a:r>
              <a:rPr lang="en-US" sz="2000" dirty="0"/>
              <a:t>with bottom of bottles touching.</a:t>
            </a:r>
          </a:p>
          <a:p>
            <a:endParaRPr lang="en-US" sz="2000" dirty="0"/>
          </a:p>
        </p:txBody>
      </p:sp>
      <p:pic>
        <p:nvPicPr>
          <p:cNvPr id="1026" name="Picture 2" descr="K:\Pneumatic tube station photos\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5"/>
          <a:stretch/>
        </p:blipFill>
        <p:spPr bwMode="auto">
          <a:xfrm>
            <a:off x="-421984" y="2971800"/>
            <a:ext cx="5451184" cy="329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K:\Pneumatic tube station photos\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971800"/>
            <a:ext cx="4495800" cy="300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62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0D58F-7BA2-894B-B9BE-13F5E5173983}" type="slidenum">
              <a:rPr lang="en-US" smtClean="0">
                <a:solidFill>
                  <a:srgbClr val="FFFFFF"/>
                </a:solidFill>
              </a:rPr>
              <a:pPr/>
              <a:t>16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1088648"/>
            <a:ext cx="6477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6” Tube System</a:t>
            </a:r>
          </a:p>
          <a:p>
            <a:pPr algn="ctr"/>
            <a:r>
              <a:rPr lang="en-US" sz="2400" dirty="0" smtClean="0"/>
              <a:t>Requirements: plastic carrier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191000" y="2362200"/>
            <a:ext cx="388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Place blood culture </a:t>
            </a:r>
          </a:p>
          <a:p>
            <a:pPr algn="ctr"/>
            <a:r>
              <a:rPr lang="en-US" sz="2000" dirty="0"/>
              <a:t>b</a:t>
            </a:r>
            <a:r>
              <a:rPr lang="en-US" sz="2000" dirty="0" smtClean="0"/>
              <a:t>ottles </a:t>
            </a:r>
            <a:r>
              <a:rPr lang="en-US" sz="2000" dirty="0" smtClean="0"/>
              <a:t>in a </a:t>
            </a:r>
            <a:r>
              <a:rPr lang="en-US" sz="2000" b="1" dirty="0" smtClean="0">
                <a:solidFill>
                  <a:schemeClr val="accent1"/>
                </a:solidFill>
              </a:rPr>
              <a:t>plastic carrier </a:t>
            </a:r>
            <a:r>
              <a:rPr lang="en-US" sz="2000" dirty="0" smtClean="0"/>
              <a:t>prior to placing closed carrier in the </a:t>
            </a:r>
            <a:r>
              <a:rPr lang="en-US" sz="2000" b="1" dirty="0" smtClean="0">
                <a:solidFill>
                  <a:schemeClr val="accent1"/>
                </a:solidFill>
              </a:rPr>
              <a:t>foam lined </a:t>
            </a:r>
            <a:r>
              <a:rPr lang="en-US" sz="2000" dirty="0" smtClean="0"/>
              <a:t>6” </a:t>
            </a:r>
            <a:r>
              <a:rPr lang="en-US" sz="2000" dirty="0" smtClean="0"/>
              <a:t>carrier</a:t>
            </a:r>
            <a:r>
              <a:rPr lang="en-US" sz="2000" dirty="0" smtClean="0"/>
              <a:t>. </a:t>
            </a:r>
            <a:endParaRPr lang="en-US" sz="2000" dirty="0"/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76200" y="5"/>
            <a:ext cx="8364906" cy="810227"/>
          </a:xfrm>
        </p:spPr>
        <p:txBody>
          <a:bodyPr/>
          <a:lstStyle/>
          <a:p>
            <a:r>
              <a:rPr lang="en-US" dirty="0" smtClean="0"/>
              <a:t>Packaging guidelines- Blood cultures</a:t>
            </a:r>
            <a:endParaRPr lang="en-US" dirty="0"/>
          </a:p>
        </p:txBody>
      </p:sp>
      <p:pic>
        <p:nvPicPr>
          <p:cNvPr id="2050" name="Picture 2" descr="K:\Pneumatic tube station photos\j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1611124"/>
            <a:ext cx="6033491" cy="402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K:\Pneumatic tube station photos\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121" y="3548762"/>
            <a:ext cx="3832374" cy="255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64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K:\Pneumatic tube station photos\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188" y="1447800"/>
            <a:ext cx="3733800" cy="248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Tube station- nonstandard carrier types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0D58F-7BA2-894B-B9BE-13F5E5173983}" type="slidenum">
              <a:rPr lang="en-US" smtClean="0">
                <a:solidFill>
                  <a:srgbClr val="FFFFFF"/>
                </a:solidFill>
              </a:rPr>
              <a:pPr/>
              <a:t>17</a:t>
            </a:fld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94545" y="947889"/>
            <a:ext cx="7062012" cy="5364837"/>
            <a:chOff x="1093752" y="959355"/>
            <a:chExt cx="6831048" cy="5224410"/>
          </a:xfrm>
        </p:grpSpPr>
        <p:grpSp>
          <p:nvGrpSpPr>
            <p:cNvPr id="6" name="Group 5"/>
            <p:cNvGrpSpPr/>
            <p:nvPr/>
          </p:nvGrpSpPr>
          <p:grpSpPr>
            <a:xfrm>
              <a:off x="1093752" y="959355"/>
              <a:ext cx="3448793" cy="2622044"/>
              <a:chOff x="63544" y="888354"/>
              <a:chExt cx="3264787" cy="242524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33388" y="888354"/>
                <a:ext cx="3150693" cy="24252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676410" y="909612"/>
                <a:ext cx="2174533" cy="3603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dirty="0" smtClean="0"/>
                  <a:t>4” BLUE Carriers</a:t>
                </a:r>
                <a:endParaRPr lang="en-US" sz="2000" b="1" dirty="0">
                  <a:solidFill>
                    <a:srgbClr val="00B0F0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3544" y="1209712"/>
                <a:ext cx="3264787" cy="8593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 smtClean="0"/>
                  <a:t>Blue carriers are designated for pharmacy </a:t>
                </a:r>
              </a:p>
              <a:p>
                <a:pPr algn="ctr"/>
                <a:r>
                  <a:rPr lang="en-US" sz="1400" dirty="0"/>
                  <a:t>u</a:t>
                </a:r>
                <a:r>
                  <a:rPr lang="en-US" sz="1400" dirty="0" smtClean="0"/>
                  <a:t>se only.  </a:t>
                </a:r>
                <a:r>
                  <a:rPr lang="en-US" sz="1400" u="sng" dirty="0" smtClean="0"/>
                  <a:t>Do not send lab specimens in </a:t>
                </a:r>
              </a:p>
              <a:p>
                <a:pPr algn="ctr"/>
                <a:r>
                  <a:rPr lang="en-US" sz="1400" u="sng" dirty="0" smtClean="0"/>
                  <a:t>these carriers</a:t>
                </a:r>
                <a:r>
                  <a:rPr lang="en-US" sz="1400" dirty="0" smtClean="0"/>
                  <a:t>.  Return empty carriers to </a:t>
                </a:r>
              </a:p>
              <a:p>
                <a:pPr algn="ctr"/>
                <a:r>
                  <a:rPr lang="en-US" sz="1400" dirty="0" smtClean="0"/>
                  <a:t>Station </a:t>
                </a:r>
                <a:r>
                  <a:rPr lang="en-US" sz="1400" b="1" dirty="0" smtClean="0"/>
                  <a:t>66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4495800" y="959356"/>
              <a:ext cx="3429000" cy="2622044"/>
              <a:chOff x="3486264" y="840887"/>
              <a:chExt cx="3209884" cy="247271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486264" y="840887"/>
                <a:ext cx="3209884" cy="2472715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929613" y="932540"/>
                <a:ext cx="2420104" cy="3674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000" b="1" dirty="0" smtClean="0"/>
                  <a:t>4” YELLOW Carriers</a:t>
                </a:r>
                <a:endParaRPr lang="en-US" sz="2000" b="1" dirty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863706" y="1209712"/>
                <a:ext cx="2588787" cy="6783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 smtClean="0"/>
                  <a:t>Yellow carriers are  for transporting STROKE blood to the Laboratory from TEC</a:t>
                </a: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1167533" y="3581400"/>
              <a:ext cx="3328267" cy="2602365"/>
              <a:chOff x="106224" y="3404180"/>
              <a:chExt cx="3206137" cy="245295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06224" y="3404180"/>
                <a:ext cx="3206137" cy="24529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646929" y="3472361"/>
                <a:ext cx="2311019" cy="3672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b="1" dirty="0" smtClean="0"/>
                  <a:t>6” BLACK Carriers</a:t>
                </a:r>
                <a:endParaRPr lang="en-US" sz="2000" b="1" dirty="0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61950" y="3774638"/>
                <a:ext cx="2777048" cy="6780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 smtClean="0"/>
                  <a:t>Return Black carriers to the station </a:t>
                </a:r>
              </a:p>
              <a:p>
                <a:pPr algn="ctr"/>
                <a:r>
                  <a:rPr lang="en-US" sz="1400" dirty="0"/>
                  <a:t>i</a:t>
                </a:r>
                <a:r>
                  <a:rPr lang="en-US" sz="1400" dirty="0" smtClean="0"/>
                  <a:t>ndicated on the tube.  These </a:t>
                </a:r>
              </a:p>
              <a:p>
                <a:pPr algn="ctr"/>
                <a:r>
                  <a:rPr lang="en-US" sz="1400" dirty="0"/>
                  <a:t>c</a:t>
                </a:r>
                <a:r>
                  <a:rPr lang="en-US" sz="1400" dirty="0" smtClean="0"/>
                  <a:t>arriers are designated for TEC</a:t>
                </a: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4495800" y="3581400"/>
              <a:ext cx="3429000" cy="2602365"/>
              <a:chOff x="5114758" y="3775474"/>
              <a:chExt cx="3209883" cy="2452955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5114758" y="3775474"/>
                <a:ext cx="3209883" cy="24529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5277175" y="3791251"/>
                <a:ext cx="2997160" cy="9605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000" b="1" dirty="0" smtClean="0"/>
                  <a:t>6” RED  Carriers </a:t>
                </a:r>
              </a:p>
              <a:p>
                <a:pPr algn="ctr"/>
                <a:r>
                  <a:rPr lang="en-US" sz="1400" dirty="0" smtClean="0"/>
                  <a:t>Red carriers are used for </a:t>
                </a:r>
              </a:p>
              <a:p>
                <a:pPr algn="ctr"/>
                <a:r>
                  <a:rPr lang="en-US" sz="1400" b="1" dirty="0" smtClean="0"/>
                  <a:t>UNCROSSMATCHED</a:t>
                </a:r>
                <a:r>
                  <a:rPr lang="en-US" sz="1400" dirty="0" smtClean="0"/>
                  <a:t>  blood  transport</a:t>
                </a:r>
              </a:p>
              <a:p>
                <a:pPr algn="ctr"/>
                <a:r>
                  <a:rPr lang="en-US" sz="1400" dirty="0"/>
                  <a:t>o</a:t>
                </a:r>
                <a:r>
                  <a:rPr lang="en-US" sz="1400" dirty="0" smtClean="0"/>
                  <a:t>nly</a:t>
                </a:r>
                <a:r>
                  <a:rPr lang="en-US" sz="1400" b="1" dirty="0" smtClean="0"/>
                  <a:t>. </a:t>
                </a:r>
                <a:r>
                  <a:rPr lang="en-US" sz="1400" dirty="0" smtClean="0"/>
                  <a:t>Return to Blood Bank station </a:t>
                </a:r>
                <a:r>
                  <a:rPr lang="en-US" sz="1400" b="1" dirty="0" smtClean="0"/>
                  <a:t>13</a:t>
                </a:r>
              </a:p>
            </p:txBody>
          </p:sp>
        </p:grpSp>
      </p:grpSp>
      <p:pic>
        <p:nvPicPr>
          <p:cNvPr id="3074" name="Picture 2" descr="K:\Pneumatic tube station photos\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259" y="1600200"/>
            <a:ext cx="3480741" cy="232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:\Pneumatic tube station photos\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029" y="4180820"/>
            <a:ext cx="3505199" cy="233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K:\Pneumatic tube station photos\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012" y="4038600"/>
            <a:ext cx="3883788" cy="259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86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0D58F-7BA2-894B-B9BE-13F5E5173983}" type="slidenum">
              <a:rPr lang="en-US" smtClean="0">
                <a:solidFill>
                  <a:srgbClr val="FFFFFF"/>
                </a:solidFill>
              </a:rPr>
              <a:pPr/>
              <a:t>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8200" y="2514600"/>
            <a:ext cx="762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 smtClean="0"/>
              <a:t>Acceptable</a:t>
            </a:r>
            <a:r>
              <a:rPr lang="en-US" sz="3600" dirty="0" smtClean="0"/>
              <a:t> specimens </a:t>
            </a:r>
          </a:p>
          <a:p>
            <a:pPr algn="ctr"/>
            <a:r>
              <a:rPr lang="en-US" sz="3600" dirty="0" smtClean="0"/>
              <a:t>for transport in the </a:t>
            </a:r>
          </a:p>
          <a:p>
            <a:pPr algn="ctr"/>
            <a:r>
              <a:rPr lang="en-US" sz="3600" dirty="0" smtClean="0"/>
              <a:t>Pneumatic Tube System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64948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5"/>
            <a:ext cx="8364906" cy="810227"/>
          </a:xfrm>
        </p:spPr>
        <p:txBody>
          <a:bodyPr/>
          <a:lstStyle/>
          <a:p>
            <a:r>
              <a:rPr lang="en-US" dirty="0" smtClean="0"/>
              <a:t>Acceptable specimens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95416" y="1066800"/>
            <a:ext cx="8001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Urine or stool in screw-top plastic container (less than 120mL).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Blood or body fluids in vacutainer tubes, multiple tubes from one patient may be sent together.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Non-respiratory culture specimens in Culturettes or screw-top sterile containers less than 120mL.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All e-swabs.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AutoNum type="arabicPeriod"/>
            </a:pPr>
            <a:endParaRPr lang="en-US" sz="2400" dirty="0" smtClean="0"/>
          </a:p>
          <a:p>
            <a:pPr marL="342900" indent="-342900">
              <a:buAutoNum type="arabicPeriod"/>
            </a:pPr>
            <a:endParaRPr lang="en-US" sz="2400" dirty="0"/>
          </a:p>
        </p:txBody>
      </p:sp>
      <p:pic>
        <p:nvPicPr>
          <p:cNvPr id="5127" name="Picture 7" descr="C:\Users\E059126\AppData\Local\Microsoft\Windows\Temporary Internet Files\Content.IE5\4XZ7EWT7\bigstockphoto_Check_Yes_431128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280" y="4505881"/>
            <a:ext cx="1981200" cy="14859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62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Pneumatic tube system- overview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1143000"/>
            <a:ext cx="80010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Pneumatic Tube System is a mechanical system used by the entire hospital to transport Laboratory Specimens, Blood Transfusion Products, and Pharmacy Products.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There are 111 individual tube stations in use at the SF Yale Campus.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Over 5,000 tube system transactions occur per day.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system moves carriers at a speed of 17 miles per hour.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time it takes from dispatch to arrival is dependent on the volume of tubes in the system at any given time, but on average it takes 1-3 minutes.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94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0D58F-7BA2-894B-B9BE-13F5E5173983}" type="slidenum">
              <a:rPr lang="en-US" smtClean="0">
                <a:solidFill>
                  <a:srgbClr val="FFFFFF"/>
                </a:solidFill>
              </a:rPr>
              <a:pPr/>
              <a:t>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990600"/>
            <a:ext cx="50292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C4C4C"/>
                </a:solidFill>
              </a:rPr>
              <a:t>Properly packaged blood cultures.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C4C4C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C4C4C"/>
                </a:solidFill>
              </a:rPr>
              <a:t>Blood gas specimens in syringe with leur lock tip (within 15 min of collection).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C4C4C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C4C4C"/>
                </a:solidFill>
              </a:rPr>
              <a:t>Glass slides in a slide holder.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C4C4C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C4C4C"/>
                </a:solidFill>
              </a:rPr>
              <a:t>Blood components per Transfusion Service policy. Do not return empty blood component bags in the tube system.</a:t>
            </a:r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304800" y="5"/>
            <a:ext cx="8364906" cy="810227"/>
          </a:xfrm>
        </p:spPr>
        <p:txBody>
          <a:bodyPr/>
          <a:lstStyle/>
          <a:p>
            <a:r>
              <a:rPr lang="en-US" dirty="0" smtClean="0"/>
              <a:t>Acceptable specimens</a:t>
            </a:r>
            <a:endParaRPr 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370" y="2041058"/>
            <a:ext cx="3213100" cy="26508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146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0D58F-7BA2-894B-B9BE-13F5E5173983}" type="slidenum">
              <a:rPr lang="en-US" smtClean="0">
                <a:solidFill>
                  <a:srgbClr val="FFFFFF"/>
                </a:solidFill>
              </a:rPr>
              <a:pPr/>
              <a:t>21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8200" y="2514600"/>
            <a:ext cx="762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 smtClean="0">
                <a:solidFill>
                  <a:srgbClr val="4C4C4C"/>
                </a:solidFill>
              </a:rPr>
              <a:t>Unacceptable</a:t>
            </a:r>
            <a:r>
              <a:rPr lang="en-US" sz="3600" dirty="0" smtClean="0">
                <a:solidFill>
                  <a:srgbClr val="4C4C4C"/>
                </a:solidFill>
              </a:rPr>
              <a:t> specimens </a:t>
            </a:r>
          </a:p>
          <a:p>
            <a:pPr algn="ctr"/>
            <a:r>
              <a:rPr lang="en-US" sz="3600" dirty="0" smtClean="0">
                <a:solidFill>
                  <a:srgbClr val="4C4C4C"/>
                </a:solidFill>
              </a:rPr>
              <a:t>for transport in the </a:t>
            </a:r>
          </a:p>
          <a:p>
            <a:pPr algn="ctr"/>
            <a:r>
              <a:rPr lang="en-US" sz="3600" dirty="0" smtClean="0">
                <a:solidFill>
                  <a:srgbClr val="4C4C4C"/>
                </a:solidFill>
              </a:rPr>
              <a:t>Pneumatic Tube System</a:t>
            </a:r>
            <a:endParaRPr lang="en-US" sz="3600" dirty="0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7035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143000"/>
            <a:ext cx="8534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Respiratory specimens with the potential for infectious aerosolization or droplets including: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/>
              <a:t>Bronchial Alveolar Lavage (BAL)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/>
              <a:t>Sputum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/>
              <a:t>Pleural Fluids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/>
              <a:t>Respiratory washes or </a:t>
            </a:r>
            <a:r>
              <a:rPr lang="en-US" sz="2000" dirty="0" smtClean="0"/>
              <a:t>aspirates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Pathology and/or cytology specimens.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Irretrievable CSF and body fluid specimens.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Body fluids in bags or glass bottles (exception: properly packaged blood cultures).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>
              <a:buAutoNum type="arabicPeriod"/>
            </a:pPr>
            <a:endParaRPr lang="en-US" sz="2000" dirty="0" smtClean="0"/>
          </a:p>
          <a:p>
            <a:pPr marL="342900" indent="-342900">
              <a:buAutoNum type="arabicPeriod"/>
            </a:pPr>
            <a:endParaRPr lang="en-US" sz="2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Unacceptable specimens</a:t>
            </a:r>
            <a:endParaRPr lang="en-US" dirty="0"/>
          </a:p>
        </p:txBody>
      </p:sp>
      <p:pic>
        <p:nvPicPr>
          <p:cNvPr id="5123" name="Picture 3" descr="K:\Pneumatic tube station photos\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6873">
            <a:off x="5129729" y="1655415"/>
            <a:ext cx="3919090" cy="261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62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0D58F-7BA2-894B-B9BE-13F5E5173983}" type="slidenum">
              <a:rPr lang="en-US" smtClean="0">
                <a:solidFill>
                  <a:srgbClr val="FFFFFF"/>
                </a:solidFill>
              </a:rPr>
              <a:pPr/>
              <a:t>23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2963" y="1371600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C4C4C"/>
                </a:solidFill>
              </a:rPr>
              <a:t>Specimens with needles attached.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rgbClr val="4C4C4C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4C4C4C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4C4C4C"/>
                </a:solidFill>
              </a:rPr>
              <a:t>Non-leak tight </a:t>
            </a:r>
            <a:r>
              <a:rPr lang="en-US" sz="2000" dirty="0">
                <a:solidFill>
                  <a:srgbClr val="4C4C4C"/>
                </a:solidFill>
              </a:rPr>
              <a:t>containers.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rgbClr val="4C4C4C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4C4C4C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C4C4C"/>
                </a:solidFill>
              </a:rPr>
              <a:t>Unlabeled specimens.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rgbClr val="4C4C4C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4C4C4C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C4C4C"/>
                </a:solidFill>
              </a:rPr>
              <a:t>Spiked blood components.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4C4C4C"/>
              </a:solidFill>
            </a:endParaRPr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442210" y="5"/>
            <a:ext cx="8364906" cy="810227"/>
          </a:xfrm>
        </p:spPr>
        <p:txBody>
          <a:bodyPr/>
          <a:lstStyle/>
          <a:p>
            <a:r>
              <a:rPr lang="en-US" dirty="0" smtClean="0"/>
              <a:t>Unacceptable specimens</a:t>
            </a:r>
            <a:endParaRPr lang="en-US" dirty="0"/>
          </a:p>
        </p:txBody>
      </p:sp>
      <p:pic>
        <p:nvPicPr>
          <p:cNvPr id="4098" name="Picture 2" descr="K:\Pneumatic tube station photos\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33400"/>
            <a:ext cx="5257800" cy="350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K:\Pneumatic tube station photos\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2438400"/>
            <a:ext cx="5791200" cy="386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59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0D58F-7BA2-894B-B9BE-13F5E5173983}" type="slidenum">
              <a:rPr lang="en-US" smtClean="0">
                <a:solidFill>
                  <a:srgbClr val="FFFFFF"/>
                </a:solidFill>
              </a:rPr>
              <a:pPr/>
              <a:t>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1676400"/>
            <a:ext cx="7924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Reference:</a:t>
            </a:r>
          </a:p>
          <a:p>
            <a:endParaRPr lang="en-US" sz="3200" dirty="0" smtClean="0"/>
          </a:p>
          <a:p>
            <a:pPr algn="ctr"/>
            <a:r>
              <a:rPr lang="en-US" sz="3200" b="1" dirty="0" smtClean="0"/>
              <a:t>Transport of Specimens in Computerized Tube System</a:t>
            </a:r>
          </a:p>
          <a:p>
            <a:pPr algn="ctr"/>
            <a:r>
              <a:rPr lang="en-US" sz="3200" b="1" dirty="0" smtClean="0"/>
              <a:t> </a:t>
            </a:r>
          </a:p>
          <a:p>
            <a:pPr algn="ctr"/>
            <a:r>
              <a:rPr lang="en-US" sz="3200" b="1" dirty="0" smtClean="0"/>
              <a:t>LAB.04.04.01.00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113005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Pneumatic tube system Standard operation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0D58F-7BA2-894B-B9BE-13F5E5173983}" type="slidenum">
              <a:rPr lang="en-US" smtClean="0">
                <a:solidFill>
                  <a:srgbClr val="FFFFFF"/>
                </a:solidFill>
              </a:rPr>
              <a:pPr/>
              <a:t>3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2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3294" y="5"/>
            <a:ext cx="8364906" cy="810227"/>
          </a:xfrm>
        </p:spPr>
        <p:txBody>
          <a:bodyPr/>
          <a:lstStyle/>
          <a:p>
            <a:r>
              <a:rPr lang="en-US" dirty="0" smtClean="0"/>
              <a:t>Sending procedure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990600"/>
            <a:ext cx="4114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rgbClr val="4C4C4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4C4C4C"/>
                </a:solidFill>
              </a:rPr>
              <a:t>Place items to be sent in an empty carrier. </a:t>
            </a:r>
            <a:r>
              <a:rPr lang="en-US" sz="2000" b="1" dirty="0" smtClean="0">
                <a:solidFill>
                  <a:srgbClr val="4C4C4C"/>
                </a:solidFill>
              </a:rPr>
              <a:t>(</a:t>
            </a:r>
            <a:r>
              <a:rPr lang="en-US" sz="2000" b="1" dirty="0">
                <a:solidFill>
                  <a:srgbClr val="4C4C4C"/>
                </a:solidFill>
              </a:rPr>
              <a:t>F</a:t>
            </a:r>
            <a:r>
              <a:rPr lang="en-US" sz="2000" b="1" dirty="0" smtClean="0">
                <a:solidFill>
                  <a:srgbClr val="4C4C4C"/>
                </a:solidFill>
              </a:rPr>
              <a:t>ollow all packaging guidelines.)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rgbClr val="4C4C4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4C4C4C"/>
                </a:solidFill>
              </a:rPr>
              <a:t>Close carrier and insure both latches are secured!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4C4C4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rgbClr val="4C4C4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4C4C4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rgbClr val="4C4C4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4C4C4C"/>
                </a:solidFill>
              </a:rPr>
              <a:t>Place </a:t>
            </a:r>
            <a:r>
              <a:rPr lang="en-US" sz="2000" dirty="0">
                <a:solidFill>
                  <a:srgbClr val="4C4C4C"/>
                </a:solidFill>
              </a:rPr>
              <a:t>carrier in dispatcher.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rgbClr val="4C4C4C"/>
              </a:solidFill>
            </a:endParaRPr>
          </a:p>
          <a:p>
            <a:pPr marL="342900" indent="-342900">
              <a:buFontTx/>
              <a:buAutoNum type="arabicPeriod"/>
            </a:pPr>
            <a:endParaRPr lang="en-US" sz="2000" dirty="0" smtClean="0">
              <a:solidFill>
                <a:srgbClr val="4C4C4C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337789"/>
            <a:ext cx="3627437" cy="127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310393"/>
            <a:ext cx="4164013" cy="231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435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0D58F-7BA2-894B-B9BE-13F5E5173983}" type="slidenum">
              <a:rPr lang="en-US" smtClean="0">
                <a:solidFill>
                  <a:srgbClr val="FFFFFF"/>
                </a:solidFill>
              </a:rPr>
              <a:pPr/>
              <a:t>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1828800"/>
            <a:ext cx="49423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C4C4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4C4C4C"/>
                </a:solidFill>
              </a:rPr>
              <a:t>Type in the tube station number. </a:t>
            </a:r>
            <a:endParaRPr lang="en-US" sz="2400" dirty="0">
              <a:solidFill>
                <a:srgbClr val="4C4C4C"/>
              </a:solidFill>
            </a:endParaRPr>
          </a:p>
          <a:p>
            <a:endParaRPr lang="en-US" sz="2400" dirty="0">
              <a:solidFill>
                <a:srgbClr val="4C4C4C"/>
              </a:solidFill>
            </a:endParaRPr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76200" y="5"/>
            <a:ext cx="8364906" cy="810227"/>
          </a:xfrm>
        </p:spPr>
        <p:txBody>
          <a:bodyPr/>
          <a:lstStyle/>
          <a:p>
            <a:r>
              <a:rPr lang="en-US" dirty="0" smtClean="0"/>
              <a:t>Sending procedure- continued</a:t>
            </a:r>
            <a:endParaRPr lang="en-US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71" y="1066800"/>
            <a:ext cx="2590801" cy="2629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000"/>
                    </a14:imgEffect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" t="188" r="21245" b="19625"/>
          <a:stretch/>
        </p:blipFill>
        <p:spPr bwMode="auto">
          <a:xfrm>
            <a:off x="5721345" y="3962256"/>
            <a:ext cx="2889255" cy="2200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46500" y="4038600"/>
            <a:ext cx="4800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C4C4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4C4C4C"/>
                </a:solidFill>
              </a:rPr>
              <a:t>Press “Directory” select the destination and press “Enter”.</a:t>
            </a:r>
            <a:endParaRPr lang="en-US" sz="2400" dirty="0">
              <a:solidFill>
                <a:srgbClr val="4C4C4C"/>
              </a:solidFill>
            </a:endParaRPr>
          </a:p>
          <a:p>
            <a:endParaRPr lang="en-US" sz="2400" dirty="0">
              <a:solidFill>
                <a:srgbClr val="4C4C4C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9800" y="3317332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4C4C4C"/>
                </a:solidFill>
              </a:rPr>
              <a:t>OR</a:t>
            </a:r>
            <a:endParaRPr lang="en-US" sz="2400" b="1" dirty="0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14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76200" y="5"/>
            <a:ext cx="8364906" cy="810227"/>
          </a:xfrm>
        </p:spPr>
        <p:txBody>
          <a:bodyPr/>
          <a:lstStyle/>
          <a:p>
            <a:r>
              <a:rPr lang="en-US" dirty="0" smtClean="0"/>
              <a:t>Sending procedure- continued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04800" y="1295400"/>
            <a:ext cx="49423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C4C4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4C4C4C"/>
                </a:solidFill>
              </a:rPr>
              <a:t>To send, press “Send Normal”.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4C4C4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C4C4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4C4C4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4C4C4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C4C4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C4C4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4C4C4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4C4C4C"/>
                </a:solidFill>
              </a:rPr>
              <a:t>The carrier will now dispatch when the path is ready.</a:t>
            </a:r>
            <a:endParaRPr lang="en-US" sz="2400" dirty="0">
              <a:solidFill>
                <a:srgbClr val="4C4C4C"/>
              </a:solidFill>
            </a:endParaRPr>
          </a:p>
          <a:p>
            <a:endParaRPr lang="en-US" sz="2400" dirty="0">
              <a:solidFill>
                <a:srgbClr val="4C4C4C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150143"/>
            <a:ext cx="3520461" cy="257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367" y="3886200"/>
            <a:ext cx="2066925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245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27973"/>
            <a:ext cx="8364906" cy="810227"/>
          </a:xfrm>
        </p:spPr>
        <p:txBody>
          <a:bodyPr/>
          <a:lstStyle/>
          <a:p>
            <a:r>
              <a:rPr lang="en-US" dirty="0" smtClean="0"/>
              <a:t>Receiving procedure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52400" y="1173063"/>
            <a:ext cx="391668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C4C4C"/>
                </a:solidFill>
              </a:rPr>
              <a:t>The message “Incoming non-RFID carriers” indicates carriers will be arriving at your station.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100" dirty="0" smtClean="0">
              <a:solidFill>
                <a:srgbClr val="4C4C4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C4C4C"/>
                </a:solidFill>
              </a:rPr>
              <a:t>Carriers will drop into the station from a shoot behind the dispatch carrier.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100" dirty="0" smtClean="0">
              <a:solidFill>
                <a:srgbClr val="4C4C4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C4C4C"/>
                </a:solidFill>
              </a:rPr>
              <a:t>Remove carriers promptly as they arrive to prevent the receiver from becoming full and shutting off your station.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 smtClean="0">
              <a:solidFill>
                <a:srgbClr val="4C4C4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C4C4C"/>
                </a:solidFill>
              </a:rPr>
              <a:t>If carriers or latches are damaged or the foam is missing remove </a:t>
            </a:r>
            <a:r>
              <a:rPr lang="en-US" dirty="0" smtClean="0">
                <a:solidFill>
                  <a:srgbClr val="4C4C4C"/>
                </a:solidFill>
              </a:rPr>
              <a:t>the carrier from </a:t>
            </a:r>
            <a:r>
              <a:rPr lang="en-US" dirty="0" smtClean="0">
                <a:solidFill>
                  <a:srgbClr val="4C4C4C"/>
                </a:solidFill>
              </a:rPr>
              <a:t>the system and call engineering.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4C4C4C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8000"/>
                    </a14:imgEffect>
                    <a14:imgEffect>
                      <a14:brightnessContrast brigh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4"/>
          <a:stretch/>
        </p:blipFill>
        <p:spPr bwMode="auto">
          <a:xfrm>
            <a:off x="4439194" y="1143000"/>
            <a:ext cx="4467497" cy="60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742" y="1828800"/>
            <a:ext cx="1676400" cy="41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553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Send empty carriers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0D58F-7BA2-894B-B9BE-13F5E5173983}" type="slidenum">
              <a:rPr lang="en-US" smtClean="0">
                <a:solidFill>
                  <a:srgbClr val="FFFFFF"/>
                </a:solidFill>
              </a:rPr>
              <a:pPr/>
              <a:t>8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9000"/>
                    </a14:imgEffect>
                    <a14:imgEffect>
                      <a14:brightnessContrast brigh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22150"/>
          <a:stretch/>
        </p:blipFill>
        <p:spPr bwMode="auto">
          <a:xfrm>
            <a:off x="5141230" y="1447800"/>
            <a:ext cx="3621770" cy="765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86900" y="1371600"/>
            <a:ext cx="49423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C4C4C"/>
                </a:solidFill>
              </a:rPr>
              <a:t>If your station says “Return surplus non-RFID carriers” you need to send out empty carriers.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4C4C4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C4C4C"/>
                </a:solidFill>
              </a:rPr>
              <a:t>This is an important task for two reasons. </a:t>
            </a:r>
            <a:endParaRPr lang="en-US" dirty="0" smtClean="0">
              <a:solidFill>
                <a:srgbClr val="4C4C4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4C4C4C"/>
              </a:solidFill>
            </a:endParaRPr>
          </a:p>
          <a:p>
            <a:pPr marL="914400" lvl="1" indent="-457200">
              <a:buFontTx/>
              <a:buAutoNum type="arabicPeriod"/>
            </a:pPr>
            <a:r>
              <a:rPr lang="en-US" dirty="0" smtClean="0">
                <a:solidFill>
                  <a:srgbClr val="4C4C4C"/>
                </a:solidFill>
              </a:rPr>
              <a:t>Returning empty carriers to the system ensures that other stations receive the empty carriers they need to send specimens</a:t>
            </a:r>
            <a:r>
              <a:rPr lang="en-US" dirty="0" smtClean="0">
                <a:solidFill>
                  <a:srgbClr val="4C4C4C"/>
                </a:solidFill>
              </a:rPr>
              <a:t>.</a:t>
            </a:r>
          </a:p>
          <a:p>
            <a:pPr marL="914400" lvl="1" indent="-457200">
              <a:buFontTx/>
              <a:buAutoNum type="arabicPeriod"/>
            </a:pPr>
            <a:endParaRPr lang="en-US" dirty="0" smtClean="0">
              <a:solidFill>
                <a:srgbClr val="4C4C4C"/>
              </a:solidFill>
            </a:endParaRPr>
          </a:p>
          <a:p>
            <a:pPr marL="914400" lvl="1" indent="-457200">
              <a:buFontTx/>
              <a:buAutoNum type="arabicPeriod"/>
            </a:pPr>
            <a:r>
              <a:rPr lang="en-US" dirty="0" smtClean="0">
                <a:solidFill>
                  <a:srgbClr val="4C4C4C"/>
                </a:solidFill>
              </a:rPr>
              <a:t>Each station is programed to allow only a certain number of empty carriers. If your station has too many surplus carriers your station status will become unavailable.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4C4C4C"/>
              </a:solidFill>
            </a:endParaRPr>
          </a:p>
          <a:p>
            <a:endParaRPr lang="en-US" dirty="0">
              <a:solidFill>
                <a:srgbClr val="4C4C4C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835" y="2590800"/>
            <a:ext cx="375336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5749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0D58F-7BA2-894B-B9BE-13F5E5173983}" type="slidenum">
              <a:rPr lang="en-US" smtClean="0">
                <a:solidFill>
                  <a:srgbClr val="FFFFFF"/>
                </a:solidFill>
              </a:rPr>
              <a:pPr/>
              <a:t>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4148" y="152644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4C4C4C"/>
                </a:solidFill>
              </a:rPr>
              <a:t>Send </a:t>
            </a:r>
            <a:r>
              <a:rPr lang="en-US" sz="2000" dirty="0">
                <a:solidFill>
                  <a:srgbClr val="4C4C4C"/>
                </a:solidFill>
              </a:rPr>
              <a:t>empty </a:t>
            </a:r>
            <a:r>
              <a:rPr lang="en-US" sz="2000" dirty="0" smtClean="0">
                <a:solidFill>
                  <a:srgbClr val="4C4C4C"/>
                </a:solidFill>
              </a:rPr>
              <a:t>non-standard carriers </a:t>
            </a:r>
            <a:r>
              <a:rPr lang="en-US" sz="2000" dirty="0">
                <a:solidFill>
                  <a:srgbClr val="4C4C4C"/>
                </a:solidFill>
              </a:rPr>
              <a:t>to the station indicated on the </a:t>
            </a:r>
            <a:r>
              <a:rPr lang="en-US" sz="2000" dirty="0" smtClean="0">
                <a:solidFill>
                  <a:srgbClr val="4C4C4C"/>
                </a:solidFill>
              </a:rPr>
              <a:t>carrier.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4C4C4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0" y="4800600"/>
            <a:ext cx="3810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4C4C4C"/>
                </a:solidFill>
              </a:rPr>
              <a:t>Send empty standard carriers by pressing “Send Empty”.</a:t>
            </a:r>
            <a:endParaRPr lang="en-US" sz="1400" b="1" dirty="0">
              <a:solidFill>
                <a:srgbClr val="4C4C4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57800" y="2352440"/>
            <a:ext cx="36576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4C4C4C"/>
                </a:solidFill>
              </a:rPr>
              <a:t>Send empty non-standard carriers to the tube station indicated on the carrier.</a:t>
            </a:r>
            <a:endParaRPr lang="en-US" sz="1400" b="1" dirty="0">
              <a:solidFill>
                <a:srgbClr val="4C4C4C"/>
              </a:solidFill>
            </a:endParaRPr>
          </a:p>
        </p:txBody>
      </p:sp>
      <p:pic>
        <p:nvPicPr>
          <p:cNvPr id="6146" name="Picture 2" descr="K:\Pneumatic tube station photos\q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25" b="28754"/>
          <a:stretch/>
        </p:blipFill>
        <p:spPr bwMode="auto">
          <a:xfrm>
            <a:off x="4876800" y="3352800"/>
            <a:ext cx="4267200" cy="127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K:\Pneumatic tube station photos\a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50" b="24228"/>
          <a:stretch/>
        </p:blipFill>
        <p:spPr bwMode="auto">
          <a:xfrm>
            <a:off x="4856148" y="838200"/>
            <a:ext cx="4267200" cy="137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42210" y="5"/>
            <a:ext cx="8364906" cy="810227"/>
          </a:xfrm>
        </p:spPr>
        <p:txBody>
          <a:bodyPr/>
          <a:lstStyle/>
          <a:p>
            <a:r>
              <a:rPr lang="en-US" dirty="0" smtClean="0"/>
              <a:t>Send empty carriers- Continued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84148" y="3632537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4C4C4C"/>
                </a:solidFill>
              </a:rPr>
              <a:t>If no station is indicated simply place the carrier in the dispatcher and press “Send Empty”. </a:t>
            </a:r>
            <a:endParaRPr lang="en-US" sz="2000" dirty="0">
              <a:solidFill>
                <a:srgbClr val="4C4C4C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360" t="73718" r="4353"/>
          <a:stretch/>
        </p:blipFill>
        <p:spPr bwMode="auto">
          <a:xfrm>
            <a:off x="1447800" y="4953000"/>
            <a:ext cx="2049812" cy="114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824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FHS Midyear Planning 2018">
  <a:themeElements>
    <a:clrScheme name="SFHS 1">
      <a:dk1>
        <a:srgbClr val="4C4C4C"/>
      </a:dk1>
      <a:lt1>
        <a:srgbClr val="FFFFFF"/>
      </a:lt1>
      <a:dk2>
        <a:srgbClr val="4C4C4C"/>
      </a:dk2>
      <a:lt2>
        <a:srgbClr val="F6F4F1"/>
      </a:lt2>
      <a:accent1>
        <a:srgbClr val="E56B7B"/>
      </a:accent1>
      <a:accent2>
        <a:srgbClr val="7E7E7E"/>
      </a:accent2>
      <a:accent3>
        <a:srgbClr val="E4828F"/>
      </a:accent3>
      <a:accent4>
        <a:srgbClr val="8B8A89"/>
      </a:accent4>
      <a:accent5>
        <a:srgbClr val="4BACC6"/>
      </a:accent5>
      <a:accent6>
        <a:srgbClr val="F79646"/>
      </a:accent6>
      <a:hlink>
        <a:srgbClr val="E66B7B"/>
      </a:hlink>
      <a:folHlink>
        <a:srgbClr val="E56B7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FHS Midyear Planning 2018" id="{4EAF767A-E367-0249-A8BB-292F746B2E16}" vid="{60F6E3E8-2D52-7246-8FD1-1F7812FB5326}"/>
    </a:ext>
  </a:extLst>
</a:theme>
</file>

<file path=ppt/theme/theme2.xml><?xml version="1.0" encoding="utf-8"?>
<a:theme xmlns:a="http://schemas.openxmlformats.org/drawingml/2006/main" name="1_SFHS Midyear Planning 2018">
  <a:themeElements>
    <a:clrScheme name="SFHS 1">
      <a:dk1>
        <a:srgbClr val="4C4C4C"/>
      </a:dk1>
      <a:lt1>
        <a:srgbClr val="FFFFFF"/>
      </a:lt1>
      <a:dk2>
        <a:srgbClr val="4C4C4C"/>
      </a:dk2>
      <a:lt2>
        <a:srgbClr val="F6F4F1"/>
      </a:lt2>
      <a:accent1>
        <a:srgbClr val="E56B7B"/>
      </a:accent1>
      <a:accent2>
        <a:srgbClr val="7E7E7E"/>
      </a:accent2>
      <a:accent3>
        <a:srgbClr val="E4828F"/>
      </a:accent3>
      <a:accent4>
        <a:srgbClr val="8B8A89"/>
      </a:accent4>
      <a:accent5>
        <a:srgbClr val="4BACC6"/>
      </a:accent5>
      <a:accent6>
        <a:srgbClr val="F79646"/>
      </a:accent6>
      <a:hlink>
        <a:srgbClr val="E66B7B"/>
      </a:hlink>
      <a:folHlink>
        <a:srgbClr val="E56B7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FHS Midyear Planning 2018" id="{4EAF767A-E367-0249-A8BB-292F746B2E16}" vid="{60F6E3E8-2D52-7246-8FD1-1F7812FB532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946</TotalTime>
  <Words>990</Words>
  <Application>Microsoft Office PowerPoint</Application>
  <PresentationFormat>On-screen Show (4:3)</PresentationFormat>
  <Paragraphs>191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SFHS Midyear Planning 2018</vt:lpstr>
      <vt:lpstr>1_SFHS Midyear Planning 2018</vt:lpstr>
      <vt:lpstr>Sf Hospital Yale pneumatic tube system</vt:lpstr>
      <vt:lpstr>Pneumatic tube system- overview</vt:lpstr>
      <vt:lpstr>Pneumatic tube system Standard operation</vt:lpstr>
      <vt:lpstr>Sending procedure</vt:lpstr>
      <vt:lpstr>Sending procedure- continued</vt:lpstr>
      <vt:lpstr>Sending procedure- continued</vt:lpstr>
      <vt:lpstr>Receiving procedure</vt:lpstr>
      <vt:lpstr>Send empty carriers</vt:lpstr>
      <vt:lpstr>Send empty carriers- Continued</vt:lpstr>
      <vt:lpstr>Specimen packaging guidelines  and spill prevention</vt:lpstr>
      <vt:lpstr>Packaging guidelines- spill prevention</vt:lpstr>
      <vt:lpstr>Packaging guidelines- spill prevention</vt:lpstr>
      <vt:lpstr>Packaging guidelines- spill prevention</vt:lpstr>
      <vt:lpstr>Packaging guidelines- spill prevention</vt:lpstr>
      <vt:lpstr>Packaging guidelines- Blood cultures</vt:lpstr>
      <vt:lpstr>Packaging guidelines- Blood cultures</vt:lpstr>
      <vt:lpstr>Tube station- nonstandard carrier types</vt:lpstr>
      <vt:lpstr>PowerPoint Presentation</vt:lpstr>
      <vt:lpstr>Acceptable specimens</vt:lpstr>
      <vt:lpstr>Acceptable specimens</vt:lpstr>
      <vt:lpstr>PowerPoint Presentation</vt:lpstr>
      <vt:lpstr>Unacceptable specimens</vt:lpstr>
      <vt:lpstr>Unacceptable specimens</vt:lpstr>
      <vt:lpstr>PowerPoint Presentation</vt:lpstr>
    </vt:vector>
  </TitlesOfParts>
  <Company>SFH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Sf Hospital Yale Safety training</dc:title>
  <dc:creator>Coe, Amanda M</dc:creator>
  <cp:lastModifiedBy>Coe, Amanda M</cp:lastModifiedBy>
  <cp:revision>56</cp:revision>
  <cp:lastPrinted>2020-07-22T21:10:39Z</cp:lastPrinted>
  <dcterms:created xsi:type="dcterms:W3CDTF">2020-05-07T15:17:07Z</dcterms:created>
  <dcterms:modified xsi:type="dcterms:W3CDTF">2021-02-23T19:55:30Z</dcterms:modified>
</cp:coreProperties>
</file>