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98" r:id="rId5"/>
    <p:sldId id="299"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90" r:id="rId19"/>
    <p:sldId id="300" r:id="rId20"/>
    <p:sldId id="271" r:id="rId21"/>
    <p:sldId id="272" r:id="rId22"/>
    <p:sldId id="273" r:id="rId23"/>
    <p:sldId id="274" r:id="rId24"/>
    <p:sldId id="275" r:id="rId25"/>
    <p:sldId id="276" r:id="rId26"/>
    <p:sldId id="277" r:id="rId27"/>
    <p:sldId id="278" r:id="rId28"/>
    <p:sldId id="291" r:id="rId29"/>
    <p:sldId id="292" r:id="rId30"/>
    <p:sldId id="293" r:id="rId31"/>
    <p:sldId id="294" r:id="rId32"/>
    <p:sldId id="295" r:id="rId33"/>
    <p:sldId id="296" r:id="rId34"/>
    <p:sldId id="297" r:id="rId35"/>
    <p:sldId id="279" r:id="rId36"/>
    <p:sldId id="280" r:id="rId37"/>
    <p:sldId id="281" r:id="rId38"/>
    <p:sldId id="282" r:id="rId39"/>
    <p:sldId id="283" r:id="rId40"/>
    <p:sldId id="284" r:id="rId41"/>
    <p:sldId id="285" r:id="rId42"/>
    <p:sldId id="286" r:id="rId43"/>
    <p:sldId id="287" r:id="rId44"/>
    <p:sldId id="288" r:id="rId45"/>
    <p:sldId id="28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39DEE-D81D-40E6-83DC-361F956A042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125828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39DEE-D81D-40E6-83DC-361F956A042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102028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39DEE-D81D-40E6-83DC-361F956A042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82967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39DEE-D81D-40E6-83DC-361F956A042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44503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39DEE-D81D-40E6-83DC-361F956A042C}"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15282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39DEE-D81D-40E6-83DC-361F956A042C}"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1373073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39DEE-D81D-40E6-83DC-361F956A042C}"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371651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39DEE-D81D-40E6-83DC-361F956A042C}"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327065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39DEE-D81D-40E6-83DC-361F956A042C}"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78273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39DEE-D81D-40E6-83DC-361F956A042C}"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318869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39DEE-D81D-40E6-83DC-361F956A042C}"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4D891-7926-4E41-9DD0-5FCCA6A92F63}" type="slidenum">
              <a:rPr lang="en-US" smtClean="0"/>
              <a:t>‹#›</a:t>
            </a:fld>
            <a:endParaRPr lang="en-US"/>
          </a:p>
        </p:txBody>
      </p:sp>
    </p:spTree>
    <p:extLst>
      <p:ext uri="{BB962C8B-B14F-4D97-AF65-F5344CB8AC3E}">
        <p14:creationId xmlns:p14="http://schemas.microsoft.com/office/powerpoint/2010/main" val="363814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39DEE-D81D-40E6-83DC-361F956A042C}" type="datetimeFigureOut">
              <a:rPr lang="en-US" smtClean="0"/>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4D891-7926-4E41-9DD0-5FCCA6A92F63}" type="slidenum">
              <a:rPr lang="en-US" smtClean="0"/>
              <a:t>‹#›</a:t>
            </a:fld>
            <a:endParaRPr lang="en-US"/>
          </a:p>
        </p:txBody>
      </p:sp>
    </p:spTree>
    <p:extLst>
      <p:ext uri="{BB962C8B-B14F-4D97-AF65-F5344CB8AC3E}">
        <p14:creationId xmlns:p14="http://schemas.microsoft.com/office/powerpoint/2010/main" val="41353708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71600" y="1600200"/>
            <a:ext cx="594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0" i="0" u="none" strike="noStrike" kern="0" cap="none" spc="0" normalizeH="0" baseline="0" noProof="0" dirty="0" smtClean="0">
                <a:ln>
                  <a:noFill/>
                </a:ln>
                <a:solidFill>
                  <a:srgbClr val="2A8DBA"/>
                </a:solidFill>
                <a:effectLst/>
                <a:uLnTx/>
                <a:uFillTx/>
                <a:latin typeface="Arial"/>
                <a:ea typeface="+mj-ea"/>
                <a:cs typeface="+mj-cs"/>
              </a:rPr>
              <a:t>CELL-DYN Sapphire™ </a:t>
            </a:r>
            <a:r>
              <a:rPr kumimoji="0" lang="en-US" altLang="en-US" sz="4000" b="0" i="0" u="none" strike="noStrike" kern="0" cap="none" spc="0" normalizeH="0" baseline="0" noProof="0" dirty="0" smtClean="0">
                <a:ln>
                  <a:noFill/>
                </a:ln>
                <a:solidFill>
                  <a:srgbClr val="2A8DBA"/>
                </a:solidFill>
                <a:effectLst/>
                <a:uLnTx/>
                <a:uFillTx/>
                <a:latin typeface="Arial"/>
                <a:ea typeface="+mj-ea"/>
                <a:cs typeface="Times New Roman" pitchFamily="18" charset="0"/>
              </a:rPr>
              <a:t>Basic Maintenance</a:t>
            </a:r>
            <a:endParaRPr kumimoji="0" lang="en-US" altLang="en-US" sz="40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sp>
        <p:nvSpPr>
          <p:cNvPr id="7" name="Subtitle 1"/>
          <p:cNvSpPr txBox="1">
            <a:spLocks/>
          </p:cNvSpPr>
          <p:nvPr/>
        </p:nvSpPr>
        <p:spPr bwMode="auto">
          <a:xfrm>
            <a:off x="1905000" y="3581400"/>
            <a:ext cx="5095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Arial"/>
                <a:ea typeface="+mn-ea"/>
                <a:cs typeface="+mn-cs"/>
              </a:rPr>
              <a:t>Maintenance Part 1</a:t>
            </a:r>
            <a:endParaRPr kumimoji="0" lang="en-US" sz="3600" b="0" i="0" u="none" strike="noStrike" kern="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53743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7"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Run a Background Count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5. Select the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button to exit the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NEXT OPEN TUBE SETUP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6. Press the aspiration switch to start the background counting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cycle.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7. Ensure that background counts are within acceptable limits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before running controls and patient specimens.(See next slide)</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9296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lvl="0">
              <a:defRPr/>
            </a:pPr>
            <a:r>
              <a:rPr lang="en-US" altLang="en-US" sz="3200" kern="0" dirty="0">
                <a:solidFill>
                  <a:srgbClr val="2A8DBA"/>
                </a:solidFill>
                <a:latin typeface="Arial"/>
                <a:cs typeface="Arial" pitchFamily="34" charset="0"/>
              </a:rPr>
              <a:t>CELL-DYN </a:t>
            </a:r>
            <a:r>
              <a:rPr lang="en-US" altLang="en-US" sz="3200" kern="0" dirty="0">
                <a:solidFill>
                  <a:srgbClr val="2A8DBA"/>
                </a:solidFill>
                <a:latin typeface="Arial"/>
                <a:cs typeface="Times New Roman" pitchFamily="18" charset="0"/>
              </a:rPr>
              <a:t>Sapphire™ Daily Maintenance</a:t>
            </a:r>
            <a:endParaRPr lang="en-US" kern="0" dirty="0">
              <a:solidFill>
                <a:srgbClr val="2A8DBA"/>
              </a:solidFill>
              <a:latin typeface="Arial"/>
            </a:endParaRPr>
          </a:p>
        </p:txBody>
      </p:sp>
      <p:graphicFrame>
        <p:nvGraphicFramePr>
          <p:cNvPr id="5" name="Content Placeholder 4"/>
          <p:cNvGraphicFramePr>
            <a:graphicFrameLocks/>
          </p:cNvGraphicFramePr>
          <p:nvPr>
            <p:extLst>
              <p:ext uri="{D42A27DB-BD31-4B8C-83A1-F6EECF244321}">
                <p14:modId xmlns:p14="http://schemas.microsoft.com/office/powerpoint/2010/main" val="2087058070"/>
              </p:ext>
            </p:extLst>
          </p:nvPr>
        </p:nvGraphicFramePr>
        <p:xfrm>
          <a:off x="441325" y="2209800"/>
          <a:ext cx="8234361" cy="2590800"/>
        </p:xfrm>
        <a:graphic>
          <a:graphicData uri="http://schemas.openxmlformats.org/drawingml/2006/table">
            <a:tbl>
              <a:tblPr firstRow="1" bandRow="1"/>
              <a:tblGrid>
                <a:gridCol w="2744787"/>
                <a:gridCol w="2744787"/>
                <a:gridCol w="2744787"/>
              </a:tblGrid>
              <a:tr h="142240">
                <a:tc rowSpan="2">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gridSpan="2">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r>
                        <a:rPr lang="en-US" dirty="0" smtClean="0"/>
                        <a:t>Background Concentration</a:t>
                      </a:r>
                      <a:r>
                        <a:rPr lang="en-US" baseline="0" dirty="0" smtClean="0"/>
                        <a:t> Limits</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hMerge="1">
                  <a:txBody>
                    <a:bodyPr/>
                    <a:lstStyle/>
                    <a:p>
                      <a:endParaRPr lang="en-US"/>
                    </a:p>
                  </a:txBody>
                  <a:tcPr/>
                </a:tc>
              </a:tr>
              <a:tr h="370840">
                <a:tc vMerge="1">
                  <a:txBody>
                    <a:bodyPr/>
                    <a:lstStyle/>
                    <a:p>
                      <a:endParaRPr lang="en-US"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SI</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USA</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WBC</a:t>
                      </a:r>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0.10 x 10 </a:t>
                      </a:r>
                      <a:r>
                        <a:rPr lang="en-US" sz="1800" b="0" i="0" u="none" strike="noStrike" baseline="30000" dirty="0" smtClean="0">
                          <a:latin typeface="Century Gothic"/>
                        </a:rPr>
                        <a:t>9</a:t>
                      </a:r>
                      <a:r>
                        <a:rPr lang="en-US" sz="1800" b="0" i="0" u="none" strike="noStrike" baseline="0" dirty="0" smtClean="0">
                          <a:latin typeface="Century Gothic"/>
                        </a:rPr>
                        <a:t> /L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0.10 x 10</a:t>
                      </a:r>
                      <a:r>
                        <a:rPr lang="en-US" sz="1800" b="0" i="0" u="none" strike="noStrike" baseline="30000" dirty="0" smtClean="0">
                          <a:latin typeface="Century Gothic"/>
                        </a:rPr>
                        <a:t>3</a:t>
                      </a:r>
                      <a:r>
                        <a:rPr lang="en-US" sz="1800" b="0" i="0" u="none" strike="noStrike" baseline="0" dirty="0" smtClean="0">
                          <a:latin typeface="Century Gothic"/>
                        </a:rPr>
                        <a:t>/</a:t>
                      </a:r>
                      <a:r>
                        <a:rPr lang="el-GR" sz="1800" b="0" i="0" u="none" strike="noStrike" baseline="0" dirty="0" smtClean="0">
                          <a:latin typeface="Century Gothic"/>
                        </a:rPr>
                        <a:t>μ</a:t>
                      </a:r>
                      <a:r>
                        <a:rPr lang="en-US" sz="1800" b="0" i="0" u="none" strike="noStrike" baseline="0" dirty="0" smtClean="0">
                          <a:latin typeface="Century Gothic"/>
                        </a:rPr>
                        <a:t>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RBC</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0.02 x 10</a:t>
                      </a:r>
                      <a:r>
                        <a:rPr lang="en-US" sz="1800" b="0" i="0" u="none" strike="noStrike" baseline="30000" dirty="0" smtClean="0">
                          <a:latin typeface="Century Gothic"/>
                        </a:rPr>
                        <a:t>12</a:t>
                      </a:r>
                      <a:r>
                        <a:rPr lang="en-US" sz="1800" b="0" i="0" u="none" strike="noStrike" baseline="0" dirty="0" smtClean="0">
                          <a:latin typeface="Century Gothic"/>
                        </a:rPr>
                        <a:t> /L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0.02 x 10</a:t>
                      </a:r>
                      <a:r>
                        <a:rPr lang="en-US" sz="1800" b="0" i="0" u="none" strike="noStrike" baseline="30000" dirty="0" smtClean="0">
                          <a:latin typeface="Century Gothic"/>
                        </a:rPr>
                        <a:t>6</a:t>
                      </a:r>
                      <a:r>
                        <a:rPr lang="en-US" sz="1800" b="0" i="0" u="none" strike="noStrike" baseline="0" dirty="0" smtClean="0">
                          <a:latin typeface="Century Gothic"/>
                        </a:rPr>
                        <a:t>/</a:t>
                      </a:r>
                      <a:r>
                        <a:rPr lang="el-GR" sz="1800" b="0" i="0" u="none" strike="noStrike" baseline="0" dirty="0" smtClean="0">
                          <a:latin typeface="Century Gothic"/>
                        </a:rPr>
                        <a:t>μ</a:t>
                      </a:r>
                      <a:r>
                        <a:rPr lang="en-US" sz="1800" b="0" i="0" u="none" strike="noStrike" baseline="0" dirty="0" smtClean="0">
                          <a:latin typeface="Century Gothic"/>
                        </a:rPr>
                        <a:t>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HGB</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1.0 g/L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0.10 g/</a:t>
                      </a:r>
                      <a:r>
                        <a:rPr lang="en-US" sz="1800" b="0" i="0" u="none" strike="noStrike" baseline="0" dirty="0" err="1" smtClean="0">
                          <a:latin typeface="Century Gothic"/>
                        </a:rPr>
                        <a:t>dL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err="1" smtClean="0"/>
                        <a:t>PLTo</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5.00 x 10</a:t>
                      </a:r>
                      <a:r>
                        <a:rPr lang="en-US" sz="800" b="0" i="0" u="none" strike="noStrike" baseline="0" dirty="0" smtClean="0">
                          <a:latin typeface="Century Gothic"/>
                        </a:rPr>
                        <a:t> </a:t>
                      </a:r>
                      <a:r>
                        <a:rPr lang="en-US" sz="1800" b="0" i="0" u="none" strike="noStrike" baseline="30000" dirty="0" smtClean="0">
                          <a:latin typeface="Century Gothic"/>
                        </a:rPr>
                        <a:t>9</a:t>
                      </a:r>
                      <a:r>
                        <a:rPr lang="en-US" sz="1800" b="0" i="0" u="none" strike="noStrike" baseline="0" dirty="0" smtClean="0">
                          <a:latin typeface="Century Gothic"/>
                        </a:rPr>
                        <a:t>/L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5.00 x 10</a:t>
                      </a:r>
                      <a:r>
                        <a:rPr lang="en-US" sz="1800" b="0" i="0" u="none" strike="noStrike" baseline="30000" dirty="0" smtClean="0">
                          <a:latin typeface="Century Gothic"/>
                        </a:rPr>
                        <a:t>3</a:t>
                      </a:r>
                      <a:r>
                        <a:rPr lang="en-US" sz="1800" b="0" i="0" u="none" strike="noStrike" baseline="0" dirty="0" smtClean="0">
                          <a:latin typeface="Century Gothic"/>
                        </a:rPr>
                        <a:t>/</a:t>
                      </a:r>
                      <a:r>
                        <a:rPr lang="el-GR" sz="1800" b="0" i="0" u="none" strike="noStrike" baseline="0" dirty="0" smtClean="0">
                          <a:latin typeface="Century Gothic"/>
                        </a:rPr>
                        <a:t>μ</a:t>
                      </a:r>
                      <a:r>
                        <a:rPr lang="en-US" sz="1800" b="0" i="0" u="none" strike="noStrike" baseline="0" dirty="0" smtClean="0">
                          <a:latin typeface="Century Gothic"/>
                        </a:rPr>
                        <a:t>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RETC</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5.00 x 10 </a:t>
                      </a:r>
                      <a:r>
                        <a:rPr lang="en-US" sz="1800" b="0" i="0" u="none" strike="noStrike" baseline="30000" dirty="0" smtClean="0">
                          <a:latin typeface="Century Gothic"/>
                        </a:rPr>
                        <a:t>9</a:t>
                      </a:r>
                      <a:r>
                        <a:rPr lang="en-US" sz="1800" b="0" i="0" u="none" strike="noStrike" baseline="0" dirty="0" smtClean="0">
                          <a:latin typeface="Century Gothic"/>
                        </a:rPr>
                        <a:t> /L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800" b="0" i="0" u="none" strike="noStrike" baseline="0" dirty="0" smtClean="0">
                          <a:latin typeface="SymbolMT"/>
                        </a:rPr>
                        <a:t>≤ </a:t>
                      </a:r>
                      <a:r>
                        <a:rPr lang="en-US" sz="1800" b="0" i="0" u="none" strike="noStrike" baseline="0" dirty="0" smtClean="0">
                          <a:latin typeface="Century Gothic"/>
                        </a:rPr>
                        <a:t>5.00 x 10</a:t>
                      </a:r>
                      <a:r>
                        <a:rPr lang="en-US" sz="1800" b="0" i="0" u="none" strike="noStrike" baseline="30000" dirty="0" smtClean="0">
                          <a:latin typeface="Century Gothic"/>
                        </a:rPr>
                        <a:t>3</a:t>
                      </a:r>
                      <a:r>
                        <a:rPr lang="en-US" sz="1800" b="0" i="0" u="none" strike="noStrike" baseline="0" dirty="0" smtClean="0">
                          <a:latin typeface="Century Gothic"/>
                        </a:rPr>
                        <a:t>/</a:t>
                      </a:r>
                      <a:r>
                        <a:rPr lang="el-GR" sz="1800" b="0" i="0" u="none" strike="noStrike" baseline="0" dirty="0" smtClean="0">
                          <a:latin typeface="Century Gothic"/>
                        </a:rPr>
                        <a:t>μ</a:t>
                      </a:r>
                      <a:r>
                        <a:rPr lang="en-US" sz="1800" b="0" i="0" u="none" strike="noStrike" baseline="0" dirty="0" smtClean="0">
                          <a:latin typeface="Century Gothic"/>
                        </a:rPr>
                        <a:t>L</a:t>
                      </a:r>
                      <a:endParaRPr lang="en-US" dirty="0"/>
                    </a:p>
                  </a:txBody>
                  <a:tcPr>
                    <a:lnL w="12700" cmpd="sng">
                      <a:solidFill>
                        <a:srgbClr val="ACC5D9"/>
                      </a:solidFill>
                    </a:lnL>
                    <a:lnR w="12700" cmpd="sng">
                      <a:solidFill>
                        <a:srgbClr val="ACC5D9"/>
                      </a:solidFill>
                    </a:lnR>
                    <a:lnT w="12700" cmpd="sng">
                      <a:solidFill>
                        <a:srgbClr val="ACC5D9"/>
                      </a:solidFill>
                    </a:lnT>
                    <a:lnB w="12700" cmpd="sng">
                      <a:solidFill>
                        <a:srgbClr val="ACC5D9"/>
                      </a:solidFill>
                    </a:lnB>
                    <a:lnTlToBr w="12700" cmpd="sng">
                      <a:noFill/>
                      <a:prstDash val="solid"/>
                    </a:lnTlToBr>
                    <a:lnBlToTr w="12700" cmpd="sng">
                      <a:noFill/>
                      <a:prstDash val="solid"/>
                    </a:lnBlToTr>
                    <a:solidFill>
                      <a:srgbClr val="ACC5D9">
                        <a:tint val="20000"/>
                      </a:srgbClr>
                    </a:solidFill>
                  </a:tcPr>
                </a:tc>
              </a:tr>
            </a:tbl>
          </a:graphicData>
        </a:graphic>
      </p:graphicFrame>
      <p:sp>
        <p:nvSpPr>
          <p:cNvPr id="2" name="TextBox 1"/>
          <p:cNvSpPr txBox="1"/>
          <p:nvPr/>
        </p:nvSpPr>
        <p:spPr>
          <a:xfrm>
            <a:off x="455741" y="1600200"/>
            <a:ext cx="6477000" cy="369332"/>
          </a:xfrm>
          <a:prstGeom prst="rect">
            <a:avLst/>
          </a:prstGeom>
          <a:noFill/>
        </p:spPr>
        <p:txBody>
          <a:bodyPr wrap="square" rtlCol="0">
            <a:spAutoFit/>
          </a:bodyPr>
          <a:lstStyle/>
          <a:p>
            <a:r>
              <a:rPr lang="en-US" dirty="0" smtClean="0"/>
              <a:t>Background acceptability criteria: </a:t>
            </a:r>
            <a:endParaRPr lang="en-US" dirty="0"/>
          </a:p>
        </p:txBody>
      </p:sp>
    </p:spTree>
    <p:extLst>
      <p:ext uri="{BB962C8B-B14F-4D97-AF65-F5344CB8AC3E}">
        <p14:creationId xmlns:p14="http://schemas.microsoft.com/office/powerpoint/2010/main" val="250146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lvl="0">
              <a:defRPr/>
            </a:pPr>
            <a:r>
              <a:rPr lang="en-US" altLang="en-US" sz="3200" kern="0" dirty="0">
                <a:solidFill>
                  <a:srgbClr val="2A8DBA"/>
                </a:solidFill>
                <a:latin typeface="Arial"/>
                <a:cs typeface="Arial" pitchFamily="34" charset="0"/>
              </a:rPr>
              <a:t>CELL-DYN </a:t>
            </a:r>
            <a:r>
              <a:rPr lang="en-US" altLang="en-US" sz="3200" kern="0" dirty="0">
                <a:solidFill>
                  <a:srgbClr val="2A8DBA"/>
                </a:solidFill>
                <a:latin typeface="Arial"/>
                <a:cs typeface="Times New Roman" pitchFamily="18" charset="0"/>
              </a:rPr>
              <a:t>Sapphire™ Daily Maintenance</a:t>
            </a:r>
            <a:endParaRPr lang="en-US" kern="0" dirty="0">
              <a:solidFill>
                <a:srgbClr val="2A8DBA"/>
              </a:solidFill>
              <a:latin typeface="Arial"/>
            </a:endParaRPr>
          </a:p>
        </p:txBody>
      </p:sp>
      <p:sp>
        <p:nvSpPr>
          <p:cNvPr id="3"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Run Quality Control (Closed mode)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Autoloader Procedure Using QC Labels on Commercial Controls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The following is the recommended procedure for running commercial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controls along with patient specimens in the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1. Place a QC Label corresponding to the desired QC File on each</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control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2. Place controls in an Autoloader rack and load racks in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Autoloader.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3.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Run Loader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The test selections and limit set information are taken from the setup</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criteria in the QC Files. Results for controls are automatically directed to</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the QC Files indicated by the QC Labels</a:t>
            </a:r>
            <a:r>
              <a:rPr kumimoji="0" lang="en-US" sz="2000" b="0" i="0" u="none" strike="noStrike" kern="0" cap="none" spc="0" normalizeH="0" baseline="0" noProof="0" smtClean="0">
                <a:ln>
                  <a:noFill/>
                </a:ln>
                <a:solidFill>
                  <a:srgbClr val="000000"/>
                </a:solidFill>
                <a:effectLst/>
                <a:uLnTx/>
                <a:uFillTx/>
                <a:latin typeface="Arial"/>
                <a:ea typeface="+mn-ea"/>
                <a:cs typeface="+mn-cs"/>
              </a:rPr>
              <a:t>.</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lvl="0">
              <a:defRPr/>
            </a:pPr>
            <a:r>
              <a:rPr lang="en-US" altLang="en-US" sz="3200" kern="0" dirty="0">
                <a:solidFill>
                  <a:srgbClr val="2A8DBA"/>
                </a:solidFill>
                <a:latin typeface="Arial"/>
                <a:cs typeface="Arial" pitchFamily="34" charset="0"/>
              </a:rPr>
              <a:t>CELL-DYN </a:t>
            </a:r>
            <a:r>
              <a:rPr lang="en-US" altLang="en-US" sz="3200" kern="0" dirty="0">
                <a:solidFill>
                  <a:srgbClr val="2A8DBA"/>
                </a:solidFill>
                <a:latin typeface="Arial"/>
                <a:cs typeface="Times New Roman" pitchFamily="18" charset="0"/>
              </a:rPr>
              <a:t>Sapphire™ Daily Maintenance</a:t>
            </a:r>
            <a:endParaRPr lang="en-US" kern="0" dirty="0">
              <a:solidFill>
                <a:srgbClr val="2A8DBA"/>
              </a:solidFill>
              <a:latin typeface="Arial"/>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Use the following procedure to run </a:t>
            </a:r>
            <a:r>
              <a:rPr kumimoji="0" lang="en-US" sz="1800" b="1" i="1" u="none" strike="noStrike" kern="0" cap="none" spc="0" normalizeH="0" baseline="0" noProof="0" smtClean="0">
                <a:ln>
                  <a:noFill/>
                </a:ln>
                <a:solidFill>
                  <a:srgbClr val="000000"/>
                </a:solidFill>
                <a:effectLst/>
                <a:uLnTx/>
                <a:uFillTx/>
                <a:latin typeface="Arial"/>
                <a:ea typeface="+mn-ea"/>
                <a:cs typeface="+mn-cs"/>
              </a:rPr>
              <a:t>quality control </a:t>
            </a:r>
            <a:r>
              <a:rPr kumimoji="0" lang="en-US" sz="1800" b="0" i="0" u="none" strike="noStrike" kern="0" cap="none" spc="0" normalizeH="0" baseline="0" noProof="0" smtClean="0">
                <a:ln>
                  <a:noFill/>
                </a:ln>
                <a:solidFill>
                  <a:srgbClr val="000000"/>
                </a:solidFill>
                <a:effectLst/>
                <a:uLnTx/>
                <a:uFillTx/>
                <a:latin typeface="Arial"/>
                <a:ea typeface="+mn-ea"/>
                <a:cs typeface="+mn-cs"/>
              </a:rPr>
              <a:t>specimens in </a:t>
            </a:r>
            <a:r>
              <a:rPr kumimoji="0" lang="en-US" sz="1800" b="1" i="1" u="none" strike="noStrike" kern="0" cap="none" spc="0" normalizeH="0" baseline="0" noProof="0" smtClean="0">
                <a:ln>
                  <a:noFill/>
                </a:ln>
                <a:solidFill>
                  <a:srgbClr val="000000"/>
                </a:solidFill>
                <a:effectLst/>
                <a:uLnTx/>
                <a:uFillTx/>
                <a:latin typeface="Arial"/>
                <a:ea typeface="+mn-ea"/>
                <a:cs typeface="+mn-cs"/>
              </a:rPr>
              <a:t>Open Tube Mode</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Run Open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Specimen Type&gt; </a:t>
            </a:r>
            <a:r>
              <a:rPr kumimoji="0" lang="en-US" sz="1800" b="0" i="0" u="none" strike="noStrike" kern="0" cap="none" spc="0" normalizeH="0" baseline="0" noProof="0" smtClean="0">
                <a:ln>
                  <a:noFill/>
                </a:ln>
                <a:solidFill>
                  <a:srgbClr val="000000"/>
                </a:solidFill>
                <a:effectLst/>
                <a:uLnTx/>
                <a:uFillTx/>
                <a:latin typeface="Arial"/>
                <a:ea typeface="+mn-ea"/>
                <a:cs typeface="+mn-cs"/>
              </a:rPr>
              <a:t>and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QC</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Sub type&gt; </a:t>
            </a:r>
            <a:r>
              <a:rPr kumimoji="0" lang="en-US" sz="1800" b="0" i="0" u="none" strike="noStrike" kern="0" cap="none" spc="0" normalizeH="0" baseline="0" noProof="0" smtClean="0">
                <a:ln>
                  <a:noFill/>
                </a:ln>
                <a:solidFill>
                  <a:srgbClr val="000000"/>
                </a:solidFill>
                <a:effectLst/>
                <a:uLnTx/>
                <a:uFillTx/>
                <a:latin typeface="Arial"/>
                <a:ea typeface="+mn-ea"/>
                <a:cs typeface="+mn-cs"/>
              </a:rPr>
              <a:t>and choose the target QC file for the first control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sample.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	 </a:t>
            </a:r>
            <a:r>
              <a:rPr kumimoji="0" lang="en-US" sz="1800" b="0" i="1" u="none" strike="noStrike" kern="0" cap="none" spc="0" normalizeH="0" baseline="0" noProof="0" smtClean="0">
                <a:ln>
                  <a:noFill/>
                </a:ln>
                <a:solidFill>
                  <a:srgbClr val="000000"/>
                </a:solidFill>
                <a:effectLst/>
                <a:uLnTx/>
                <a:uFillTx/>
                <a:latin typeface="Arial"/>
                <a:ea typeface="+mn-ea"/>
                <a:cs typeface="+mn-cs"/>
              </a:rPr>
              <a:t>It is not necessary to enter any other processing conditions since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	processing will be based on the information in the target QC file.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Close.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Mix the control specimen well, and uncap the tube.</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lvl="0">
              <a:defRPr/>
            </a:pPr>
            <a:r>
              <a:rPr lang="en-US" altLang="en-US" sz="3200" kern="0" dirty="0">
                <a:solidFill>
                  <a:srgbClr val="2A8DBA"/>
                </a:solidFill>
                <a:latin typeface="Arial"/>
                <a:cs typeface="Arial" pitchFamily="34" charset="0"/>
              </a:rPr>
              <a:t>CELL-DYN </a:t>
            </a:r>
            <a:r>
              <a:rPr lang="en-US" altLang="en-US" sz="3200" kern="0" dirty="0">
                <a:solidFill>
                  <a:srgbClr val="2A8DBA"/>
                </a:solidFill>
                <a:latin typeface="Arial"/>
                <a:cs typeface="Times New Roman" pitchFamily="18" charset="0"/>
              </a:rPr>
              <a:t>Sapphire™ Daily Maintenance</a:t>
            </a:r>
            <a:endParaRPr lang="en-US" kern="0" dirty="0">
              <a:solidFill>
                <a:srgbClr val="2A8DBA"/>
              </a:solidFill>
              <a:latin typeface="Arial"/>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Quality control </a:t>
            </a:r>
            <a:r>
              <a:rPr kumimoji="0" lang="en-US" sz="2000" b="0" i="0" u="none" strike="noStrike" kern="0" cap="none" spc="0" normalizeH="0" baseline="0" noProof="0" smtClean="0">
                <a:ln>
                  <a:noFill/>
                </a:ln>
                <a:solidFill>
                  <a:srgbClr val="000000"/>
                </a:solidFill>
                <a:effectLst/>
                <a:uLnTx/>
                <a:uFillTx/>
                <a:latin typeface="Arial"/>
                <a:ea typeface="+mn-ea"/>
                <a:cs typeface="+mn-cs"/>
              </a:rPr>
              <a:t>specimens in </a:t>
            </a:r>
            <a:r>
              <a:rPr kumimoji="0" lang="en-US" sz="2000" b="1" i="1" u="none" strike="noStrike" kern="0" cap="none" spc="0" normalizeH="0" baseline="0" noProof="0" smtClean="0">
                <a:ln>
                  <a:noFill/>
                </a:ln>
                <a:solidFill>
                  <a:srgbClr val="000000"/>
                </a:solidFill>
                <a:effectLst/>
                <a:uLnTx/>
                <a:uFillTx/>
                <a:latin typeface="Arial"/>
                <a:ea typeface="+mn-ea"/>
                <a:cs typeface="+mn-cs"/>
              </a:rPr>
              <a:t>Open Tube Mode </a:t>
            </a:r>
            <a:r>
              <a:rPr kumimoji="0" lang="en-US" sz="2000" b="0" i="0" u="none" strike="noStrike" kern="0" cap="none" spc="0" normalizeH="0" baseline="0" noProof="0" smtClean="0">
                <a:ln>
                  <a:noFill/>
                </a:ln>
                <a:solidFill>
                  <a:srgbClr val="000000"/>
                </a:solidFill>
                <a:effectLst/>
                <a:uLnTx/>
                <a:uFillTx/>
                <a:latin typeface="Arial"/>
                <a:ea typeface="+mn-ea"/>
                <a:cs typeface="+mn-cs"/>
              </a:rPr>
              <a:t>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6. Immerse the end of the extended probe into the control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specimen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7. Press the Aspiration switch.</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8. After two beeps sound, remove the tube and recap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specimen.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Arial"/>
                <a:ea typeface="+mn-ea"/>
                <a:cs typeface="+mn-cs"/>
              </a:rPr>
              <a:t>9. Repeat the process for remaining control specimens.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XB and Moving Average Programs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Moving Average program information is accessed and changed in the Moving Average Shared Region View as shown in the figure below. The Moving Average Shared Region View: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Provides access to results for all Moving Average Programs.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Selecting a program button displays those results.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800" b="0" i="0" u="none" strike="noStrike" kern="0" cap="none" spc="0" normalizeH="0" baseline="0" noProof="0" dirty="0" smtClean="0">
                <a:ln>
                  <a:noFill/>
                </a:ln>
                <a:solidFill>
                  <a:srgbClr val="FF0000"/>
                </a:solidFill>
                <a:effectLst/>
                <a:uLnTx/>
                <a:uFillTx/>
                <a:latin typeface="Arial"/>
                <a:ea typeface="+mn-ea"/>
                <a:cs typeface="+mn-cs"/>
              </a:rPr>
              <a:t>Current batch data, sealed batches and </a:t>
            </a:r>
            <a:r>
              <a:rPr kumimoji="0" lang="en-US" sz="1800" b="0" i="0" u="none" strike="noStrike" kern="0" cap="none" spc="0" normalizeH="0" baseline="0" noProof="0" dirty="0" smtClean="0">
                <a:ln>
                  <a:noFill/>
                </a:ln>
                <a:solidFill>
                  <a:srgbClr val="FF0000"/>
                </a:solidFill>
                <a:effectLst/>
                <a:uLnTx/>
                <a:uFillTx/>
                <a:latin typeface="Arial"/>
                <a:ea typeface="+mn-ea"/>
                <a:cs typeface="+mn-cs"/>
              </a:rPr>
              <a:t>Levey-Jennings </a:t>
            </a:r>
            <a:r>
              <a:rPr kumimoji="0" lang="en-US" sz="1800" b="0" i="0" u="none" strike="noStrike" kern="0" cap="none" spc="0" normalizeH="0" baseline="0" noProof="0" dirty="0" smtClean="0">
                <a:ln>
                  <a:noFill/>
                </a:ln>
                <a:solidFill>
                  <a:srgbClr val="FF0000"/>
                </a:solidFill>
                <a:effectLst/>
                <a:uLnTx/>
                <a:uFillTx/>
                <a:latin typeface="Arial"/>
                <a:ea typeface="+mn-ea"/>
                <a:cs typeface="+mn-cs"/>
              </a:rPr>
              <a:t>graphs can be displayed. Current batches are the current samples running. Sealed batches are the average of 20 patient samples. This average informs the tech if there might be analyzer issues and indicates data trends that needs to be addressed.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Open this window selecting the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QC&gt;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button and selecting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Moving Average Programs...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from the menu.</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8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2800" b="0" i="0" u="none" strike="noStrike" kern="0" cap="none" spc="0" normalizeH="0" baseline="0" noProof="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8"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XB and Moving Average Programs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604" y="1828800"/>
            <a:ext cx="6248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own Arrow 9"/>
          <p:cNvSpPr/>
          <p:nvPr/>
        </p:nvSpPr>
        <p:spPr bwMode="auto">
          <a:xfrm>
            <a:off x="4046790" y="5029200"/>
            <a:ext cx="228600" cy="457200"/>
          </a:xfrm>
          <a:prstGeom prst="down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11" name="TextBox 10"/>
          <p:cNvSpPr txBox="1"/>
          <p:nvPr/>
        </p:nvSpPr>
        <p:spPr>
          <a:xfrm>
            <a:off x="3453552" y="4648200"/>
            <a:ext cx="1415075" cy="307777"/>
          </a:xfrm>
          <a:prstGeom prst="rect">
            <a:avLst/>
          </a:prstGeom>
          <a:noFill/>
        </p:spPr>
        <p:txBody>
          <a:bodyPr wrap="square" rtlCol="0">
            <a:spAutoFit/>
          </a:bodyPr>
          <a:lstStyle/>
          <a:p>
            <a:r>
              <a:rPr lang="en-US" sz="1400" b="1" dirty="0">
                <a:solidFill>
                  <a:srgbClr val="002060"/>
                </a:solidFill>
                <a:latin typeface="Arial"/>
              </a:rPr>
              <a:t>Current batch</a:t>
            </a:r>
          </a:p>
        </p:txBody>
      </p:sp>
    </p:spTree>
    <p:extLst>
      <p:ext uri="{BB962C8B-B14F-4D97-AF65-F5344CB8AC3E}">
        <p14:creationId xmlns:p14="http://schemas.microsoft.com/office/powerpoint/2010/main" val="250146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8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2800" b="0" i="0" u="none" strike="noStrike" kern="0" cap="none" spc="0" normalizeH="0" baseline="0" noProof="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7"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XB and Moving Average Programs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26" y="1447800"/>
            <a:ext cx="6781800" cy="4648200"/>
          </a:xfrm>
          <a:prstGeom prst="rect">
            <a:avLst/>
          </a:prstGeom>
        </p:spPr>
      </p:pic>
      <p:sp>
        <p:nvSpPr>
          <p:cNvPr id="9" name="Down Arrow 8"/>
          <p:cNvSpPr/>
          <p:nvPr/>
        </p:nvSpPr>
        <p:spPr bwMode="auto">
          <a:xfrm>
            <a:off x="2452999" y="5224265"/>
            <a:ext cx="228600" cy="381000"/>
          </a:xfrm>
          <a:prstGeom prst="down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10" name="TextBox 9"/>
          <p:cNvSpPr txBox="1"/>
          <p:nvPr/>
        </p:nvSpPr>
        <p:spPr>
          <a:xfrm>
            <a:off x="1923848" y="4950023"/>
            <a:ext cx="1486304" cy="307777"/>
          </a:xfrm>
          <a:prstGeom prst="rect">
            <a:avLst/>
          </a:prstGeom>
          <a:noFill/>
        </p:spPr>
        <p:txBody>
          <a:bodyPr wrap="none" rtlCol="0">
            <a:spAutoFit/>
          </a:bodyPr>
          <a:lstStyle/>
          <a:p>
            <a:r>
              <a:rPr lang="en-US" sz="1400" b="1" dirty="0">
                <a:solidFill>
                  <a:srgbClr val="FFC000"/>
                </a:solidFill>
                <a:latin typeface="Arial"/>
              </a:rPr>
              <a:t>Sealed batches</a:t>
            </a:r>
          </a:p>
        </p:txBody>
      </p:sp>
    </p:spTree>
    <p:extLst>
      <p:ext uri="{BB962C8B-B14F-4D97-AF65-F5344CB8AC3E}">
        <p14:creationId xmlns:p14="http://schemas.microsoft.com/office/powerpoint/2010/main" val="250146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8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2800" b="0" i="0" u="none" strike="noStrike" kern="0" cap="none" spc="0" normalizeH="0" baseline="0" noProof="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7" name="Content Placeholder 2"/>
          <p:cNvSpPr txBox="1">
            <a:spLocks/>
          </p:cNvSpPr>
          <p:nvPr/>
        </p:nvSpPr>
        <p:spPr bwMode="auto">
          <a:xfrm>
            <a:off x="523103"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XB and Moving Average Programs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74"/>
          <a:stretch/>
        </p:blipFill>
        <p:spPr bwMode="auto">
          <a:xfrm>
            <a:off x="1250950" y="1676399"/>
            <a:ext cx="6400800" cy="470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688962" y="4873823"/>
            <a:ext cx="1524776" cy="307777"/>
          </a:xfrm>
          <a:prstGeom prst="rect">
            <a:avLst/>
          </a:prstGeom>
          <a:noFill/>
        </p:spPr>
        <p:txBody>
          <a:bodyPr wrap="none" rtlCol="0">
            <a:spAutoFit/>
          </a:bodyPr>
          <a:lstStyle/>
          <a:p>
            <a:r>
              <a:rPr lang="en-US" sz="1400" b="1" dirty="0" smtClean="0">
                <a:solidFill>
                  <a:schemeClr val="tx2"/>
                </a:solidFill>
                <a:latin typeface="Arial"/>
              </a:rPr>
              <a:t>Levey Jennings</a:t>
            </a:r>
            <a:endParaRPr lang="en-US" sz="1400" b="1" dirty="0">
              <a:solidFill>
                <a:schemeClr val="tx2"/>
              </a:solidFill>
              <a:latin typeface="Arial"/>
            </a:endParaRPr>
          </a:p>
        </p:txBody>
      </p:sp>
      <p:sp>
        <p:nvSpPr>
          <p:cNvPr id="9" name="Down Arrow 8"/>
          <p:cNvSpPr/>
          <p:nvPr/>
        </p:nvSpPr>
        <p:spPr bwMode="auto">
          <a:xfrm>
            <a:off x="4337050" y="5181600"/>
            <a:ext cx="228600" cy="381000"/>
          </a:xfrm>
          <a:prstGeom prst="down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422930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09725" y="914400"/>
            <a:ext cx="5911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TextBox 4"/>
          <p:cNvSpPr txBox="1"/>
          <p:nvPr/>
        </p:nvSpPr>
        <p:spPr>
          <a:xfrm>
            <a:off x="1555750" y="2971800"/>
            <a:ext cx="6019800" cy="2215991"/>
          </a:xfrm>
          <a:prstGeom prst="rect">
            <a:avLst/>
          </a:prstGeom>
          <a:noFill/>
        </p:spPr>
        <p:txBody>
          <a:bodyPr wrap="square" rtlCol="0">
            <a:spAutoFit/>
          </a:bodyPr>
          <a:lstStyle/>
          <a:p>
            <a:pPr lvl="0"/>
            <a:r>
              <a:rPr lang="en-US" sz="2400" kern="0" dirty="0" smtClean="0">
                <a:solidFill>
                  <a:srgbClr val="000000"/>
                </a:solidFill>
              </a:rPr>
              <a:t>1. Autoloader </a:t>
            </a:r>
            <a:r>
              <a:rPr lang="en-US" sz="2400" kern="0" dirty="0">
                <a:solidFill>
                  <a:srgbClr val="000000"/>
                </a:solidFill>
              </a:rPr>
              <a:t>Weekly </a:t>
            </a:r>
            <a:r>
              <a:rPr lang="en-US" sz="2400" kern="0" dirty="0" smtClean="0">
                <a:solidFill>
                  <a:srgbClr val="000000"/>
                </a:solidFill>
              </a:rPr>
              <a:t>Cleaning</a:t>
            </a:r>
          </a:p>
          <a:p>
            <a:r>
              <a:rPr lang="en-US" sz="2400" kern="0" dirty="0" smtClean="0">
                <a:solidFill>
                  <a:srgbClr val="000000"/>
                </a:solidFill>
              </a:rPr>
              <a:t>2. HGB </a:t>
            </a:r>
            <a:r>
              <a:rPr lang="en-US" sz="2400" kern="0" dirty="0">
                <a:solidFill>
                  <a:srgbClr val="000000"/>
                </a:solidFill>
              </a:rPr>
              <a:t>Reagent Syringe Cleaning</a:t>
            </a:r>
          </a:p>
          <a:p>
            <a:r>
              <a:rPr lang="en-US" sz="2400" kern="0" dirty="0" smtClean="0">
                <a:solidFill>
                  <a:srgbClr val="000000"/>
                </a:solidFill>
              </a:rPr>
              <a:t>3. Sample </a:t>
            </a:r>
            <a:r>
              <a:rPr lang="en-US" sz="2400" kern="0" dirty="0">
                <a:solidFill>
                  <a:srgbClr val="000000"/>
                </a:solidFill>
              </a:rPr>
              <a:t>Transfer Pump Tubing Replacement</a:t>
            </a:r>
          </a:p>
          <a:p>
            <a:r>
              <a:rPr lang="en-US" sz="2400" kern="0" dirty="0" smtClean="0">
                <a:solidFill>
                  <a:srgbClr val="000000"/>
                </a:solidFill>
              </a:rPr>
              <a:t>4. Vent </a:t>
            </a:r>
            <a:r>
              <a:rPr lang="en-US" sz="2400" kern="0" dirty="0">
                <a:solidFill>
                  <a:srgbClr val="000000"/>
                </a:solidFill>
              </a:rPr>
              <a:t>Assembly Unit Replacement</a:t>
            </a:r>
          </a:p>
          <a:p>
            <a:pPr lvl="0"/>
            <a:endParaRPr lang="en-US" sz="2400" kern="0" dirty="0">
              <a:solidFill>
                <a:srgbClr val="000000"/>
              </a:solidFill>
            </a:endParaRPr>
          </a:p>
          <a:p>
            <a:endParaRPr lang="en-US" dirty="0"/>
          </a:p>
        </p:txBody>
      </p:sp>
    </p:spTree>
    <p:extLst>
      <p:ext uri="{BB962C8B-B14F-4D97-AF65-F5344CB8AC3E}">
        <p14:creationId xmlns:p14="http://schemas.microsoft.com/office/powerpoint/2010/main" val="25149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1325" y="63500"/>
            <a:ext cx="8248650" cy="927100"/>
          </a:xfrm>
        </p:spPr>
        <p:txBody>
          <a:bodyPr/>
          <a:lstStyle/>
          <a:p>
            <a:r>
              <a:rPr lang="en-US" altLang="en-US" sz="3200" dirty="0">
                <a:solidFill>
                  <a:srgbClr val="2A8DBA"/>
                </a:solidFill>
                <a:cs typeface="Arial" pitchFamily="34" charset="0"/>
              </a:rPr>
              <a:t>CELL-DYN </a:t>
            </a:r>
            <a:r>
              <a:rPr lang="en-US" altLang="en-US" sz="3200" dirty="0">
                <a:solidFill>
                  <a:srgbClr val="2A8DBA"/>
                </a:solidFill>
                <a:cs typeface="Times New Roman" pitchFamily="18" charset="0"/>
              </a:rPr>
              <a:t>Sapphire</a:t>
            </a:r>
            <a:r>
              <a:rPr lang="en-US" altLang="en-US" sz="3200" dirty="0" smtClean="0">
                <a:solidFill>
                  <a:srgbClr val="2A8DBA"/>
                </a:solidFill>
                <a:cs typeface="Times New Roman" pitchFamily="18" charset="0"/>
              </a:rPr>
              <a:t>™ Maintenance</a:t>
            </a:r>
            <a:endParaRPr lang="en-US" sz="3200" dirty="0"/>
          </a:p>
        </p:txBody>
      </p:sp>
      <p:sp>
        <p:nvSpPr>
          <p:cNvPr id="5" name="Content Placeholder 2"/>
          <p:cNvSpPr>
            <a:spLocks noGrp="1"/>
          </p:cNvSpPr>
          <p:nvPr>
            <p:ph idx="1"/>
          </p:nvPr>
        </p:nvSpPr>
        <p:spPr>
          <a:xfrm>
            <a:off x="457200" y="1219200"/>
            <a:ext cx="8234362" cy="5029200"/>
          </a:xfrm>
        </p:spPr>
        <p:txBody>
          <a:bodyPr/>
          <a:lstStyle/>
          <a:p>
            <a:r>
              <a:rPr lang="en-US" sz="1600" b="1" i="1" dirty="0"/>
              <a:t>Processing Cover Opening or Removal</a:t>
            </a:r>
          </a:p>
          <a:p>
            <a:r>
              <a:rPr lang="en-US" sz="1600" i="1" dirty="0"/>
              <a:t>The Processor Cover is located in the middle of the front of the </a:t>
            </a:r>
            <a:r>
              <a:rPr lang="en-US" sz="1600" i="1" dirty="0" smtClean="0"/>
              <a:t>Analyzer and </a:t>
            </a:r>
            <a:r>
              <a:rPr lang="en-US" sz="1600" i="1" dirty="0"/>
              <a:t>fits over the Autoloader, Mixing Assembly and Sample </a:t>
            </a:r>
            <a:r>
              <a:rPr lang="en-US" sz="1600" i="1" dirty="0" smtClean="0"/>
              <a:t>Processing Assembly </a:t>
            </a:r>
            <a:r>
              <a:rPr lang="en-US" sz="1600" i="1" dirty="0"/>
              <a:t>and is not intended to be removed by the operator </a:t>
            </a:r>
            <a:r>
              <a:rPr lang="en-US" sz="1600" i="1" dirty="0" smtClean="0"/>
              <a:t>during routine </a:t>
            </a:r>
            <a:r>
              <a:rPr lang="en-US" sz="1600" i="1" dirty="0"/>
              <a:t>operation.</a:t>
            </a:r>
          </a:p>
          <a:p>
            <a:r>
              <a:rPr lang="en-US" sz="1600" dirty="0"/>
              <a:t>Use the following procedure to remove the Processor Cover as part </a:t>
            </a:r>
            <a:r>
              <a:rPr lang="en-US" sz="1600" dirty="0" smtClean="0"/>
              <a:t>of maintenance </a:t>
            </a:r>
            <a:r>
              <a:rPr lang="en-US" sz="1600" dirty="0"/>
              <a:t>or troubleshooting.</a:t>
            </a:r>
          </a:p>
          <a:p>
            <a:r>
              <a:rPr lang="en-US" sz="1600" dirty="0"/>
              <a:t>1. If probe is not retracted, select </a:t>
            </a:r>
            <a:r>
              <a:rPr lang="en-US" sz="1600" b="1" dirty="0"/>
              <a:t>Analyzer&gt;</a:t>
            </a:r>
            <a:r>
              <a:rPr lang="en-US" sz="1600" dirty="0"/>
              <a:t>, </a:t>
            </a:r>
            <a:r>
              <a:rPr lang="en-US" sz="1600" b="1" dirty="0"/>
              <a:t>Special Protocols</a:t>
            </a:r>
            <a:r>
              <a:rPr lang="en-US" sz="1600" b="1" dirty="0" smtClean="0"/>
              <a:t>...</a:t>
            </a:r>
            <a:r>
              <a:rPr lang="en-US" sz="1600" dirty="0" smtClean="0"/>
              <a:t>,</a:t>
            </a:r>
            <a:r>
              <a:rPr lang="en-US" sz="1600" b="1" dirty="0" smtClean="0"/>
              <a:t>Clean Loader Components </a:t>
            </a:r>
            <a:r>
              <a:rPr lang="en-US" sz="1600" dirty="0"/>
              <a:t>to raise the probe and unlock </a:t>
            </a:r>
            <a:r>
              <a:rPr lang="en-US" sz="1600" dirty="0" smtClean="0"/>
              <a:t>the cover</a:t>
            </a:r>
            <a:r>
              <a:rPr lang="en-US" sz="1600" dirty="0"/>
              <a:t>.</a:t>
            </a:r>
          </a:p>
          <a:p>
            <a:r>
              <a:rPr lang="en-US" sz="1600" dirty="0"/>
              <a:t>2. Disconnect the Open Tube Mode Activation Switch wire, </a:t>
            </a:r>
            <a:r>
              <a:rPr lang="en-US" sz="1600" dirty="0" smtClean="0"/>
              <a:t>the System </a:t>
            </a:r>
            <a:r>
              <a:rPr lang="en-US" sz="1600" dirty="0"/>
              <a:t>is unable to process samples.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962399"/>
            <a:ext cx="3124200"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0" y="5948624"/>
            <a:ext cx="3048000" cy="261610"/>
          </a:xfrm>
          <a:prstGeom prst="rect">
            <a:avLst/>
          </a:prstGeom>
        </p:spPr>
        <p:txBody>
          <a:bodyPr wrap="square">
            <a:spAutoFit/>
          </a:bodyPr>
          <a:lstStyle/>
          <a:p>
            <a:r>
              <a:rPr lang="en-US" sz="1100" b="1" dirty="0">
                <a:solidFill>
                  <a:srgbClr val="000000"/>
                </a:solidFill>
              </a:rPr>
              <a:t>Open Tube Mode Activation Switch Wire</a:t>
            </a:r>
            <a:endParaRPr lang="en-US" sz="1100" dirty="0">
              <a:solidFill>
                <a:srgbClr val="000000"/>
              </a:solidFill>
            </a:endParaRPr>
          </a:p>
        </p:txBody>
      </p:sp>
    </p:spTree>
    <p:extLst>
      <p:ext uri="{BB962C8B-B14F-4D97-AF65-F5344CB8AC3E}">
        <p14:creationId xmlns:p14="http://schemas.microsoft.com/office/powerpoint/2010/main" val="348308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192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dirty="0" smtClean="0">
                <a:ln>
                  <a:noFill/>
                </a:ln>
                <a:solidFill>
                  <a:srgbClr val="000000"/>
                </a:solidFill>
                <a:effectLst/>
                <a:uLnTx/>
                <a:uFillTx/>
                <a:latin typeface="Arial"/>
                <a:ea typeface="+mn-ea"/>
                <a:cs typeface="+mn-cs"/>
              </a:rPr>
              <a:t>Autoloader Weekly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Cleaning the Autoloader Tray, Racks, and Rack Completion Indicators is recommended as a weekly procedure to ensure proper movement of the racks. However, any blood spills in the Autoloader Tray and Rack area, should be cleaned up immediately.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Remove Autoloader Racks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1.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2.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Special Protocols...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3. From the Sample Processor and Autoloader area of the SPECIAL PROTOCOLS window, select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Clean Loader Components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4. Wait until a message in the Status Panel area indicates that the System is disabled and prepared for cleaning loader components.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5. Remove the racks from the Autoloader tray. (To remove racks, start with the rack in the right corner the front of the Analyzer. Racks that are closest to the Processing area must be slid towards the front of the Analyzer and lifted straight up for removal.</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45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dirty="0" smtClean="0">
                <a:ln>
                  <a:noFill/>
                </a:ln>
                <a:solidFill>
                  <a:srgbClr val="000000"/>
                </a:solidFill>
                <a:effectLst/>
                <a:uLnTx/>
                <a:uFillTx/>
                <a:latin typeface="Arial"/>
                <a:ea typeface="+mn-ea"/>
                <a:cs typeface="+mn-cs"/>
              </a:rPr>
              <a:t>HGB Reagent Syringe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The HGB Reagent Syringe on Syringe Drive A2, (5 mL) is the only syringe on the CELL-DYN Sapphire that should be cleaned monthly. The other syringes can be cleaned as needed.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Removing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1. Select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Analyzer&gt;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 from the Control Panel.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Special Protocols...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from the Analyzer 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2. From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Sample Processor and Autoloader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area of the </a:t>
            </a:r>
            <a:r>
              <a:rPr kumimoji="0" lang="en-US" sz="1400" b="1" i="0" u="none" strike="noStrike" kern="0" cap="none" spc="0" normalizeH="0" baseline="0" noProof="0" dirty="0" smtClean="0">
                <a:ln>
                  <a:noFill/>
                </a:ln>
                <a:solidFill>
                  <a:srgbClr val="000000"/>
                </a:solidFill>
                <a:effectLst/>
                <a:uLnTx/>
                <a:uFillTx/>
                <a:latin typeface="Arial"/>
                <a:ea typeface="+mn-ea"/>
                <a:cs typeface="+mn-cs"/>
              </a:rPr>
              <a:t>SPECIAL PROTOCOLS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window, select the Syringe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Remove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3. Wait until a message in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Status Panel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area indicates that the System is disabled and prepared for syringe removal.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4. Open the Right Flow Panel Cover to gain access to Syringe Drive Assembly A.</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5. Remove the HGB Reagent Syringe by pulling it straight out.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6. To detach the tubing from the HGB Reagent Syringe, grasp the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Luer-Lok</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fitting at the top of the syringe. Turn the syringe clockwise to release 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7. Push the syringe plunger in all the way to dispense the reagent into an appropriate waste container.</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HGB Reagent Syringe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sng" strike="noStrike" kern="0" cap="none" spc="0" normalizeH="0" baseline="0" noProof="0" smtClean="0">
                <a:ln>
                  <a:noFill/>
                </a:ln>
                <a:solidFill>
                  <a:srgbClr val="000000"/>
                </a:solidFill>
                <a:effectLst/>
                <a:uLnTx/>
                <a:uFillTx/>
                <a:latin typeface="Arial"/>
                <a:ea typeface="+mn-ea"/>
                <a:cs typeface="+mn-cs"/>
              </a:rPr>
              <a:t>Cleaning of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Submerge the syringe in the container of deionized water to remove any crystalline deposits. Aspirate deionized water into the syringe until it is full, but do not remove the plunger from the barrel. Alternately, aspirate and expel the deionized water several times.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CAUTION: </a:t>
            </a:r>
            <a:r>
              <a:rPr kumimoji="0" lang="en-US" sz="1600" b="0" i="1" u="none" strike="noStrike" kern="0" cap="none" spc="0" normalizeH="0" baseline="0" noProof="0" smtClean="0">
                <a:ln>
                  <a:noFill/>
                </a:ln>
                <a:solidFill>
                  <a:srgbClr val="000000"/>
                </a:solidFill>
                <a:effectLst/>
                <a:uLnTx/>
                <a:uFillTx/>
                <a:latin typeface="Arial"/>
                <a:ea typeface="+mn-ea"/>
                <a:cs typeface="+mn-cs"/>
              </a:rPr>
              <a:t>Pushing or pulling on the plunger when the syringe is dry could damage the plunger.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Dry the outside of the syringe with a paper towel.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sng" strike="noStrike" kern="0" cap="none" spc="0" normalizeH="0" baseline="0" noProof="0" smtClean="0">
                <a:ln>
                  <a:noFill/>
                </a:ln>
                <a:solidFill>
                  <a:srgbClr val="000000"/>
                </a:solidFill>
                <a:effectLst/>
                <a:uLnTx/>
                <a:uFillTx/>
                <a:latin typeface="Arial"/>
                <a:ea typeface="+mn-ea"/>
                <a:cs typeface="+mn-cs"/>
              </a:rPr>
              <a:t>Reinstalling Syringe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To reattach the tubing to the syringe, place the Luer-Lok fitting on the syringe and rotate the syringe counter-clockwise until it is fingertight.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CAUTION: </a:t>
            </a:r>
            <a:r>
              <a:rPr kumimoji="0" lang="en-US" sz="1600" b="0" i="1" u="none" strike="noStrike" kern="0" cap="none" spc="0" normalizeH="0" baseline="0" noProof="0" smtClean="0">
                <a:ln>
                  <a:noFill/>
                </a:ln>
                <a:solidFill>
                  <a:srgbClr val="000000"/>
                </a:solidFill>
                <a:effectLst/>
                <a:uLnTx/>
                <a:uFillTx/>
                <a:latin typeface="Arial"/>
                <a:ea typeface="+mn-ea"/>
                <a:cs typeface="+mn-cs"/>
              </a:rPr>
              <a:t>Be careful not to overtighten the fitting or crimp the associated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Reinstall the HGB Reagent Syringe, making sure that the tubing is not twisted.</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6"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1" i="1" u="sng" strike="noStrike" kern="0" cap="none" spc="0" normalizeH="0" baseline="0" noProof="0" smtClean="0">
                <a:ln>
                  <a:noFill/>
                </a:ln>
                <a:solidFill>
                  <a:srgbClr val="000000"/>
                </a:solidFill>
                <a:effectLst/>
                <a:uLnTx/>
                <a:uFillTx/>
                <a:latin typeface="Arial"/>
                <a:ea typeface="+mn-ea"/>
                <a:cs typeface="+mn-cs"/>
              </a:rPr>
              <a:t>Reinstalling Syringe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Adjust the plunger depth as necessary. Position the syringe so that the collar of the syringe barrel is clipped into the syringe bracket slot. See the following figure.</a:t>
            </a:r>
            <a:endParaRPr kumimoji="0" lang="en-US" sz="16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027" y="1951892"/>
            <a:ext cx="380078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1000" y="3722077"/>
            <a:ext cx="8534400" cy="2308324"/>
          </a:xfrm>
          <a:prstGeom prst="rect">
            <a:avLst/>
          </a:prstGeom>
        </p:spPr>
        <p:txBody>
          <a:bodyPr wrap="square">
            <a:spAutoFit/>
          </a:bodyPr>
          <a:lstStyle/>
          <a:p>
            <a:r>
              <a:rPr lang="en-US" sz="1600" dirty="0">
                <a:solidFill>
                  <a:srgbClr val="000000"/>
                </a:solidFill>
                <a:latin typeface="Arial"/>
              </a:rPr>
              <a:t>4. From the </a:t>
            </a:r>
            <a:r>
              <a:rPr lang="en-US" sz="1600" b="1" dirty="0">
                <a:solidFill>
                  <a:srgbClr val="000000"/>
                </a:solidFill>
                <a:latin typeface="Arial"/>
              </a:rPr>
              <a:t>Sample Processor and Autoloader </a:t>
            </a:r>
            <a:r>
              <a:rPr lang="en-US" sz="1600" dirty="0">
                <a:solidFill>
                  <a:srgbClr val="000000"/>
                </a:solidFill>
                <a:latin typeface="Arial"/>
              </a:rPr>
              <a:t>area of the </a:t>
            </a:r>
            <a:r>
              <a:rPr lang="en-US" sz="1600" b="1" dirty="0">
                <a:solidFill>
                  <a:srgbClr val="000000"/>
                </a:solidFill>
                <a:latin typeface="Arial"/>
              </a:rPr>
              <a:t>SPECIAL PROTOCOLS </a:t>
            </a:r>
            <a:r>
              <a:rPr lang="en-US" sz="1600" dirty="0">
                <a:solidFill>
                  <a:srgbClr val="000000"/>
                </a:solidFill>
                <a:latin typeface="Arial"/>
              </a:rPr>
              <a:t>window, select the Syringe </a:t>
            </a:r>
            <a:r>
              <a:rPr lang="en-US" sz="1600" b="1" dirty="0">
                <a:solidFill>
                  <a:srgbClr val="000000"/>
                </a:solidFill>
                <a:latin typeface="Arial"/>
              </a:rPr>
              <a:t>Install... </a:t>
            </a:r>
            <a:r>
              <a:rPr lang="en-US" sz="1600" dirty="0">
                <a:solidFill>
                  <a:srgbClr val="000000"/>
                </a:solidFill>
                <a:latin typeface="Arial"/>
              </a:rPr>
              <a:t>button.</a:t>
            </a:r>
          </a:p>
          <a:p>
            <a:r>
              <a:rPr lang="en-US" sz="1600" dirty="0">
                <a:solidFill>
                  <a:srgbClr val="000000"/>
                </a:solidFill>
                <a:latin typeface="Arial"/>
              </a:rPr>
              <a:t>5. Ensure that the syringe is installed properly and select the </a:t>
            </a:r>
            <a:r>
              <a:rPr lang="en-US" sz="1600" b="1" dirty="0">
                <a:solidFill>
                  <a:srgbClr val="000000"/>
                </a:solidFill>
                <a:latin typeface="Arial"/>
              </a:rPr>
              <a:t>OK </a:t>
            </a:r>
            <a:r>
              <a:rPr lang="en-US" sz="1600" dirty="0">
                <a:solidFill>
                  <a:srgbClr val="000000"/>
                </a:solidFill>
                <a:latin typeface="Arial"/>
              </a:rPr>
              <a:t>button.</a:t>
            </a:r>
          </a:p>
          <a:p>
            <a:r>
              <a:rPr lang="en-US" sz="1600" dirty="0">
                <a:solidFill>
                  <a:srgbClr val="000000"/>
                </a:solidFill>
                <a:latin typeface="Arial"/>
              </a:rPr>
              <a:t>6. Close the Right Flow Panel Cover.</a:t>
            </a:r>
          </a:p>
          <a:p>
            <a:r>
              <a:rPr lang="en-US" sz="1600" dirty="0">
                <a:solidFill>
                  <a:srgbClr val="000000"/>
                </a:solidFill>
                <a:latin typeface="Arial"/>
              </a:rPr>
              <a:t>7. Select the </a:t>
            </a:r>
            <a:r>
              <a:rPr lang="en-US" sz="1600" b="1" dirty="0">
                <a:solidFill>
                  <a:srgbClr val="000000"/>
                </a:solidFill>
                <a:latin typeface="Arial"/>
              </a:rPr>
              <a:t>Close </a:t>
            </a:r>
            <a:r>
              <a:rPr lang="en-US" sz="1600" dirty="0">
                <a:solidFill>
                  <a:srgbClr val="000000"/>
                </a:solidFill>
                <a:latin typeface="Arial"/>
              </a:rPr>
              <a:t>button to close the </a:t>
            </a:r>
            <a:r>
              <a:rPr lang="en-US" sz="1600" b="1" dirty="0">
                <a:solidFill>
                  <a:srgbClr val="000000"/>
                </a:solidFill>
                <a:latin typeface="Arial"/>
              </a:rPr>
              <a:t>SPECIAL PROTOCOLS </a:t>
            </a:r>
            <a:r>
              <a:rPr lang="en-US" sz="1600" dirty="0">
                <a:solidFill>
                  <a:srgbClr val="000000"/>
                </a:solidFill>
                <a:latin typeface="Arial"/>
              </a:rPr>
              <a:t>window.</a:t>
            </a:r>
          </a:p>
          <a:p>
            <a:r>
              <a:rPr lang="en-US" sz="1600" dirty="0">
                <a:solidFill>
                  <a:srgbClr val="000000"/>
                </a:solidFill>
                <a:latin typeface="Arial"/>
              </a:rPr>
              <a:t>8. When the System returns to </a:t>
            </a:r>
            <a:r>
              <a:rPr lang="en-US" sz="1600" b="1" dirty="0">
                <a:solidFill>
                  <a:srgbClr val="000000"/>
                </a:solidFill>
                <a:latin typeface="Arial"/>
              </a:rPr>
              <a:t>Ready </a:t>
            </a:r>
            <a:r>
              <a:rPr lang="en-US" sz="1600" dirty="0">
                <a:solidFill>
                  <a:srgbClr val="000000"/>
                </a:solidFill>
                <a:latin typeface="Arial"/>
              </a:rPr>
              <a:t>status, ensure that background results are within specifications before running controls and patient specimens</a:t>
            </a:r>
          </a:p>
          <a:p>
            <a:r>
              <a:rPr lang="en-US" sz="1600" dirty="0">
                <a:solidFill>
                  <a:srgbClr val="000000"/>
                </a:solidFill>
                <a:latin typeface="Arial"/>
              </a:rPr>
              <a:t>9. Verify System performance by running controls before running</a:t>
            </a:r>
          </a:p>
          <a:p>
            <a:r>
              <a:rPr lang="en-US" sz="1600" dirty="0">
                <a:solidFill>
                  <a:srgbClr val="000000"/>
                </a:solidFill>
                <a:latin typeface="Arial"/>
              </a:rPr>
              <a:t>patient specimens</a:t>
            </a:r>
          </a:p>
        </p:txBody>
      </p:sp>
    </p:spTree>
    <p:extLst>
      <p:ext uri="{BB962C8B-B14F-4D97-AF65-F5344CB8AC3E}">
        <p14:creationId xmlns:p14="http://schemas.microsoft.com/office/powerpoint/2010/main" val="250146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dirty="0" smtClean="0">
                <a:ln>
                  <a:noFill/>
                </a:ln>
                <a:solidFill>
                  <a:srgbClr val="000000"/>
                </a:solidFill>
                <a:effectLst/>
                <a:uLnTx/>
                <a:uFillTx/>
                <a:latin typeface="Arial"/>
                <a:ea typeface="+mn-ea"/>
                <a:cs typeface="+mn-cs"/>
              </a:rPr>
              <a:t>Sample Transfer Pump Tubing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Replacement of tubing in the three Sample Transfer Pumps is recommended as a monthly maintenance procedure to ensure proper fluid movement through the Analyzer and prevents leaks. However, optimal frequency can vary from laboratory to laboratory depending on instrument use.</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600" b="0" i="1" u="none" strike="noStrike" kern="0" cap="none" spc="0" normalizeH="0" baseline="0" noProof="0" dirty="0" smtClean="0">
                <a:ln>
                  <a:noFill/>
                </a:ln>
                <a:solidFill>
                  <a:srgbClr val="000000"/>
                </a:solidFill>
                <a:effectLst/>
                <a:uLnTx/>
                <a:uFillTx/>
                <a:latin typeface="Arial"/>
                <a:ea typeface="+mn-ea"/>
                <a:cs typeface="+mn-cs"/>
              </a:rPr>
              <a:t>   Replace the Sample Transfer Pump Tubing one pump at a time to prevent errors in reconnecting the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ea typeface="+mn-ea"/>
                <a:cs typeface="+mn-cs"/>
              </a:rPr>
              <a:t>Removing Sample Transfer Pump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1.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2. Select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3. From the Tubing area of the SPECIAL PROTOCOLS window, select the </a:t>
            </a:r>
            <a:r>
              <a:rPr kumimoji="0" lang="en-US" sz="1600" b="1" i="0" u="none" strike="noStrike" kern="0" cap="none" spc="0" normalizeH="0" baseline="0" noProof="0" dirty="0" smtClean="0">
                <a:ln>
                  <a:noFill/>
                </a:ln>
                <a:solidFill>
                  <a:srgbClr val="000000"/>
                </a:solidFill>
                <a:effectLst/>
                <a:uLnTx/>
                <a:uFillTx/>
                <a:latin typeface="Arial"/>
                <a:ea typeface="+mn-ea"/>
                <a:cs typeface="+mn-cs"/>
              </a:rPr>
              <a:t>Transfer Pump Remove </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4. Wait until a message in the Status Panel area indicates that the System is disabled and prepared for Sample Transfer Pump Tubing removal; then open the Right Flow Panel Cover to gain access to the pumps.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0" u="none" strike="noStrike" kern="0" cap="none" spc="0" normalizeH="0" baseline="0" noProof="0" smtClean="0">
                <a:ln>
                  <a:noFill/>
                </a:ln>
                <a:solidFill>
                  <a:srgbClr val="000000"/>
                </a:solidFill>
                <a:effectLst/>
                <a:uLnTx/>
                <a:uFillTx/>
                <a:latin typeface="Arial"/>
                <a:ea typeface="+mn-ea"/>
                <a:cs typeface="+mn-cs"/>
              </a:rPr>
              <a:t>Removing Sample Transfer Pump Tubing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5. While pressing the release lever down, away from the rollers, pull the tubing from under the pump rollers.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Remove the tubing from the brackets that hold it on each side of the rollers. (See the following figure.)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7. Disconnect the tubing from the plastic fittings.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50448"/>
            <a:ext cx="6324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6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0" u="none" strike="noStrike" kern="0" cap="none" spc="0" normalizeH="0" baseline="0" noProof="0" smtClean="0">
                <a:ln>
                  <a:noFill/>
                </a:ln>
                <a:solidFill>
                  <a:srgbClr val="000000"/>
                </a:solidFill>
                <a:effectLst/>
                <a:uLnTx/>
                <a:uFillTx/>
                <a:latin typeface="Arial"/>
                <a:ea typeface="+mn-ea"/>
                <a:cs typeface="+mn-cs"/>
              </a:rPr>
              <a:t>Replacing Sample Transfer Pump Tubing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Connect the new tubing to the plastic fittings.(See the following figure.)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Place the tubing into the bracket guides. Hold the release lever open and push the tubing under the pump rollers. Be sure to position the tubing in the center of the rollers.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Ensure that the tubing is not crimped or folded.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4. From the Tubing area of the SPECIAL PROTOCOLS window,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Transfer Pump Install...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487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6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Replacing Sample Transfer Pump Tubing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Ensure that the Sample Transfer Pump Tubing is installed properly and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OK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Close the right Flow Panel Cover.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Select the Close button to close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Verify System performance by running controls before running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patient specimens.</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a:t>
            </a:r>
            <a:r>
              <a:rPr kumimoji="0" lang="en-US" altLang="en-US" sz="3200" b="0" i="0" u="none" strike="noStrike" kern="0" cap="none" spc="0" normalizeH="0" baseline="0" noProof="0" dirty="0" err="1" smtClean="0">
                <a:ln>
                  <a:noFill/>
                </a:ln>
                <a:solidFill>
                  <a:srgbClr val="2A8DBA"/>
                </a:solidFill>
                <a:effectLst/>
                <a:uLnTx/>
                <a:uFillTx/>
                <a:latin typeface="Arial"/>
                <a:ea typeface="+mj-ea"/>
                <a:cs typeface="Times New Roman" pitchFamily="18" charset="0"/>
              </a:rPr>
              <a:t>Weekl</a:t>
            </a:r>
            <a:r>
              <a:rPr lang="en-US" altLang="en-US" sz="3200" kern="0" dirty="0" smtClean="0">
                <a:solidFill>
                  <a:srgbClr val="2A8DBA"/>
                </a:solidFill>
                <a:latin typeface="Arial"/>
                <a:cs typeface="Times New Roman" pitchFamily="18" charset="0"/>
              </a:rPr>
              <a:t>y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6" name="Content Placeholder 2"/>
          <p:cNvSpPr txBox="1">
            <a:spLocks/>
          </p:cNvSpPr>
          <p:nvPr/>
        </p:nvSpPr>
        <p:spPr bwMode="auto">
          <a:xfrm>
            <a:off x="457200" y="12192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Abbott recommends replacing the Vent Assembly Unit at least every 5,000 Autoloader cycles to maintain optimal performance. Each laboratory should determine its replacement schedule for the Vent Assembly Unit based on the estimated average number of Autoloader cycles run per day. The following table provides guidelines for establishing such a schedule.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7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849920173"/>
              </p:ext>
            </p:extLst>
          </p:nvPr>
        </p:nvGraphicFramePr>
        <p:xfrm>
          <a:off x="1524000" y="3276600"/>
          <a:ext cx="6096000" cy="2001520"/>
        </p:xfrm>
        <a:graphic>
          <a:graphicData uri="http://schemas.openxmlformats.org/drawingml/2006/table">
            <a:tbl>
              <a:tblPr firstRow="1" bandRow="1"/>
              <a:tblGrid>
                <a:gridCol w="3048000"/>
                <a:gridCol w="3048000"/>
              </a:tblGrid>
              <a:tr h="37084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US" sz="1400" b="1" i="0" u="none" strike="noStrike" baseline="0" dirty="0" smtClean="0">
                          <a:latin typeface="+mn-lt"/>
                        </a:rPr>
                        <a:t>Daily Autoloader Cycles Vent Assembly Unit Schedule </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US" sz="1400" b="1" i="0" u="none" strike="noStrike" baseline="0" dirty="0" smtClean="0">
                          <a:latin typeface="+mn-lt"/>
                        </a:rPr>
                        <a:t>Vent Assembly Unit Schedule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725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sng" strike="noStrike" baseline="0" dirty="0" smtClean="0">
                          <a:latin typeface="+mn-lt"/>
                        </a:rPr>
                        <a:t>*at least every week</a:t>
                      </a:r>
                      <a:endParaRPr lang="en-US" sz="1400" u="sng"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350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at least every two weeks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250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at least every three weeks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baseline="0" dirty="0" smtClean="0">
                          <a:latin typeface="+mn-lt"/>
                        </a:rPr>
                        <a:t>175 or more</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i="0" u="none" strike="noStrike" kern="1200" baseline="0" dirty="0" smtClean="0">
                          <a:solidFill>
                            <a:schemeClr val="dk1"/>
                          </a:solidFill>
                          <a:latin typeface="+mn-lt"/>
                          <a:ea typeface="+mn-ea"/>
                          <a:cs typeface="+mn-cs"/>
                        </a:rPr>
                        <a:t>at least every four weeks</a:t>
                      </a:r>
                      <a:endParaRPr lang="en-US" sz="14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bl>
          </a:graphicData>
        </a:graphic>
      </p:graphicFrame>
      <p:sp>
        <p:nvSpPr>
          <p:cNvPr id="8" name="TextBox 7"/>
          <p:cNvSpPr txBox="1"/>
          <p:nvPr/>
        </p:nvSpPr>
        <p:spPr>
          <a:xfrm>
            <a:off x="609600" y="5562600"/>
            <a:ext cx="7162800" cy="369332"/>
          </a:xfrm>
          <a:prstGeom prst="rect">
            <a:avLst/>
          </a:prstGeom>
          <a:noFill/>
        </p:spPr>
        <p:txBody>
          <a:bodyPr wrap="square" rtlCol="0">
            <a:spAutoFit/>
          </a:bodyPr>
          <a:lstStyle/>
          <a:p>
            <a:r>
              <a:rPr lang="en-US" dirty="0">
                <a:solidFill>
                  <a:srgbClr val="000000"/>
                </a:solidFill>
                <a:latin typeface="Arial"/>
              </a:rPr>
              <a:t>* Vent needle replacement is performed with weekly maintenance. </a:t>
            </a:r>
          </a:p>
        </p:txBody>
      </p:sp>
    </p:spTree>
    <p:extLst>
      <p:ext uri="{BB962C8B-B14F-4D97-AF65-F5344CB8AC3E}">
        <p14:creationId xmlns:p14="http://schemas.microsoft.com/office/powerpoint/2010/main" val="128424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95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Use the following procedure to replace the Vent Assembly.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 Confirm that the System is in Autoloader mode. If the Autoloader is processing specimens, allow specimens to complete processing or interrupt 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2.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6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4. From Sample Processor and Autoloader area of the SPECIAL PROTOCOLS window,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Vent Needle Remove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5. Wait until a message in the Status Panel area indicates that the System is disabled. Open the Right and Left Flow Panel Covers and remove the Processor Cover for access to the Sample Processing area.</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Disconnect the tubing from the Vent Head Drain Connector on the back side of the Vent Head Unit above the Centering Cone.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1" u="sng" strike="noStrike" kern="0" cap="none" spc="0" normalizeH="0" baseline="0" noProof="0" smtClean="0">
                <a:ln>
                  <a:noFill/>
                </a:ln>
                <a:solidFill>
                  <a:srgbClr val="000000"/>
                </a:solidFill>
                <a:effectLst/>
                <a:uLnTx/>
                <a:uFillTx/>
                <a:latin typeface="Arial"/>
                <a:ea typeface="+mn-ea"/>
                <a:cs typeface="+mn-cs"/>
              </a:rPr>
              <a:t>Be careful not to bend or break the connector when removing tubing. </a:t>
            </a:r>
            <a:r>
              <a:rPr kumimoji="0" lang="en-US" sz="1600" b="0" i="1" u="none" strike="noStrike" kern="0" cap="none" spc="0" normalizeH="0" baseline="0" noProof="0" smtClean="0">
                <a:ln>
                  <a:noFill/>
                </a:ln>
                <a:solidFill>
                  <a:srgbClr val="000000"/>
                </a:solidFill>
                <a:effectLst/>
                <a:uLnTx/>
                <a:uFillTx/>
                <a:latin typeface="Arial"/>
                <a:ea typeface="+mn-ea"/>
                <a:cs typeface="+mn-cs"/>
              </a:rPr>
              <a:t>(See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73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1325" y="63500"/>
            <a:ext cx="8248650" cy="927100"/>
          </a:xfrm>
        </p:spPr>
        <p:txBody>
          <a:bodyPr/>
          <a:lstStyle/>
          <a:p>
            <a:r>
              <a:rPr lang="en-US" altLang="en-US" sz="3200" dirty="0">
                <a:solidFill>
                  <a:srgbClr val="2A8DBA"/>
                </a:solidFill>
                <a:cs typeface="Arial" pitchFamily="34" charset="0"/>
              </a:rPr>
              <a:t>CELL-DYN </a:t>
            </a:r>
            <a:r>
              <a:rPr lang="en-US" altLang="en-US" sz="3200" dirty="0">
                <a:solidFill>
                  <a:srgbClr val="2A8DBA"/>
                </a:solidFill>
                <a:cs typeface="Times New Roman" pitchFamily="18" charset="0"/>
              </a:rPr>
              <a:t>Sapphire™ Maintenance</a:t>
            </a:r>
            <a:endParaRPr lang="en-US" dirty="0"/>
          </a:p>
        </p:txBody>
      </p:sp>
      <p:sp>
        <p:nvSpPr>
          <p:cNvPr id="7" name="Content Placeholder 2"/>
          <p:cNvSpPr>
            <a:spLocks noGrp="1"/>
          </p:cNvSpPr>
          <p:nvPr>
            <p:ph idx="1"/>
          </p:nvPr>
        </p:nvSpPr>
        <p:spPr>
          <a:xfrm>
            <a:off x="455613" y="1370013"/>
            <a:ext cx="8234362" cy="4876800"/>
          </a:xfrm>
        </p:spPr>
        <p:txBody>
          <a:bodyPr/>
          <a:lstStyle/>
          <a:p>
            <a:pPr lvl="0"/>
            <a:r>
              <a:rPr lang="en-US" sz="1600" b="1" i="1" dirty="0">
                <a:solidFill>
                  <a:srgbClr val="000000"/>
                </a:solidFill>
              </a:rPr>
              <a:t>Processing Cover Opening or </a:t>
            </a:r>
            <a:r>
              <a:rPr lang="en-US" sz="1600" b="1" i="1" dirty="0" smtClean="0">
                <a:solidFill>
                  <a:srgbClr val="000000"/>
                </a:solidFill>
              </a:rPr>
              <a:t>Removal continues…</a:t>
            </a:r>
          </a:p>
          <a:p>
            <a:r>
              <a:rPr lang="en-US" sz="1600" dirty="0"/>
              <a:t>3. From the top of the cover gently pull forward to remove </a:t>
            </a:r>
            <a:r>
              <a:rPr lang="en-US" sz="1600" dirty="0" smtClean="0"/>
              <a:t>the Locking </a:t>
            </a:r>
            <a:r>
              <a:rPr lang="en-US" sz="1600" dirty="0"/>
              <a:t>Tabs from the slots, and then lift up on the cover </a:t>
            </a:r>
            <a:r>
              <a:rPr lang="en-US" sz="1600" dirty="0" smtClean="0"/>
              <a:t>to remove</a:t>
            </a:r>
            <a:r>
              <a:rPr lang="en-US" sz="1600" dirty="0"/>
              <a:t>.</a:t>
            </a:r>
            <a:endParaRPr lang="en-US" sz="1600" b="1" dirty="0">
              <a:solidFill>
                <a:srgbClr val="000000"/>
              </a:solidFill>
            </a:endParaRPr>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6934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560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a:t>
            </a:r>
            <a:r>
              <a:rPr kumimoji="0" lang="en-US" altLang="en-US" sz="3200" b="0" i="0" u="none" strike="noStrike" kern="0" cap="none" spc="0" normalizeH="0" baseline="0" noProof="0" dirty="0" err="1" smtClean="0">
                <a:ln>
                  <a:noFill/>
                </a:ln>
                <a:solidFill>
                  <a:srgbClr val="2A8DBA"/>
                </a:solidFill>
                <a:effectLst/>
                <a:uLnTx/>
                <a:uFillTx/>
                <a:latin typeface="Arial"/>
                <a:ea typeface="+mj-ea"/>
                <a:cs typeface="Times New Roman" pitchFamily="18" charset="0"/>
              </a:rPr>
              <a:t>Weekl</a:t>
            </a:r>
            <a:r>
              <a:rPr lang="en-US" altLang="en-US" sz="3200" kern="0" dirty="0" smtClean="0">
                <a:solidFill>
                  <a:srgbClr val="2A8DBA"/>
                </a:solidFill>
                <a:latin typeface="Arial"/>
                <a:cs typeface="Times New Roman" pitchFamily="18" charset="0"/>
              </a:rPr>
              <a:t>y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100" b="1"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100" b="1" i="0" u="none" strike="noStrike" kern="0" cap="none" spc="0" normalizeH="0" baseline="0" noProof="0" smtClean="0">
                <a:ln>
                  <a:noFill/>
                </a:ln>
                <a:solidFill>
                  <a:srgbClr val="000000"/>
                </a:solidFill>
                <a:effectLst/>
                <a:uLnTx/>
                <a:uFillTx/>
                <a:latin typeface="Arial"/>
                <a:ea typeface="+mn-ea"/>
                <a:cs typeface="+mn-cs"/>
              </a:rPr>
              <a:t>WARNING: Potential Biohazard. </a:t>
            </a:r>
            <a:r>
              <a:rPr kumimoji="0" lang="en-US" sz="1100" b="0" i="0" u="none" strike="noStrike" kern="0" cap="none" spc="0" normalizeH="0" baseline="0" noProof="0" smtClean="0">
                <a:ln>
                  <a:noFill/>
                </a:ln>
                <a:solidFill>
                  <a:srgbClr val="000000"/>
                </a:solidFill>
                <a:effectLst/>
                <a:uLnTx/>
                <a:uFillTx/>
                <a:latin typeface="Arial"/>
                <a:ea typeface="+mn-ea"/>
                <a:cs typeface="+mn-cs"/>
              </a:rPr>
              <a:t>The Vent Needle is sharp and potentially contaminated with infectious materials. Exercise caution when handling the Vent Assembly Unit. Do not grasp, lift, or handle the Vent Assembly Unit by the Centering Cone. Do not push up on the Centering Cone when handling the Vent Assembly Unit. This will expose the Vent Needle.</a:t>
            </a:r>
            <a:endParaRPr kumimoji="0" lang="en-US" sz="11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324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3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Release the Vent Assembly Unit from the Vent Assembly Carriage Pivot. Using your thumb and index finger, depress and hold the Vent Assembly Release Button with your thumb while pressing down on the rear end of the Vent Assembly Unit to release the rear pin from the Pivot with your index finger. (See the following figure.)</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7437"/>
            <a:ext cx="4800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74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8. Unhook the front pin and remove the Vent Assembly Unit from the Vent Assembly Carriage hook by slightly tipping the Vent Assembly Unit down and lifting the unit towards the rear of the Analyzer.(See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486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26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9. The Vent Assembly Unit can now be removed from the Sample Processor area and discarded in an appropriately marked, puncture resistant container before treatment and disposal. Do not make any attempts to remove the Vent Needle from the Vent Assembly Unit.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10. Reconnect the tubing to the Vent Head Drain Connector on the back side of the Vent Head Unit above the Centering Cone. Be careful not to bend or break the connector when connecting the tubing. (See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5562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56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Weekly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Vent Assembly Unit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11. Hook the Vent Assembly Unit onto the Vent Assembly Carriage by placing the front pin of the Vent Assembly Unit onto the Vent Assembly Carriage Hook and guide the rear pin up and into the Vent Assembly Carriage Pivot to lock the unit in place. (See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06002"/>
            <a:ext cx="6248400" cy="331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646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ctr" defTabSz="914400" rtl="0" eaLnBrk="1" fontAlgn="base" latinLnBrk="0" hangingPunct="1">
              <a:lnSpc>
                <a:spcPct val="100000"/>
              </a:lnSpc>
              <a:spcBef>
                <a:spcPct val="0"/>
              </a:spcBef>
              <a:spcAft>
                <a:spcPct val="50000"/>
              </a:spcAft>
              <a:buClrTx/>
              <a:buSzTx/>
              <a:buFontTx/>
              <a:buNone/>
              <a:tabLst/>
              <a:defRPr/>
            </a:pPr>
            <a:r>
              <a:rPr kumimoji="0" lang="en-US" sz="2400" b="1" u="sng" strike="noStrike" kern="0" cap="none" spc="0" normalizeH="0" baseline="0" noProof="0" dirty="0" smtClean="0">
                <a:ln>
                  <a:noFill/>
                </a:ln>
                <a:solidFill>
                  <a:srgbClr val="000000"/>
                </a:solidFill>
                <a:effectLst/>
                <a:uLnTx/>
                <a:uFillTx/>
                <a:latin typeface="Arial"/>
                <a:ea typeface="+mn-ea"/>
                <a:cs typeface="+mn-cs"/>
              </a:rPr>
              <a:t>As-Needed Maintenance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As-needed procedures are performed to prevent or eliminate a problem. These procedures can also be performed in the course of troubleshooting (See S</a:t>
            </a:r>
            <a:r>
              <a:rPr kumimoji="0" lang="en-US" sz="1800" b="0" i="1" u="none" strike="noStrike" kern="0" cap="none" spc="0" normalizeH="0" baseline="0" noProof="0" dirty="0" smtClean="0">
                <a:ln>
                  <a:noFill/>
                </a:ln>
                <a:solidFill>
                  <a:srgbClr val="000000"/>
                </a:solidFill>
                <a:effectLst/>
                <a:uLnTx/>
                <a:uFillTx/>
                <a:latin typeface="Arial"/>
                <a:ea typeface="+mn-ea"/>
                <a:cs typeface="+mn-cs"/>
              </a:rPr>
              <a:t>ection 10: Troubleshooting and Diagnostics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in the </a:t>
            </a:r>
            <a:r>
              <a:rPr kumimoji="0" lang="en-US" sz="1800" b="0" i="1" u="none" strike="noStrike" kern="0" cap="none" spc="0" normalizeH="0" baseline="0" noProof="0" dirty="0" smtClean="0">
                <a:ln>
                  <a:noFill/>
                </a:ln>
                <a:solidFill>
                  <a:srgbClr val="000000"/>
                </a:solidFill>
                <a:effectLst/>
                <a:uLnTx/>
                <a:uFillTx/>
                <a:latin typeface="Arial"/>
                <a:ea typeface="+mn-ea"/>
                <a:cs typeface="+mn-cs"/>
              </a:rPr>
              <a:t>Operator’s Manual</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 or in response to direction from your Country Service and Support Center.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Aspiration Probe Cleaning/Replacement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a:ea typeface="+mn-ea"/>
                <a:cs typeface="+mn-cs"/>
              </a:rPr>
              <a:t>Aspiration Probe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The Aspiration Probe is automatically cleaned in the </a:t>
            </a:r>
            <a:r>
              <a:rPr kumimoji="0" lang="en-US" sz="1800" b="0" i="0" u="none" strike="noStrike" kern="0" cap="none" spc="0" normalizeH="0" baseline="0" noProof="0" dirty="0" err="1" smtClean="0">
                <a:ln>
                  <a:noFill/>
                </a:ln>
                <a:solidFill>
                  <a:srgbClr val="000000"/>
                </a:solidFill>
                <a:effectLst/>
                <a:uLnTx/>
                <a:uFillTx/>
                <a:latin typeface="Arial"/>
                <a:ea typeface="+mn-ea"/>
                <a:cs typeface="+mn-cs"/>
              </a:rPr>
              <a:t>Autoclean</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 procedure. However, sometimes the Aspiration Probe must be cleaned more thoroughly to remove an obstruction.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Analyzer&gt;</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Special Protocols...</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3. Select the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Aspiration Probe Remove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4. Select the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Aspiration Probe Install...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button.</a:t>
            </a:r>
          </a:p>
        </p:txBody>
      </p:sp>
    </p:spTree>
    <p:extLst>
      <p:ext uri="{BB962C8B-B14F-4D97-AF65-F5344CB8AC3E}">
        <p14:creationId xmlns:p14="http://schemas.microsoft.com/office/powerpoint/2010/main" val="2501462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 </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533400" y="13716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Aspiration Probe Cleaning continues…</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	Selecting the </a:t>
            </a:r>
            <a:r>
              <a:rPr kumimoji="0" lang="en-US" sz="1800" b="1" i="1" u="none" strike="noStrike" kern="0" cap="none" spc="0" normalizeH="0" baseline="0" noProof="0" smtClean="0">
                <a:ln>
                  <a:noFill/>
                </a:ln>
                <a:solidFill>
                  <a:srgbClr val="000000"/>
                </a:solidFill>
                <a:effectLst/>
                <a:uLnTx/>
                <a:uFillTx/>
                <a:latin typeface="Arial"/>
                <a:ea typeface="+mn-ea"/>
                <a:cs typeface="+mn-cs"/>
              </a:rPr>
              <a:t>Install... </a:t>
            </a:r>
            <a:r>
              <a:rPr kumimoji="0" lang="en-US" sz="1800" b="0" i="1" u="none" strike="noStrike" kern="0" cap="none" spc="0" normalizeH="0" baseline="0" noProof="0" smtClean="0">
                <a:ln>
                  <a:noFill/>
                </a:ln>
                <a:solidFill>
                  <a:srgbClr val="000000"/>
                </a:solidFill>
                <a:effectLst/>
                <a:uLnTx/>
                <a:uFillTx/>
                <a:latin typeface="Arial"/>
                <a:ea typeface="+mn-ea"/>
                <a:cs typeface="+mn-cs"/>
              </a:rPr>
              <a:t>button leads to an automatic rinse of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 	Aspiration Probe.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When the System returns to Ready 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Verify System performance by running controls before running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W</a:t>
            </a:r>
            <a:r>
              <a:rPr kumimoji="0" lang="en-US" sz="1800" b="1" i="0" u="none" strike="noStrike" kern="0" cap="none" spc="0" normalizeH="0" baseline="0" noProof="0" smtClean="0">
                <a:ln>
                  <a:noFill/>
                </a:ln>
                <a:solidFill>
                  <a:srgbClr val="000000"/>
                </a:solidFill>
                <a:effectLst/>
                <a:uLnTx/>
                <a:uFillTx/>
                <a:latin typeface="Arial"/>
                <a:ea typeface="+mn-ea"/>
                <a:cs typeface="+mn-cs"/>
              </a:rPr>
              <a:t>ARNING: Potential Biohazard. </a:t>
            </a:r>
            <a:r>
              <a:rPr kumimoji="0" lang="en-US" sz="1800" b="0" i="0" u="none" strike="noStrike" kern="0" cap="none" spc="0" normalizeH="0" baseline="0" noProof="0" smtClean="0">
                <a:ln>
                  <a:noFill/>
                </a:ln>
                <a:solidFill>
                  <a:srgbClr val="000000"/>
                </a:solidFill>
                <a:effectLst/>
                <a:uLnTx/>
                <a:uFillTx/>
                <a:latin typeface="Arial"/>
                <a:ea typeface="+mn-ea"/>
                <a:cs typeface="+mn-cs"/>
              </a:rPr>
              <a:t>The probe is potentially contaminated with infectious materials. Exercise caution when handling the probe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Aspiration Probe Replacement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Abbott recommends replacing the Aspiration Probe at least every 360 Autoclean cycles to maintain optimal performance. Each laboratory should determine its replacement schedule for the Aspiration Probe based on the estimated average number of Autoclean cycles per run day. The following table provides guidelines for establishing such a schedule.</a:t>
            </a:r>
            <a:endParaRPr kumimoji="0" lang="en-US" sz="1800" b="0" i="1"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581907810"/>
              </p:ext>
            </p:extLst>
          </p:nvPr>
        </p:nvGraphicFramePr>
        <p:xfrm>
          <a:off x="990600" y="3505200"/>
          <a:ext cx="7391400" cy="1828800"/>
        </p:xfrm>
        <a:graphic>
          <a:graphicData uri="http://schemas.openxmlformats.org/drawingml/2006/table">
            <a:tbl>
              <a:tblPr firstRow="1" bandRow="1"/>
              <a:tblGrid>
                <a:gridCol w="2438400"/>
                <a:gridCol w="4953000"/>
              </a:tblGrid>
              <a:tr h="685800">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US" sz="1600" b="0" i="0" u="none" strike="noStrike" kern="1200" baseline="0" dirty="0" smtClean="0">
                          <a:solidFill>
                            <a:schemeClr val="dk1"/>
                          </a:solidFill>
                          <a:latin typeface="+mn-lt"/>
                          <a:ea typeface="+mn-ea"/>
                          <a:cs typeface="+mn-cs"/>
                        </a:rPr>
                        <a:t>Daily </a:t>
                      </a:r>
                      <a:r>
                        <a:rPr lang="en-US" sz="1600" b="0" i="0" u="none" strike="noStrike" kern="1200" baseline="0" dirty="0" err="1" smtClean="0">
                          <a:solidFill>
                            <a:schemeClr val="dk1"/>
                          </a:solidFill>
                          <a:latin typeface="+mn-lt"/>
                          <a:ea typeface="+mn-ea"/>
                          <a:cs typeface="+mn-cs"/>
                        </a:rPr>
                        <a:t>Autoclean</a:t>
                      </a:r>
                      <a:r>
                        <a:rPr lang="en-US" sz="1600" b="0" i="0" u="none" strike="noStrike" kern="1200" baseline="0" dirty="0" smtClean="0">
                          <a:solidFill>
                            <a:schemeClr val="dk1"/>
                          </a:solidFill>
                          <a:latin typeface="+mn-lt"/>
                          <a:ea typeface="+mn-ea"/>
                          <a:cs typeface="+mn-cs"/>
                        </a:rPr>
                        <a:t> Cycles</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b="1" kern="1200">
                          <a:solidFill>
                            <a:schemeClr val="dk1"/>
                          </a:solidFill>
                          <a:latin typeface="Arial"/>
                        </a:defRPr>
                      </a:lvl1pPr>
                      <a:lvl2pPr marL="457200" algn="l" defTabSz="914400" rtl="0" eaLnBrk="1" latinLnBrk="0" hangingPunct="1">
                        <a:defRPr sz="1800" b="1" kern="1200">
                          <a:solidFill>
                            <a:schemeClr val="dk1"/>
                          </a:solidFill>
                          <a:latin typeface="Arial"/>
                        </a:defRPr>
                      </a:lvl2pPr>
                      <a:lvl3pPr marL="914400" algn="l" defTabSz="914400" rtl="0" eaLnBrk="1" latinLnBrk="0" hangingPunct="1">
                        <a:defRPr sz="1800" b="1" kern="1200">
                          <a:solidFill>
                            <a:schemeClr val="dk1"/>
                          </a:solidFill>
                          <a:latin typeface="Arial"/>
                        </a:defRPr>
                      </a:lvl3pPr>
                      <a:lvl4pPr marL="1371600" algn="l" defTabSz="914400" rtl="0" eaLnBrk="1" latinLnBrk="0" hangingPunct="1">
                        <a:defRPr sz="1800" b="1" kern="1200">
                          <a:solidFill>
                            <a:schemeClr val="dk1"/>
                          </a:solidFill>
                          <a:latin typeface="Arial"/>
                        </a:defRPr>
                      </a:lvl4pPr>
                      <a:lvl5pPr marL="1828800" algn="l" defTabSz="914400" rtl="0" eaLnBrk="1" latinLnBrk="0" hangingPunct="1">
                        <a:defRPr sz="1800" b="1" kern="1200">
                          <a:solidFill>
                            <a:schemeClr val="dk1"/>
                          </a:solidFill>
                          <a:latin typeface="Arial"/>
                        </a:defRPr>
                      </a:lvl5pPr>
                      <a:lvl6pPr marL="2286000" algn="l" defTabSz="914400" rtl="0" eaLnBrk="1" latinLnBrk="0" hangingPunct="1">
                        <a:defRPr sz="1800" b="1" kern="1200">
                          <a:solidFill>
                            <a:schemeClr val="dk1"/>
                          </a:solidFill>
                          <a:latin typeface="Arial"/>
                        </a:defRPr>
                      </a:lvl6pPr>
                      <a:lvl7pPr marL="2743200" algn="l" defTabSz="914400" rtl="0" eaLnBrk="1" latinLnBrk="0" hangingPunct="1">
                        <a:defRPr sz="1800" b="1" kern="1200">
                          <a:solidFill>
                            <a:schemeClr val="dk1"/>
                          </a:solidFill>
                          <a:latin typeface="Arial"/>
                        </a:defRPr>
                      </a:lvl7pPr>
                      <a:lvl8pPr marL="3200400" algn="l" defTabSz="914400" rtl="0" eaLnBrk="1" latinLnBrk="0" hangingPunct="1">
                        <a:defRPr sz="1800" b="1" kern="1200">
                          <a:solidFill>
                            <a:schemeClr val="dk1"/>
                          </a:solidFill>
                          <a:latin typeface="Arial"/>
                        </a:defRPr>
                      </a:lvl8pPr>
                      <a:lvl9pPr marL="3657600" algn="l" defTabSz="914400" rtl="0" eaLnBrk="1" latinLnBrk="0" hangingPunct="1">
                        <a:defRPr sz="1800" b="1" kern="1200">
                          <a:solidFill>
                            <a:schemeClr val="dk1"/>
                          </a:solidFill>
                          <a:latin typeface="Arial"/>
                        </a:defRPr>
                      </a:lvl9pPr>
                    </a:lstStyle>
                    <a:p>
                      <a:pPr algn="ctr"/>
                      <a:r>
                        <a:rPr lang="en-US" sz="1600" b="0" i="0" u="none" strike="noStrike" kern="1200" baseline="0" dirty="0" smtClean="0">
                          <a:solidFill>
                            <a:schemeClr val="dk1"/>
                          </a:solidFill>
                          <a:latin typeface="+mn-lt"/>
                          <a:ea typeface="+mn-ea"/>
                          <a:cs typeface="+mn-cs"/>
                        </a:rPr>
                        <a:t>Recommended Aspiration Probe Replacement Schedule</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81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0" dirty="0" smtClean="0">
                          <a:latin typeface="+mn-lt"/>
                        </a:rPr>
                        <a:t>3</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0" i="0" u="none" strike="noStrike" kern="1200" baseline="0" dirty="0" smtClean="0">
                          <a:solidFill>
                            <a:schemeClr val="dk1"/>
                          </a:solidFill>
                          <a:latin typeface="+mn-lt"/>
                          <a:ea typeface="+mn-ea"/>
                          <a:cs typeface="+mn-cs"/>
                        </a:rPr>
                        <a:t>at least every four months</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r h="381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0" dirty="0" smtClean="0">
                          <a:latin typeface="+mn-lt"/>
                        </a:rPr>
                        <a:t>2</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0" i="0" u="none" strike="noStrike" baseline="0" dirty="0" smtClean="0">
                          <a:latin typeface="+mn-lt"/>
                        </a:rPr>
                        <a:t>at least every six months</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20000"/>
                      </a:srgbClr>
                    </a:solidFill>
                  </a:tcPr>
                </a:tc>
              </a:tr>
              <a:tr h="381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0" dirty="0" smtClean="0">
                          <a:latin typeface="+mn-lt"/>
                        </a:rPr>
                        <a:t>1</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b="0" i="0" u="none" strike="noStrike" baseline="0" dirty="0" smtClean="0">
                          <a:latin typeface="+mn-lt"/>
                        </a:rPr>
                        <a:t>at least every twelve months</a:t>
                      </a:r>
                      <a:endParaRPr lang="en-US" sz="1600" b="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BAD3">
                        <a:tint val="40000"/>
                      </a:srgbClr>
                    </a:solidFill>
                  </a:tcPr>
                </a:tc>
              </a:tr>
            </a:tbl>
          </a:graphicData>
        </a:graphic>
      </p:graphicFrame>
    </p:spTree>
    <p:extLst>
      <p:ext uri="{BB962C8B-B14F-4D97-AF65-F5344CB8AC3E}">
        <p14:creationId xmlns:p14="http://schemas.microsoft.com/office/powerpoint/2010/main" val="2501462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609600" y="14478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smtClean="0">
                <a:ln>
                  <a:noFill/>
                </a:ln>
                <a:solidFill>
                  <a:srgbClr val="000000"/>
                </a:solidFill>
                <a:effectLst/>
                <a:uLnTx/>
                <a:uFillTx/>
                <a:latin typeface="Arial"/>
                <a:ea typeface="+mn-ea"/>
                <a:cs typeface="+mn-cs"/>
              </a:rPr>
              <a:t>Removing Aspiration Probe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Check the Status Panel area to confirm that the System is in Autoloader mode. If the Autoloader is processing specimens, interrupt it.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Aspiration Probe Remove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Wait until a message in the Status Panel area indicates that the System is disabled and prepared for Aspiration Probe removal.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Open the Right and Left Flow Panel Covers and remove the Processor Cover for access to the Sample Processing area.</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Grasp the Aspiration Probe under the collar and push it up slightly to allow access to the base of the tubing.</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533400" y="12954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Removing Aspiration Probe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Using a hemostat in one hand and holding the probe under the collar with the other, pry up on the base of the tubing using the hold down screw as a leverage point. (See the following figure.)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09" y="2667000"/>
            <a:ext cx="6248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6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9335" y="838200"/>
            <a:ext cx="3746538" cy="978729"/>
          </a:xfrm>
          <a:prstGeom prst="rect">
            <a:avLst/>
          </a:prstGeom>
        </p:spPr>
        <p:txBody>
          <a:bodyPr wrap="none">
            <a:spAutoFit/>
          </a:bodyPr>
          <a:lstStyle/>
          <a:p>
            <a:pPr lvl="0" algn="ctr" fontAlgn="base">
              <a:lnSpc>
                <a:spcPct val="90000"/>
              </a:lnSpc>
              <a:spcBef>
                <a:spcPct val="0"/>
              </a:spcBef>
              <a:spcAft>
                <a:spcPct val="0"/>
              </a:spcAft>
              <a:defRPr/>
            </a:pPr>
            <a:r>
              <a:rPr lang="en-US" altLang="en-US" sz="3200" kern="0" dirty="0">
                <a:solidFill>
                  <a:srgbClr val="2A8DBA"/>
                </a:solidFill>
                <a:latin typeface="+mj-lt"/>
                <a:cs typeface="Arial" pitchFamily="34" charset="0"/>
              </a:rPr>
              <a:t>CELL-DYN </a:t>
            </a:r>
            <a:r>
              <a:rPr lang="en-US" altLang="en-US" sz="3200" kern="0" dirty="0">
                <a:solidFill>
                  <a:srgbClr val="2A8DBA"/>
                </a:solidFill>
                <a:latin typeface="+mj-lt"/>
                <a:cs typeface="Times New Roman" pitchFamily="18" charset="0"/>
              </a:rPr>
              <a:t>Sapphire™ </a:t>
            </a:r>
            <a:endParaRPr lang="en-US" altLang="en-US" sz="3200" kern="0" dirty="0" smtClean="0">
              <a:solidFill>
                <a:srgbClr val="2A8DBA"/>
              </a:solidFill>
              <a:latin typeface="+mj-lt"/>
              <a:cs typeface="Times New Roman" pitchFamily="18" charset="0"/>
            </a:endParaRPr>
          </a:p>
          <a:p>
            <a:pPr lvl="0" algn="ctr" fontAlgn="base">
              <a:lnSpc>
                <a:spcPct val="90000"/>
              </a:lnSpc>
              <a:spcBef>
                <a:spcPct val="0"/>
              </a:spcBef>
              <a:spcAft>
                <a:spcPct val="0"/>
              </a:spcAft>
              <a:defRPr/>
            </a:pPr>
            <a:r>
              <a:rPr lang="en-US" altLang="en-US" sz="3200" kern="0" dirty="0" smtClean="0">
                <a:solidFill>
                  <a:srgbClr val="2A8DBA"/>
                </a:solidFill>
                <a:latin typeface="+mj-lt"/>
                <a:cs typeface="Times New Roman" pitchFamily="18" charset="0"/>
              </a:rPr>
              <a:t>Daily </a:t>
            </a:r>
            <a:r>
              <a:rPr lang="en-US" altLang="en-US" sz="3200" kern="0" dirty="0">
                <a:solidFill>
                  <a:srgbClr val="2A8DBA"/>
                </a:solidFill>
                <a:latin typeface="+mj-lt"/>
                <a:cs typeface="Times New Roman" pitchFamily="18" charset="0"/>
              </a:rPr>
              <a:t>Maintenance</a:t>
            </a:r>
            <a:endParaRPr lang="en-US" sz="3200" kern="0" dirty="0">
              <a:solidFill>
                <a:srgbClr val="2A8DBA"/>
              </a:solidFill>
              <a:latin typeface="+mj-lt"/>
            </a:endParaRPr>
          </a:p>
        </p:txBody>
      </p:sp>
      <p:sp>
        <p:nvSpPr>
          <p:cNvPr id="6" name="TextBox 5"/>
          <p:cNvSpPr txBox="1"/>
          <p:nvPr/>
        </p:nvSpPr>
        <p:spPr>
          <a:xfrm>
            <a:off x="1995616" y="2743200"/>
            <a:ext cx="5638800" cy="2492990"/>
          </a:xfrm>
          <a:prstGeom prst="rect">
            <a:avLst/>
          </a:prstGeom>
          <a:noFill/>
        </p:spPr>
        <p:txBody>
          <a:bodyPr wrap="square" rtlCol="0">
            <a:spAutoFit/>
          </a:bodyPr>
          <a:lstStyle/>
          <a:p>
            <a:pPr marL="342900" indent="-342900">
              <a:buAutoNum type="arabicPeriod"/>
            </a:pPr>
            <a:r>
              <a:rPr lang="en-US" sz="2400" dirty="0" smtClean="0"/>
              <a:t>Vent needle clean</a:t>
            </a:r>
          </a:p>
          <a:p>
            <a:pPr marL="342900" indent="-342900">
              <a:buAutoNum type="arabicPeriod"/>
            </a:pPr>
            <a:r>
              <a:rPr lang="en-US" sz="2400" dirty="0" smtClean="0"/>
              <a:t>Auto clean with 10% Bleach Solution</a:t>
            </a:r>
          </a:p>
          <a:p>
            <a:pPr marL="342900" indent="-342900">
              <a:buAutoNum type="arabicPeriod"/>
            </a:pPr>
            <a:r>
              <a:rPr lang="en-US" sz="2400" dirty="0" smtClean="0"/>
              <a:t>Background check</a:t>
            </a:r>
          </a:p>
          <a:p>
            <a:pPr marL="342900" indent="-342900">
              <a:buAutoNum type="arabicPeriod"/>
            </a:pPr>
            <a:r>
              <a:rPr lang="en-US" sz="2400" dirty="0" smtClean="0"/>
              <a:t>Run QC</a:t>
            </a:r>
          </a:p>
          <a:p>
            <a:pPr marL="342900" indent="-342900">
              <a:buAutoNum type="arabicPeriod"/>
            </a:pPr>
            <a:r>
              <a:rPr lang="en-US" sz="2400" dirty="0" smtClean="0"/>
              <a:t>Check moving averages</a:t>
            </a:r>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150856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Removing Aspiration Probe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9. Pull out on the retaining clip completely to release the collar of the probe. (See the following figure.)</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Century Gothic"/>
                <a:ea typeface="+mn-ea"/>
                <a:cs typeface="+mn-cs"/>
              </a:rPr>
              <a:t>		</a:t>
            </a:r>
            <a:r>
              <a:rPr kumimoji="0" lang="en-US" sz="1300" b="1" i="1" u="none" strike="noStrike" kern="0" cap="none" spc="0" normalizeH="0" baseline="0" noProof="0" smtClean="0">
                <a:ln>
                  <a:noFill/>
                </a:ln>
                <a:solidFill>
                  <a:srgbClr val="000000"/>
                </a:solidFill>
                <a:effectLst/>
                <a:uLnTx/>
                <a:uFillTx/>
                <a:latin typeface="Arial"/>
                <a:ea typeface="+mn-ea"/>
                <a:cs typeface="+mn-cs"/>
              </a:rPr>
              <a:t>CAUTION</a:t>
            </a:r>
            <a:r>
              <a:rPr kumimoji="0" lang="en-US" sz="1300" b="0" i="1" u="none" strike="noStrike" kern="0" cap="none" spc="0" normalizeH="0" baseline="0" noProof="0" smtClean="0">
                <a:ln>
                  <a:noFill/>
                </a:ln>
                <a:solidFill>
                  <a:srgbClr val="000000"/>
                </a:solidFill>
                <a:effectLst/>
                <a:uLnTx/>
                <a:uFillTx/>
                <a:latin typeface="Arial"/>
                <a:ea typeface="+mn-ea"/>
                <a:cs typeface="+mn-cs"/>
              </a:rPr>
              <a:t>: There is a small spring located on top of the probe. 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300" b="0" i="1" u="none" strike="noStrike" kern="0" cap="none" spc="0" normalizeH="0" baseline="0" noProof="0" smtClean="0">
                <a:ln>
                  <a:noFill/>
                </a:ln>
                <a:solidFill>
                  <a:srgbClr val="000000"/>
                </a:solidFill>
                <a:effectLst/>
                <a:uLnTx/>
                <a:uFillTx/>
                <a:latin typeface="Arial"/>
                <a:ea typeface="+mn-ea"/>
                <a:cs typeface="+mn-cs"/>
              </a:rPr>
              <a:t>		careful not to lose the spring when you remove the probe.</a:t>
            </a:r>
            <a:endParaRPr kumimoji="0" lang="en-US" sz="13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10. Slide the probe down and out of the Aspiration Probe Mount.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11. Gently remove the probe from the Wash Block by pulling it up and to the right, being careful not to bend the probe more than necessary.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12. Remove the spring and set it aside.</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4681538" cy="243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62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0" u="none" strike="noStrike" kern="0" cap="none" spc="0" normalizeH="0" baseline="0" noProof="0" smtClean="0">
                <a:ln>
                  <a:noFill/>
                </a:ln>
                <a:solidFill>
                  <a:srgbClr val="000000"/>
                </a:solidFill>
                <a:effectLst/>
                <a:uLnTx/>
                <a:uFillTx/>
                <a:latin typeface="Arial"/>
                <a:ea typeface="+mn-ea"/>
                <a:cs typeface="+mn-cs"/>
              </a:rPr>
              <a:t>Replacing Aspiration Probe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Replace the spring on top of the probe.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Insert the tip of the new probe into the Wash Block by holding the middle of the probe and bending the probe slightly to allow the top of the probe to clear the mount.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Move the probe up and down in the Wash Block to ensure that it is moving freely.</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Push the probe up into the Aspiration Probe Mount.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Reinstall and push the Retaining Clip in until its collar is held by the retaining clip.</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6. Reattach the tubing by pushing it firmly onto the top of the probe.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7. Be sure that it fits snugly on the probe.</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3716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Replacing Aspiration Probe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From the Sample Processor and Autoloader area of the </a:t>
            </a:r>
            <a:r>
              <a:rPr kumimoji="0" lang="en-US" sz="1600" b="0" i="0" u="none" strike="noStrike" kern="0" cap="none" spc="0" normalizeH="0" baseline="0" noProof="0" smtClean="0">
                <a:ln>
                  <a:noFill/>
                </a:ln>
                <a:solidFill>
                  <a:srgbClr val="000000"/>
                </a:solidFill>
                <a:effectLst/>
                <a:uLnTx/>
                <a:uFillTx/>
                <a:latin typeface="Arial"/>
                <a:ea typeface="+mn-ea"/>
                <a:cs typeface="+mn-cs"/>
              </a:rPr>
              <a:t>SPECIAL PROTOCOLS </a:t>
            </a:r>
            <a:r>
              <a:rPr kumimoji="0" lang="en-US" sz="1800" b="0" i="0" u="none" strike="noStrike" kern="0" cap="none" spc="0" normalizeH="0" baseline="0" noProof="0" smtClean="0">
                <a:ln>
                  <a:noFill/>
                </a:ln>
                <a:solidFill>
                  <a:srgbClr val="000000"/>
                </a:solidFill>
                <a:effectLst/>
                <a:uLnTx/>
                <a:uFillTx/>
                <a:latin typeface="Arial"/>
                <a:ea typeface="+mn-ea"/>
                <a:cs typeface="+mn-cs"/>
              </a:rPr>
              <a:t>window,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Aspiration Probe Install</a:t>
            </a:r>
            <a:r>
              <a:rPr kumimoji="0" lang="en-US" sz="1800" b="0" i="0" u="none" strike="noStrike" kern="0" cap="none" spc="0" normalizeH="0" baseline="0" noProof="0" smtClean="0">
                <a:ln>
                  <a:noFill/>
                </a:ln>
                <a:solidFill>
                  <a:srgbClr val="000000"/>
                </a:solidFill>
                <a:effectLst/>
                <a:uLnTx/>
                <a:uFillTx/>
                <a:latin typeface="Arial"/>
                <a:ea typeface="+mn-ea"/>
                <a:cs typeface="+mn-cs"/>
              </a:rPr>
              <a:t>... 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Ensure that the Aspiration Probe has been replaced properly and select the OK 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Replace the Processor Cover, ensure the Open Tube Mode Aspiration Switch wire has been reconnected, and close the Right and Left Flow Panel Covers.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12. When the System returns to </a:t>
            </a:r>
            <a:r>
              <a:rPr kumimoji="0" lang="en-US" sz="1800" b="1" i="0" u="none" strike="noStrike" kern="0" cap="none" spc="0" normalizeH="0" baseline="0" noProof="0" smtClean="0">
                <a:ln>
                  <a:noFill/>
                </a:ln>
                <a:solidFill>
                  <a:srgbClr val="000000"/>
                </a:solidFill>
                <a:effectLst/>
                <a:uLnTx/>
                <a:uFillTx/>
                <a:latin typeface="Arial"/>
                <a:ea typeface="+mn-ea"/>
                <a:cs typeface="+mn-cs"/>
              </a:rPr>
              <a:t>Ready </a:t>
            </a:r>
            <a:r>
              <a:rPr kumimoji="0" lang="en-US" sz="1800" b="0" i="0" u="none" strike="noStrike" kern="0" cap="none" spc="0" normalizeH="0" baseline="0" noProof="0" smtClean="0">
                <a:ln>
                  <a:noFill/>
                </a:ln>
                <a:solidFill>
                  <a:srgbClr val="000000"/>
                </a:solidFill>
                <a:effectLst/>
                <a:uLnTx/>
                <a:uFillTx/>
                <a:latin typeface="Arial"/>
                <a:ea typeface="+mn-ea"/>
                <a:cs typeface="+mn-cs"/>
              </a:rPr>
              <a:t>status, ensure that background results are within specifications before running controls and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13. Verify System performance by running controls before running patient specimens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2192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000" b="1" i="1" u="none" strike="noStrike" kern="0" cap="none" spc="0" normalizeH="0" baseline="0" noProof="0" smtClean="0">
                <a:ln>
                  <a:noFill/>
                </a:ln>
                <a:solidFill>
                  <a:srgbClr val="000000"/>
                </a:solidFill>
                <a:effectLst/>
                <a:uLnTx/>
                <a:uFillTx/>
                <a:latin typeface="Arial"/>
                <a:ea typeface="+mn-ea"/>
                <a:cs typeface="+mn-cs"/>
              </a:rPr>
              <a:t>Barcode Reader Cleaning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Use the following procedure to clean the Bar Code Reader window as part of troubleshooting bar code misreads. The BAR CODE READER Window is located on the left side of the back of the Bar Code Reader.</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1" i="1" u="none" strike="noStrike" kern="0" cap="none" spc="0" normalizeH="0" baseline="0" noProof="0" smtClean="0">
                <a:ln>
                  <a:noFill/>
                </a:ln>
                <a:solidFill>
                  <a:srgbClr val="000000"/>
                </a:solidFill>
                <a:effectLst/>
                <a:uLnTx/>
                <a:uFillTx/>
                <a:latin typeface="Arial"/>
                <a:ea typeface="+mn-ea"/>
                <a:cs typeface="+mn-cs"/>
              </a:rPr>
              <a:t>CAUTION</a:t>
            </a:r>
            <a:r>
              <a:rPr kumimoji="0" lang="en-US" sz="1800" b="0" i="1" u="none" strike="noStrike" kern="0" cap="none" spc="0" normalizeH="0" baseline="0" noProof="0" smtClean="0">
                <a:ln>
                  <a:noFill/>
                </a:ln>
                <a:solidFill>
                  <a:srgbClr val="000000"/>
                </a:solidFill>
                <a:effectLst/>
                <a:uLnTx/>
                <a:uFillTx/>
                <a:latin typeface="Arial"/>
                <a:ea typeface="+mn-ea"/>
                <a:cs typeface="+mn-cs"/>
              </a:rPr>
              <a:t>: Exercise caution to avoid scratching the BAR CODE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1" u="none" strike="noStrike" kern="0" cap="none" spc="0" normalizeH="0" baseline="0" noProof="0" smtClean="0">
                <a:ln>
                  <a:noFill/>
                </a:ln>
                <a:solidFill>
                  <a:srgbClr val="000000"/>
                </a:solidFill>
                <a:effectLst/>
                <a:uLnTx/>
                <a:uFillTx/>
                <a:latin typeface="Arial"/>
                <a:ea typeface="+mn-ea"/>
                <a:cs typeface="+mn-cs"/>
              </a:rPr>
              <a:t>READER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Analyzer&gt;</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Special Protocols...</a:t>
            </a:r>
            <a:r>
              <a:rPr kumimoji="0" lang="en-US" sz="1800" b="0" i="0" u="none" strike="noStrike" kern="0" cap="none" spc="0" normalizeH="0" baseline="0" noProof="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3. Select </a:t>
            </a:r>
            <a:r>
              <a:rPr kumimoji="0" lang="en-US" sz="1800" b="1" i="0" u="none" strike="noStrike" kern="0" cap="none" spc="0" normalizeH="0" baseline="0" noProof="0" smtClean="0">
                <a:ln>
                  <a:noFill/>
                </a:ln>
                <a:solidFill>
                  <a:srgbClr val="000000"/>
                </a:solidFill>
                <a:effectLst/>
                <a:uLnTx/>
                <a:uFillTx/>
                <a:latin typeface="Arial"/>
                <a:ea typeface="+mn-ea"/>
                <a:cs typeface="+mn-cs"/>
              </a:rPr>
              <a:t>Clean Loader Components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4. Wait until a message in the Status Panel area indicates that the System is disabled and prepared for cleaning components.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5. Open the Right and Left Flow Panel Covers and remove the Processor Cover for access to the Sample Processing area.</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5" name="Content Placeholder 2"/>
          <p:cNvSpPr txBox="1">
            <a:spLocks/>
          </p:cNvSpPr>
          <p:nvPr/>
        </p:nvSpPr>
        <p:spPr bwMode="auto">
          <a:xfrm>
            <a:off x="457200" y="11430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Barcode Reader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6. Remove the Bar Code Reader Shield.</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6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7. With a cotton swab moistened with lens cleaner, clean the glass window with a gentle stroking motion. Stroke in only one direction to avoid smearing. (See the following figure.)</a:t>
            </a:r>
            <a:endParaRPr kumimoji="0" lang="en-US" sz="16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2052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226169"/>
            <a:ext cx="41290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462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Content Placeholder 2"/>
          <p:cNvSpPr txBox="1">
            <a:spLocks/>
          </p:cNvSpPr>
          <p:nvPr/>
        </p:nvSpPr>
        <p:spPr bwMode="auto">
          <a:xfrm>
            <a:off x="457200" y="1447800"/>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1" i="1" u="none" strike="noStrike" kern="0" cap="none" spc="0" normalizeH="0" baseline="0" noProof="0" smtClean="0">
                <a:ln>
                  <a:noFill/>
                </a:ln>
                <a:solidFill>
                  <a:srgbClr val="000000"/>
                </a:solidFill>
                <a:effectLst/>
                <a:uLnTx/>
                <a:uFillTx/>
                <a:latin typeface="Arial"/>
                <a:ea typeface="+mn-ea"/>
                <a:cs typeface="+mn-cs"/>
              </a:rPr>
              <a:t>Barcode Reader Cleaning continues…</a:t>
            </a: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8. Dry it with a lint-free wipe.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9. Replace the Bar Code Reader Shield.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10. Replace the Processor Cover, ensure the Open Tube Mode Aspiration Switch wire has been reconnected, and close the Right and Left Flow Panel Covers.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11.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Return Loader to Ready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12. Select the </a:t>
            </a:r>
            <a:r>
              <a:rPr kumimoji="0" lang="en-US" sz="1800" b="1" i="0" u="none" strike="noStrike" kern="0" cap="none" spc="0" normalizeH="0" baseline="0" noProof="0" smtClean="0">
                <a:ln>
                  <a:noFill/>
                </a:ln>
                <a:solidFill>
                  <a:srgbClr val="000000"/>
                </a:solidFill>
                <a:effectLst/>
                <a:uLnTx/>
                <a:uFillTx/>
                <a:latin typeface="Arial"/>
                <a:ea typeface="+mn-ea"/>
                <a:cs typeface="+mn-cs"/>
              </a:rPr>
              <a:t>Close </a:t>
            </a:r>
            <a:r>
              <a:rPr kumimoji="0" lang="en-US" sz="1800" b="0" i="0" u="none" strike="noStrike" kern="0" cap="none" spc="0" normalizeH="0" baseline="0" noProof="0" smtClean="0">
                <a:ln>
                  <a:noFill/>
                </a:ln>
                <a:solidFill>
                  <a:srgbClr val="000000"/>
                </a:solidFill>
                <a:effectLst/>
                <a:uLnTx/>
                <a:uFillTx/>
                <a:latin typeface="Arial"/>
                <a:ea typeface="+mn-ea"/>
                <a:cs typeface="+mn-cs"/>
              </a:rPr>
              <a:t>button to exit the SPECIAL PROTOCOLS 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smtClean="0">
                <a:ln>
                  <a:noFill/>
                </a:ln>
                <a:solidFill>
                  <a:srgbClr val="000000"/>
                </a:solidFill>
                <a:effectLst/>
                <a:uLnTx/>
                <a:uFillTx/>
                <a:latin typeface="Arial"/>
                <a:ea typeface="+mn-ea"/>
                <a:cs typeface="+mn-cs"/>
              </a:rPr>
              <a:t>13. When the System returns to Ready status, verify Bar Code Reader performance by running a patient or control specimen with a bar code label.</a:t>
            </a:r>
            <a:endParaRPr kumimoji="0" lang="en-US" sz="1800" b="1" i="1"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0146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048" t="1774" r="-1328"/>
          <a:stretch/>
        </p:blipFill>
        <p:spPr bwMode="auto">
          <a:xfrm>
            <a:off x="1600200" y="1680518"/>
            <a:ext cx="6069228" cy="450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6" name="Right Arrow 5"/>
          <p:cNvSpPr/>
          <p:nvPr/>
        </p:nvSpPr>
        <p:spPr bwMode="auto">
          <a:xfrm>
            <a:off x="1143000" y="3352800"/>
            <a:ext cx="457200" cy="304800"/>
          </a:xfrm>
          <a:prstGeom prst="right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7" name="Down Arrow 6"/>
          <p:cNvSpPr/>
          <p:nvPr/>
        </p:nvSpPr>
        <p:spPr bwMode="auto">
          <a:xfrm>
            <a:off x="5943600" y="2971800"/>
            <a:ext cx="228600" cy="381000"/>
          </a:xfrm>
          <a:prstGeom prst="down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8" name="Rectangle 7"/>
          <p:cNvSpPr/>
          <p:nvPr/>
        </p:nvSpPr>
        <p:spPr>
          <a:xfrm>
            <a:off x="609600" y="1143000"/>
            <a:ext cx="8100294" cy="369332"/>
          </a:xfrm>
          <a:prstGeom prst="rect">
            <a:avLst/>
          </a:prstGeom>
        </p:spPr>
        <p:txBody>
          <a:bodyPr wrap="none">
            <a:spAutoFit/>
          </a:bodyPr>
          <a:lstStyle/>
          <a:p>
            <a:pPr lvl="0" fontAlgn="base">
              <a:spcBef>
                <a:spcPct val="0"/>
              </a:spcBef>
              <a:spcAft>
                <a:spcPct val="50000"/>
              </a:spcAft>
              <a:defRPr/>
            </a:pPr>
            <a:r>
              <a:rPr lang="en-US" b="1" i="1" kern="0" dirty="0">
                <a:solidFill>
                  <a:srgbClr val="000000"/>
                </a:solidFill>
                <a:latin typeface="Arial"/>
              </a:rPr>
              <a:t>Daily </a:t>
            </a:r>
            <a:r>
              <a:rPr lang="en-US" b="1" i="1" kern="0" dirty="0" smtClean="0">
                <a:solidFill>
                  <a:srgbClr val="000000"/>
                </a:solidFill>
                <a:latin typeface="Arial"/>
              </a:rPr>
              <a:t>Vent Needle Clean- </a:t>
            </a:r>
            <a:r>
              <a:rPr lang="en-US" sz="1200" b="1" i="1" kern="0" dirty="0">
                <a:solidFill>
                  <a:srgbClr val="000000"/>
                </a:solidFill>
                <a:latin typeface="Arial"/>
              </a:rPr>
              <a:t>S</a:t>
            </a:r>
            <a:r>
              <a:rPr lang="en-US" sz="1200" b="1" i="1" kern="0" dirty="0" smtClean="0">
                <a:solidFill>
                  <a:srgbClr val="000000"/>
                </a:solidFill>
                <a:latin typeface="Arial"/>
              </a:rPr>
              <a:t>elect the function and allow the instrument to perform the procedure.</a:t>
            </a:r>
            <a:endParaRPr lang="en-US" sz="1200" b="1" i="1" kern="0" dirty="0">
              <a:solidFill>
                <a:srgbClr val="000000"/>
              </a:solidFill>
              <a:latin typeface="Arial"/>
            </a:endParaRPr>
          </a:p>
        </p:txBody>
      </p:sp>
    </p:spTree>
    <p:extLst>
      <p:ext uri="{BB962C8B-B14F-4D97-AF65-F5344CB8AC3E}">
        <p14:creationId xmlns:p14="http://schemas.microsoft.com/office/powerpoint/2010/main" val="315883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7"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dirty="0" smtClean="0">
                <a:ln>
                  <a:noFill/>
                </a:ln>
                <a:solidFill>
                  <a:srgbClr val="000000"/>
                </a:solidFill>
                <a:effectLst/>
                <a:uLnTx/>
                <a:uFillTx/>
                <a:latin typeface="Arial"/>
                <a:ea typeface="+mn-ea"/>
                <a:cs typeface="+mn-cs"/>
              </a:rPr>
              <a:t>Daily Auto Clean Procedure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1. Fill a container with at least 5 mL of a 10% Bleach (sodium hypochlorite solution).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2. Select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Analyzer&gt;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from the Control Panel.</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3. Select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Special Protocols...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from the Analyzer 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4. In the </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SPECIAL PROTOCOLS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window, select the </a:t>
            </a:r>
            <a:r>
              <a:rPr kumimoji="0" lang="en-US" sz="1800" b="1" i="0" u="none" strike="noStrike" kern="0" cap="none" spc="0" normalizeH="0" baseline="0" noProof="0" dirty="0" err="1" smtClean="0">
                <a:ln>
                  <a:noFill/>
                </a:ln>
                <a:solidFill>
                  <a:srgbClr val="000000"/>
                </a:solidFill>
                <a:effectLst/>
                <a:uLnTx/>
                <a:uFillTx/>
                <a:latin typeface="Arial"/>
                <a:ea typeface="+mn-ea"/>
                <a:cs typeface="+mn-cs"/>
              </a:rPr>
              <a:t>Autoclean</a:t>
            </a:r>
            <a:r>
              <a:rPr kumimoji="0" lang="en-US" sz="1800" b="1" i="0" u="none" strike="noStrike" kern="0" cap="none" spc="0" normalizeH="0" baseline="0" noProof="0" dirty="0" smtClean="0">
                <a:ln>
                  <a:noFill/>
                </a:ln>
                <a:solidFill>
                  <a:srgbClr val="000000"/>
                </a:solidFill>
                <a:effectLst/>
                <a:uLnTx/>
                <a:uFillTx/>
                <a:latin typeface="Arial"/>
                <a:ea typeface="+mn-ea"/>
                <a:cs typeface="+mn-cs"/>
              </a:rPr>
              <a:t>...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5. In the Open Tube Mode sampling area aspirate the 10% Bleach</a:t>
            </a:r>
            <a:r>
              <a:rPr kumimoji="0" lang="en-US" sz="1800" b="0" i="0" u="none" strike="noStrike" kern="0" cap="none" spc="0" normalizeH="0" noProof="0" dirty="0" smtClean="0">
                <a:ln>
                  <a:noFill/>
                </a:ln>
                <a:solidFill>
                  <a:srgbClr val="000000"/>
                </a:solidFill>
                <a:effectLst/>
                <a:uLnTx/>
                <a:uFillTx/>
                <a:latin typeface="Arial"/>
                <a:ea typeface="+mn-ea"/>
                <a:cs typeface="+mn-cs"/>
              </a:rPr>
              <a:t>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by holding the tube up until the probe touches the bottom of the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6. Press the aspiration switch to activate the </a:t>
            </a:r>
            <a:r>
              <a:rPr kumimoji="0" lang="en-US" sz="1800" b="0" i="0" u="none" strike="noStrike" kern="0" cap="none" spc="0" normalizeH="0" baseline="0" noProof="0" dirty="0" err="1" smtClean="0">
                <a:ln>
                  <a:noFill/>
                </a:ln>
                <a:solidFill>
                  <a:srgbClr val="000000"/>
                </a:solidFill>
                <a:effectLst/>
                <a:uLnTx/>
                <a:uFillTx/>
                <a:latin typeface="Arial"/>
                <a:ea typeface="+mn-ea"/>
                <a:cs typeface="+mn-cs"/>
              </a:rPr>
              <a:t>Autoclean</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 cycle.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7. Hold the tube in place until two beeps sound, indicating that the 10% Bleach</a:t>
            </a:r>
            <a:r>
              <a:rPr kumimoji="0" lang="en-US" sz="1800" b="0" i="0" u="none" strike="noStrike" kern="0" cap="none" spc="0" normalizeH="0" noProof="0" dirty="0" smtClean="0">
                <a:ln>
                  <a:noFill/>
                </a:ln>
                <a:solidFill>
                  <a:srgbClr val="000000"/>
                </a:solidFill>
                <a:effectLst/>
                <a:uLnTx/>
                <a:uFillTx/>
                <a:latin typeface="Arial"/>
                <a:ea typeface="+mn-ea"/>
                <a:cs typeface="+mn-cs"/>
              </a:rPr>
              <a:t> </a:t>
            </a:r>
            <a:r>
              <a:rPr kumimoji="0" lang="en-US" sz="1800" b="0" i="0" u="none" strike="noStrike" kern="0" cap="none" spc="0" normalizeH="0" baseline="0" noProof="0" dirty="0" smtClean="0">
                <a:ln>
                  <a:noFill/>
                </a:ln>
                <a:solidFill>
                  <a:srgbClr val="000000"/>
                </a:solidFill>
                <a:effectLst/>
                <a:uLnTx/>
                <a:uFillTx/>
                <a:latin typeface="Arial"/>
                <a:ea typeface="+mn-ea"/>
                <a:cs typeface="+mn-cs"/>
              </a:rPr>
              <a:t>has been aspirated. Do not remove the tube until the probe retracts after the two beeps.</a:t>
            </a:r>
          </a:p>
        </p:txBody>
      </p:sp>
    </p:spTree>
    <p:extLst>
      <p:ext uri="{BB962C8B-B14F-4D97-AF65-F5344CB8AC3E}">
        <p14:creationId xmlns:p14="http://schemas.microsoft.com/office/powerpoint/2010/main" val="169398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7" name="Content Placeholder 2"/>
          <p:cNvSpPr txBox="1">
            <a:spLocks/>
          </p:cNvSpPr>
          <p:nvPr/>
        </p:nvSpPr>
        <p:spPr bwMode="auto">
          <a:xfrm>
            <a:off x="455613" y="1370013"/>
            <a:ext cx="8234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2400" b="1" i="1" u="none" strike="noStrike" kern="0" cap="none" spc="0" normalizeH="0" baseline="0" noProof="0" smtClean="0">
                <a:ln>
                  <a:noFill/>
                </a:ln>
                <a:solidFill>
                  <a:srgbClr val="000000"/>
                </a:solidFill>
                <a:effectLst/>
                <a:uLnTx/>
                <a:uFillTx/>
                <a:latin typeface="Arial"/>
                <a:ea typeface="+mn-ea"/>
                <a:cs typeface="+mn-cs"/>
              </a:rPr>
              <a:t>Daily Auto Clean Procedure continues…</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600" b="0" i="1" u="none" strike="noStrike" kern="0" cap="none" spc="0" normalizeH="0" baseline="0" noProof="0" smtClean="0">
                <a:ln>
                  <a:noFill/>
                </a:ln>
                <a:solidFill>
                  <a:srgbClr val="000000"/>
                </a:solidFill>
                <a:effectLst/>
                <a:uLnTx/>
                <a:uFillTx/>
                <a:latin typeface="Arial"/>
                <a:ea typeface="+mn-ea"/>
                <a:cs typeface="+mn-cs"/>
              </a:rPr>
              <a:t>System Status Region will display </a:t>
            </a:r>
            <a:r>
              <a:rPr kumimoji="0" lang="en-US" sz="1600" b="1" i="1" u="none" strike="noStrike" kern="0" cap="none" spc="0" normalizeH="0" baseline="0" noProof="0" smtClean="0">
                <a:ln>
                  <a:noFill/>
                </a:ln>
                <a:solidFill>
                  <a:srgbClr val="000000"/>
                </a:solidFill>
                <a:effectLst/>
                <a:uLnTx/>
                <a:uFillTx/>
                <a:latin typeface="Arial"/>
                <a:ea typeface="+mn-ea"/>
                <a:cs typeface="+mn-cs"/>
              </a:rPr>
              <a:t>Busy: Running Specimen </a:t>
            </a:r>
            <a:r>
              <a:rPr kumimoji="0" lang="en-US" sz="1600" b="0" i="1" u="none" strike="noStrike" kern="0" cap="none" spc="0" normalizeH="0" baseline="0" noProof="0" smtClean="0">
                <a:ln>
                  <a:noFill/>
                </a:ln>
                <a:solidFill>
                  <a:srgbClr val="000000"/>
                </a:solidFill>
                <a:effectLst/>
                <a:uLnTx/>
                <a:uFillTx/>
                <a:latin typeface="Arial"/>
                <a:ea typeface="+mn-ea"/>
                <a:cs typeface="+mn-cs"/>
              </a:rPr>
              <a:t>until the Autoclean cycle is complete.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8. Select the </a:t>
            </a:r>
            <a:r>
              <a:rPr kumimoji="0" lang="en-US" sz="1600" b="1" i="0" u="none" strike="noStrike" kern="0" cap="none" spc="0" normalizeH="0" baseline="0" noProof="0" smtClean="0">
                <a:ln>
                  <a:noFill/>
                </a:ln>
                <a:solidFill>
                  <a:srgbClr val="000000"/>
                </a:solidFill>
                <a:effectLst/>
                <a:uLnTx/>
                <a:uFillTx/>
                <a:latin typeface="Arial"/>
                <a:ea typeface="+mn-ea"/>
                <a:cs typeface="+mn-cs"/>
              </a:rPr>
              <a:t>Close </a:t>
            </a:r>
            <a:r>
              <a:rPr kumimoji="0" lang="en-US" sz="1600" b="0" i="0" u="none" strike="noStrike" kern="0" cap="none" spc="0" normalizeH="0" baseline="0" noProof="0" smtClean="0">
                <a:ln>
                  <a:noFill/>
                </a:ln>
                <a:solidFill>
                  <a:srgbClr val="000000"/>
                </a:solidFill>
                <a:effectLst/>
                <a:uLnTx/>
                <a:uFillTx/>
                <a:latin typeface="Arial"/>
                <a:ea typeface="+mn-ea"/>
                <a:cs typeface="+mn-cs"/>
              </a:rPr>
              <a:t>button to close the </a:t>
            </a:r>
            <a:r>
              <a:rPr kumimoji="0" lang="en-US" sz="1600" b="1" i="0" u="none" strike="noStrike" kern="0" cap="none" spc="0" normalizeH="0" baseline="0" noProof="0" smtClean="0">
                <a:ln>
                  <a:noFill/>
                </a:ln>
                <a:solidFill>
                  <a:srgbClr val="000000"/>
                </a:solidFill>
                <a:effectLst/>
                <a:uLnTx/>
                <a:uFillTx/>
                <a:latin typeface="Arial"/>
                <a:ea typeface="+mn-ea"/>
                <a:cs typeface="+mn-cs"/>
              </a:rPr>
              <a:t>SPECIAL PROTOCOLS </a:t>
            </a:r>
            <a:r>
              <a:rPr kumimoji="0" lang="en-US" sz="1600" b="0" i="0" u="none" strike="noStrike" kern="0" cap="none" spc="0" normalizeH="0" baseline="0" noProof="0" smtClean="0">
                <a:ln>
                  <a:noFill/>
                </a:ln>
                <a:solidFill>
                  <a:srgbClr val="000000"/>
                </a:solidFill>
                <a:effectLst/>
                <a:uLnTx/>
                <a:uFillTx/>
                <a:latin typeface="Arial"/>
                <a:ea typeface="+mn-ea"/>
                <a:cs typeface="+mn-cs"/>
              </a:rPr>
              <a:t>window.</a:t>
            </a:r>
          </a:p>
          <a:p>
            <a:pPr marL="285750" marR="0" lvl="0" indent="-285750" algn="l" defTabSz="914400" rtl="0" eaLnBrk="1" fontAlgn="base" latinLnBrk="0" hangingPunct="1">
              <a:lnSpc>
                <a:spcPct val="100000"/>
              </a:lnSpc>
              <a:spcBef>
                <a:spcPct val="0"/>
              </a:spcBef>
              <a:spcAft>
                <a:spcPct val="50000"/>
              </a:spcAft>
              <a:buClrTx/>
              <a:buSzTx/>
              <a:buFont typeface="Wingdings" panose="05000000000000000000" pitchFamily="2" charset="2"/>
              <a:buChar char="q"/>
              <a:tabLst/>
              <a:defRPr/>
            </a:pPr>
            <a:r>
              <a:rPr kumimoji="0" lang="en-US" sz="1600" b="0" i="1" u="none" strike="noStrike" kern="0" cap="none" spc="0" normalizeH="0" baseline="0" noProof="0" smtClean="0">
                <a:ln>
                  <a:noFill/>
                </a:ln>
                <a:solidFill>
                  <a:srgbClr val="000000"/>
                </a:solidFill>
                <a:effectLst/>
                <a:uLnTx/>
                <a:uFillTx/>
                <a:latin typeface="Arial"/>
                <a:ea typeface="+mn-ea"/>
                <a:cs typeface="+mn-cs"/>
              </a:rPr>
              <a:t>The Maintenance Log entry window will appear upon completion of the autoclean.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9. When the System returns to Ready status, run two background counts or a Prime cycle to rinse the fluidics. Ensure that background results are within specifications before running</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controls.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smtClean="0">
                <a:ln>
                  <a:noFill/>
                </a:ln>
                <a:solidFill>
                  <a:srgbClr val="000000"/>
                </a:solidFill>
                <a:effectLst/>
                <a:uLnTx/>
                <a:uFillTx/>
                <a:latin typeface="Arial"/>
                <a:ea typeface="+mn-ea"/>
                <a:cs typeface="+mn-cs"/>
              </a:rPr>
              <a:t>10. Verify System performance by running controls before running patient specimens.</a:t>
            </a: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6104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dirty="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25" t="1858" r="1278"/>
          <a:stretch/>
        </p:blipFill>
        <p:spPr bwMode="auto">
          <a:xfrm>
            <a:off x="1845276" y="1309816"/>
            <a:ext cx="6326659" cy="478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bwMode="auto">
          <a:xfrm>
            <a:off x="1447800" y="3069366"/>
            <a:ext cx="457200" cy="304800"/>
          </a:xfrm>
          <a:prstGeom prst="right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
        <p:nvSpPr>
          <p:cNvPr id="11" name="Down Arrow 10"/>
          <p:cNvSpPr/>
          <p:nvPr/>
        </p:nvSpPr>
        <p:spPr bwMode="auto">
          <a:xfrm>
            <a:off x="3505200" y="2514600"/>
            <a:ext cx="304800" cy="304800"/>
          </a:xfrm>
          <a:prstGeom prst="downArrow">
            <a:avLst/>
          </a:prstGeom>
          <a:solidFill>
            <a:srgbClr val="2A8DBA"/>
          </a:solidFill>
          <a:ln w="12700" cap="flat" cmpd="sng" algn="ctr">
            <a:solidFill>
              <a:srgbClr val="2A8DB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192959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Arial" pitchFamily="34" charset="0"/>
              </a:rPr>
              <a:t>CELL-DYN </a:t>
            </a:r>
            <a:r>
              <a:rPr kumimoji="0" lang="en-US" altLang="en-US" sz="3200" b="0" i="0" u="none" strike="noStrike" kern="0" cap="none" spc="0" normalizeH="0" baseline="0" noProof="0" smtClean="0">
                <a:ln>
                  <a:noFill/>
                </a:ln>
                <a:solidFill>
                  <a:srgbClr val="2A8DBA"/>
                </a:solidFill>
                <a:effectLst/>
                <a:uLnTx/>
                <a:uFillTx/>
                <a:latin typeface="Arial"/>
                <a:ea typeface="+mj-ea"/>
                <a:cs typeface="Times New Roman" pitchFamily="18" charset="0"/>
              </a:rPr>
              <a:t>Sapphire™ Daily Maintenance</a:t>
            </a:r>
            <a:endParaRPr kumimoji="0" lang="en-US" sz="2800" b="0" i="0" u="none" strike="noStrike" kern="0" cap="none" spc="0" normalizeH="0" baseline="0" noProof="0" dirty="0">
              <a:ln>
                <a:noFill/>
              </a:ln>
              <a:solidFill>
                <a:srgbClr val="2A8DBA"/>
              </a:solidFill>
              <a:effectLst/>
              <a:uLnTx/>
              <a:uFillTx/>
              <a:latin typeface="Arial"/>
              <a:ea typeface="+mj-ea"/>
              <a:cs typeface="+mj-cs"/>
            </a:endParaRPr>
          </a:p>
        </p:txBody>
      </p:sp>
      <p:sp>
        <p:nvSpPr>
          <p:cNvPr id="7" name="Content Placeholder 2"/>
          <p:cNvSpPr txBox="1">
            <a:spLocks/>
          </p:cNvSpPr>
          <p:nvPr/>
        </p:nvSpPr>
        <p:spPr bwMode="auto">
          <a:xfrm>
            <a:off x="455613" y="1219200"/>
            <a:ext cx="8234362"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1" i="1" u="none" strike="noStrike" kern="0" cap="none" spc="0" normalizeH="0" baseline="0" noProof="0" dirty="0" smtClean="0">
                <a:ln>
                  <a:noFill/>
                </a:ln>
                <a:solidFill>
                  <a:srgbClr val="000000"/>
                </a:solidFill>
                <a:effectLst/>
                <a:uLnTx/>
                <a:uFillTx/>
                <a:latin typeface="Arial"/>
                <a:ea typeface="+mn-ea"/>
                <a:cs typeface="+mn-cs"/>
              </a:rPr>
              <a:t>Run a Background Count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Although the System automatically runs a background count at the end of</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Prime, additional Normal and RETC background counts can be run 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demand using the following procedure</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a:t>
            </a:r>
            <a:endParaRPr kumimoji="0" lang="en-US" sz="17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	1. Select the </a:t>
            </a:r>
            <a:r>
              <a:rPr kumimoji="0" lang="en-US" sz="1700" b="1" i="0" u="none" strike="noStrike" kern="0" cap="none" spc="0" normalizeH="0" baseline="0" noProof="0" dirty="0" smtClean="0">
                <a:ln>
                  <a:noFill/>
                </a:ln>
                <a:solidFill>
                  <a:srgbClr val="000000"/>
                </a:solidFill>
                <a:effectLst/>
                <a:uLnTx/>
                <a:uFillTx/>
                <a:latin typeface="Arial"/>
                <a:ea typeface="+mn-ea"/>
                <a:cs typeface="+mn-cs"/>
              </a:rPr>
              <a:t>Run Open Tube... </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button to open the </a:t>
            </a:r>
            <a:r>
              <a:rPr kumimoji="0" lang="en-US" sz="1700" b="1" i="0" u="none" strike="noStrike" kern="0" cap="none" spc="0" normalizeH="0" baseline="0" noProof="0" dirty="0" smtClean="0">
                <a:ln>
                  <a:noFill/>
                </a:ln>
                <a:solidFill>
                  <a:srgbClr val="000000"/>
                </a:solidFill>
                <a:effectLst/>
                <a:uLnTx/>
                <a:uFillTx/>
                <a:latin typeface="Arial"/>
                <a:ea typeface="+mn-ea"/>
                <a:cs typeface="+mn-cs"/>
              </a:rPr>
              <a:t>NEXT OPEN TUBE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1" i="0" u="none" strike="noStrike" kern="0" cap="none" spc="0" normalizeH="0" baseline="0" noProof="0" dirty="0" smtClean="0">
                <a:ln>
                  <a:noFill/>
                </a:ln>
                <a:solidFill>
                  <a:srgbClr val="000000"/>
                </a:solidFill>
                <a:effectLst/>
                <a:uLnTx/>
                <a:uFillTx/>
                <a:latin typeface="Arial"/>
                <a:ea typeface="+mn-ea"/>
                <a:cs typeface="+mn-cs"/>
              </a:rPr>
              <a:t>	SETUP </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window.</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	2. Select the </a:t>
            </a:r>
            <a:r>
              <a:rPr kumimoji="0" lang="en-US" sz="1700" b="1" i="0" u="none" strike="noStrike" kern="0" cap="none" spc="0" normalizeH="0" baseline="0" noProof="0" dirty="0" smtClean="0">
                <a:ln>
                  <a:noFill/>
                </a:ln>
                <a:solidFill>
                  <a:srgbClr val="000000"/>
                </a:solidFill>
                <a:effectLst/>
                <a:uLnTx/>
                <a:uFillTx/>
                <a:latin typeface="Arial"/>
                <a:ea typeface="+mn-ea"/>
                <a:cs typeface="+mn-cs"/>
              </a:rPr>
              <a:t>Specimen Type&gt; </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button.</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	3. Select </a:t>
            </a:r>
            <a:r>
              <a:rPr kumimoji="0" lang="en-US" sz="1700" b="1" i="0" u="none" strike="noStrike" kern="0" cap="none" spc="0" normalizeH="0" baseline="0" noProof="0" dirty="0" smtClean="0">
                <a:ln>
                  <a:noFill/>
                </a:ln>
                <a:solidFill>
                  <a:srgbClr val="000000"/>
                </a:solidFill>
                <a:effectLst/>
                <a:uLnTx/>
                <a:uFillTx/>
                <a:latin typeface="Arial"/>
                <a:ea typeface="+mn-ea"/>
                <a:cs typeface="+mn-cs"/>
              </a:rPr>
              <a:t>Background </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from the menu.</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	4. Select </a:t>
            </a:r>
            <a:r>
              <a:rPr kumimoji="0" lang="en-US" sz="1700" b="1" i="0" u="none" strike="noStrike" kern="0" cap="none" spc="0" normalizeH="0" baseline="0" noProof="0" dirty="0" smtClean="0">
                <a:ln>
                  <a:noFill/>
                </a:ln>
                <a:solidFill>
                  <a:srgbClr val="000000"/>
                </a:solidFill>
                <a:effectLst/>
                <a:uLnTx/>
                <a:uFillTx/>
                <a:latin typeface="Arial"/>
                <a:ea typeface="+mn-ea"/>
                <a:cs typeface="+mn-cs"/>
              </a:rPr>
              <a:t>Normal </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from the </a:t>
            </a:r>
            <a:r>
              <a:rPr kumimoji="0" lang="en-US" sz="1700" b="1" i="0" u="none" strike="noStrike" kern="0" cap="none" spc="0" normalizeH="0" baseline="0" noProof="0" dirty="0" smtClean="0">
                <a:ln>
                  <a:noFill/>
                </a:ln>
                <a:solidFill>
                  <a:srgbClr val="000000"/>
                </a:solidFill>
                <a:effectLst/>
                <a:uLnTx/>
                <a:uFillTx/>
                <a:latin typeface="Arial"/>
                <a:ea typeface="+mn-ea"/>
                <a:cs typeface="+mn-cs"/>
              </a:rPr>
              <a:t>Sub Type&gt; </a:t>
            </a:r>
            <a:r>
              <a:rPr kumimoji="0" lang="en-US" sz="1700" b="0" i="0" u="none" strike="noStrike" kern="0" cap="none" spc="0" normalizeH="0" baseline="0" noProof="0" dirty="0" smtClean="0">
                <a:ln>
                  <a:noFill/>
                </a:ln>
                <a:solidFill>
                  <a:srgbClr val="000000"/>
                </a:solidFill>
                <a:effectLst/>
                <a:uLnTx/>
                <a:uFillTx/>
                <a:latin typeface="Arial"/>
                <a:ea typeface="+mn-ea"/>
                <a:cs typeface="+mn-cs"/>
              </a:rPr>
              <a:t>menu to check the</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700" b="0" i="0" u="none" strike="noStrike" kern="0" cap="none" spc="0" normalizeH="0" baseline="0" noProof="0" dirty="0" smtClean="0">
                <a:ln>
                  <a:noFill/>
                </a:ln>
                <a:solidFill>
                  <a:srgbClr val="000000"/>
                </a:solidFill>
                <a:effectLst/>
                <a:uLnTx/>
                <a:uFillTx/>
                <a:latin typeface="Arial"/>
                <a:ea typeface="+mn-ea"/>
                <a:cs typeface="+mn-cs"/>
              </a:rPr>
              <a:t>	background counts for the CBC subsystem</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400" b="0" i="1" u="none" strike="noStrike" kern="0" cap="none" spc="0" normalizeH="0" baseline="0" noProof="0" dirty="0" smtClean="0">
                <a:ln>
                  <a:noFill/>
                </a:ln>
                <a:solidFill>
                  <a:srgbClr val="000000"/>
                </a:solidFill>
                <a:effectLst/>
                <a:uLnTx/>
                <a:uFillTx/>
                <a:latin typeface="Arial"/>
                <a:ea typeface="+mn-ea"/>
                <a:cs typeface="+mn-cs"/>
              </a:rPr>
              <a:t>To check the background count for the RETC subsystem, select</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1" i="1" u="none" strike="noStrike" kern="0" cap="none" spc="0" normalizeH="0" baseline="0" noProof="0" dirty="0" smtClean="0">
                <a:ln>
                  <a:noFill/>
                </a:ln>
                <a:solidFill>
                  <a:srgbClr val="000000"/>
                </a:solidFill>
                <a:effectLst/>
                <a:uLnTx/>
                <a:uFillTx/>
                <a:latin typeface="Arial"/>
                <a:ea typeface="+mn-ea"/>
                <a:cs typeface="+mn-cs"/>
              </a:rPr>
              <a:t>	RETC </a:t>
            </a:r>
            <a:r>
              <a:rPr kumimoji="0" lang="en-US" sz="1400" b="0" i="1" u="none" strike="noStrike" kern="0" cap="none" spc="0" normalizeH="0" baseline="0" noProof="0" dirty="0" smtClean="0">
                <a:ln>
                  <a:noFill/>
                </a:ln>
                <a:solidFill>
                  <a:srgbClr val="000000"/>
                </a:solidFill>
                <a:effectLst/>
                <a:uLnTx/>
                <a:uFillTx/>
                <a:latin typeface="Arial"/>
                <a:ea typeface="+mn-ea"/>
                <a:cs typeface="+mn-cs"/>
              </a:rPr>
              <a:t>from the </a:t>
            </a:r>
            <a:r>
              <a:rPr kumimoji="0" lang="en-US" sz="1400" b="1" i="1" u="none" strike="noStrike" kern="0" cap="none" spc="0" normalizeH="0" baseline="0" noProof="0" dirty="0" smtClean="0">
                <a:ln>
                  <a:noFill/>
                </a:ln>
                <a:solidFill>
                  <a:srgbClr val="000000"/>
                </a:solidFill>
                <a:effectLst/>
                <a:uLnTx/>
                <a:uFillTx/>
                <a:latin typeface="Arial"/>
                <a:ea typeface="+mn-ea"/>
                <a:cs typeface="+mn-cs"/>
              </a:rPr>
              <a:t>Sub Type&gt; </a:t>
            </a:r>
            <a:r>
              <a:rPr kumimoji="0" lang="en-US" sz="1400" b="0" i="1" u="none" strike="noStrike" kern="0" cap="none" spc="0" normalizeH="0" baseline="0" noProof="0" dirty="0" smtClean="0">
                <a:ln>
                  <a:noFill/>
                </a:ln>
                <a:solidFill>
                  <a:srgbClr val="000000"/>
                </a:solidFill>
                <a:effectLst/>
                <a:uLnTx/>
                <a:uFillTx/>
                <a:latin typeface="Arial"/>
                <a:ea typeface="+mn-ea"/>
                <a:cs typeface="+mn-cs"/>
              </a:rPr>
              <a:t>menu. CBC and RETC background counts</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400" b="0" i="1" u="none" strike="noStrike" kern="0" cap="none" spc="0" normalizeH="0" baseline="0" noProof="0" dirty="0" smtClean="0">
                <a:ln>
                  <a:noFill/>
                </a:ln>
                <a:solidFill>
                  <a:srgbClr val="000000"/>
                </a:solidFill>
                <a:effectLst/>
                <a:uLnTx/>
                <a:uFillTx/>
                <a:latin typeface="Arial"/>
                <a:ea typeface="+mn-ea"/>
                <a:cs typeface="+mn-cs"/>
              </a:rPr>
              <a:t>	are done when </a:t>
            </a:r>
            <a:r>
              <a:rPr kumimoji="0" lang="en-US" sz="1400" b="1" i="1" u="none" strike="noStrike" kern="0" cap="none" spc="0" normalizeH="0" baseline="0" noProof="0" dirty="0" smtClean="0">
                <a:ln>
                  <a:noFill/>
                </a:ln>
                <a:solidFill>
                  <a:srgbClr val="000000"/>
                </a:solidFill>
                <a:effectLst/>
                <a:uLnTx/>
                <a:uFillTx/>
                <a:latin typeface="Arial"/>
                <a:ea typeface="+mn-ea"/>
                <a:cs typeface="+mn-cs"/>
              </a:rPr>
              <a:t>RETC </a:t>
            </a:r>
            <a:r>
              <a:rPr kumimoji="0" lang="en-US" sz="1400" b="0" i="1" u="none" strike="noStrike" kern="0" cap="none" spc="0" normalizeH="0" baseline="0" noProof="0" dirty="0" smtClean="0">
                <a:ln>
                  <a:noFill/>
                </a:ln>
                <a:solidFill>
                  <a:srgbClr val="000000"/>
                </a:solidFill>
                <a:effectLst/>
                <a:uLnTx/>
                <a:uFillTx/>
                <a:latin typeface="Arial"/>
                <a:ea typeface="+mn-ea"/>
                <a:cs typeface="+mn-cs"/>
              </a:rPr>
              <a:t>is selected.</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67353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TotalTime>
  <Words>3577</Words>
  <Application>Microsoft Office PowerPoint</Application>
  <PresentationFormat>On-screen Show (4:3)</PresentationFormat>
  <Paragraphs>375</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CELL-DYN Sapphire™ Maintenance</vt:lpstr>
      <vt:lpstr>CELL-DYN Sapphire™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Amanda M</dc:creator>
  <cp:lastModifiedBy>Coe, Amanda M</cp:lastModifiedBy>
  <cp:revision>9</cp:revision>
  <dcterms:created xsi:type="dcterms:W3CDTF">2019-04-12T15:09:49Z</dcterms:created>
  <dcterms:modified xsi:type="dcterms:W3CDTF">2019-05-21T16:08:32Z</dcterms:modified>
</cp:coreProperties>
</file>