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8" r:id="rId2"/>
    <p:sldId id="262" r:id="rId3"/>
    <p:sldId id="263" r:id="rId4"/>
    <p:sldId id="265" r:id="rId5"/>
    <p:sldId id="280" r:id="rId6"/>
    <p:sldId id="268" r:id="rId7"/>
    <p:sldId id="269" r:id="rId8"/>
    <p:sldId id="281" r:id="rId9"/>
    <p:sldId id="271" r:id="rId10"/>
    <p:sldId id="272" r:id="rId11"/>
    <p:sldId id="264" r:id="rId12"/>
    <p:sldId id="273" r:id="rId13"/>
    <p:sldId id="274" r:id="rId14"/>
    <p:sldId id="275" r:id="rId15"/>
    <p:sldId id="282" r:id="rId16"/>
    <p:sldId id="276" r:id="rId17"/>
    <p:sldId id="277" r:id="rId18"/>
    <p:sldId id="278" r:id="rId19"/>
    <p:sldId id="279" r:id="rId20"/>
    <p:sldId id="267" r:id="rId21"/>
    <p:sldId id="284" r:id="rId22"/>
    <p:sldId id="285" r:id="rId23"/>
    <p:sldId id="286" r:id="rId24"/>
    <p:sldId id="288" r:id="rId25"/>
    <p:sldId id="289" r:id="rId26"/>
    <p:sldId id="290" r:id="rId27"/>
    <p:sldId id="283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291" r:id="rId37"/>
    <p:sldId id="1042" r:id="rId38"/>
    <p:sldId id="301" r:id="rId39"/>
    <p:sldId id="991" r:id="rId40"/>
    <p:sldId id="302" r:id="rId41"/>
    <p:sldId id="965" r:id="rId42"/>
    <p:sldId id="958" r:id="rId43"/>
    <p:sldId id="986" r:id="rId44"/>
    <p:sldId id="1008" r:id="rId45"/>
    <p:sldId id="987" r:id="rId46"/>
    <p:sldId id="1006" r:id="rId47"/>
    <p:sldId id="1009" r:id="rId48"/>
    <p:sldId id="104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8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61F2F-3D49-4B73-BDFF-274A3930403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19074-808D-4439-AFDE-6E2BAC437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692DF-811D-7346-9EEA-577F27C2518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Hgb measurement is based on turbidity (how much light is transmitted and absorbed)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692DF-811D-7346-9EEA-577F27C2518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confirm </a:t>
            </a:r>
            <a:r>
              <a:rPr lang="en-US" dirty="0" err="1"/>
              <a:t>Hct</a:t>
            </a:r>
            <a:r>
              <a:rPr lang="en-US" dirty="0"/>
              <a:t> manually? </a:t>
            </a:r>
            <a:r>
              <a:rPr lang="en-US" dirty="0">
                <a:sym typeface="Wingdings" panose="05000000000000000000" pitchFamily="2" charset="2"/>
              </a:rPr>
              <a:t> Don’t want to use a calculated value to measure another calculated value  </a:t>
            </a:r>
            <a:r>
              <a:rPr lang="en-US" dirty="0"/>
              <a:t>MCHC = (Hgb/</a:t>
            </a:r>
            <a:r>
              <a:rPr lang="en-US" dirty="0" err="1"/>
              <a:t>Hct</a:t>
            </a:r>
            <a:r>
              <a:rPr lang="en-US" dirty="0"/>
              <a:t>) x 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692DF-811D-7346-9EEA-577F27C2518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9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02E9FF-17DF-0145-9B61-7E0DF88369B4}"/>
              </a:ext>
            </a:extLst>
          </p:cNvPr>
          <p:cNvSpPr/>
          <p:nvPr userDrawn="1"/>
        </p:nvSpPr>
        <p:spPr>
          <a:xfrm>
            <a:off x="-1" y="0"/>
            <a:ext cx="12192000" cy="5578162"/>
          </a:xfrm>
          <a:prstGeom prst="rect">
            <a:avLst/>
          </a:prstGeom>
          <a:solidFill>
            <a:srgbClr val="D054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656" y="2990852"/>
            <a:ext cx="9144000" cy="174926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656" y="4832192"/>
            <a:ext cx="9144000" cy="74597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54FB6C-988B-5041-94C1-2F39CF28EC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65703" y="5900817"/>
            <a:ext cx="1710765" cy="597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439426-F1FF-0522-04E2-4CA20F8EE8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544772"/>
            <a:ext cx="12192000" cy="278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3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4D233CE-F0CE-D84B-9654-1A0408872AF1}"/>
              </a:ext>
            </a:extLst>
          </p:cNvPr>
          <p:cNvSpPr/>
          <p:nvPr userDrawn="1"/>
        </p:nvSpPr>
        <p:spPr>
          <a:xfrm>
            <a:off x="0" y="6420939"/>
            <a:ext cx="12192000" cy="437063"/>
          </a:xfrm>
          <a:prstGeom prst="rect">
            <a:avLst/>
          </a:prstGeom>
          <a:solidFill>
            <a:srgbClr val="D054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7A8A0B-89C2-8B4E-BBC3-17310D4FF48A}"/>
              </a:ext>
            </a:extLst>
          </p:cNvPr>
          <p:cNvSpPr/>
          <p:nvPr userDrawn="1"/>
        </p:nvSpPr>
        <p:spPr>
          <a:xfrm>
            <a:off x="0" y="6374165"/>
            <a:ext cx="12192000" cy="45719"/>
          </a:xfrm>
          <a:prstGeom prst="rect">
            <a:avLst/>
          </a:prstGeom>
          <a:solidFill>
            <a:srgbClr val="5859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7DD3C7-D0CB-3E47-BAD3-8BEB851E2C4D}"/>
              </a:ext>
            </a:extLst>
          </p:cNvPr>
          <p:cNvCxnSpPr/>
          <p:nvPr userDrawn="1"/>
        </p:nvCxnSpPr>
        <p:spPr>
          <a:xfrm>
            <a:off x="0" y="6419881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DDD2F84-53CF-F142-A65F-6324DF363210}"/>
              </a:ext>
            </a:extLst>
          </p:cNvPr>
          <p:cNvSpPr/>
          <p:nvPr userDrawn="1"/>
        </p:nvSpPr>
        <p:spPr>
          <a:xfrm>
            <a:off x="0" y="9621"/>
            <a:ext cx="12192000" cy="853215"/>
          </a:xfrm>
          <a:prstGeom prst="rect">
            <a:avLst/>
          </a:prstGeom>
          <a:solidFill>
            <a:srgbClr val="D054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DB76BC-EB3A-2845-9FDB-0A14BE71F363}"/>
              </a:ext>
            </a:extLst>
          </p:cNvPr>
          <p:cNvSpPr/>
          <p:nvPr userDrawn="1"/>
        </p:nvSpPr>
        <p:spPr>
          <a:xfrm>
            <a:off x="0" y="830355"/>
            <a:ext cx="12192000" cy="45720"/>
          </a:xfrm>
          <a:prstGeom prst="rect">
            <a:avLst/>
          </a:prstGeom>
          <a:solidFill>
            <a:srgbClr val="5859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2AE3A4-533B-BC45-A142-E1643545FB55}"/>
              </a:ext>
            </a:extLst>
          </p:cNvPr>
          <p:cNvCxnSpPr/>
          <p:nvPr userDrawn="1"/>
        </p:nvCxnSpPr>
        <p:spPr>
          <a:xfrm>
            <a:off x="0" y="823478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13" y="4"/>
            <a:ext cx="11153208" cy="8166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9613" y="1258161"/>
            <a:ext cx="5663371" cy="49188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3613" y="1258161"/>
            <a:ext cx="5663371" cy="4918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C5B68A-99E5-864B-99A6-B9EF635FD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618" y="6452027"/>
            <a:ext cx="192077" cy="37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6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42AD89-0F8C-6946-9518-5B7404696CCC}"/>
              </a:ext>
            </a:extLst>
          </p:cNvPr>
          <p:cNvSpPr/>
          <p:nvPr userDrawn="1"/>
        </p:nvSpPr>
        <p:spPr>
          <a:xfrm>
            <a:off x="0" y="6420939"/>
            <a:ext cx="12192000" cy="437063"/>
          </a:xfrm>
          <a:prstGeom prst="rect">
            <a:avLst/>
          </a:prstGeom>
          <a:solidFill>
            <a:srgbClr val="D054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1CCDA4-2843-7B4C-ABCB-F0405C6D1ADD}"/>
              </a:ext>
            </a:extLst>
          </p:cNvPr>
          <p:cNvSpPr/>
          <p:nvPr userDrawn="1"/>
        </p:nvSpPr>
        <p:spPr>
          <a:xfrm>
            <a:off x="0" y="6374165"/>
            <a:ext cx="12192000" cy="45719"/>
          </a:xfrm>
          <a:prstGeom prst="rect">
            <a:avLst/>
          </a:prstGeom>
          <a:solidFill>
            <a:srgbClr val="5859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D615AE-6E88-B748-8ECE-F5A27A0D41FB}"/>
              </a:ext>
            </a:extLst>
          </p:cNvPr>
          <p:cNvCxnSpPr/>
          <p:nvPr userDrawn="1"/>
        </p:nvCxnSpPr>
        <p:spPr>
          <a:xfrm>
            <a:off x="0" y="6419881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604" y="0"/>
            <a:ext cx="11157219" cy="8303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604" y="1258161"/>
            <a:ext cx="5667381" cy="4918805"/>
          </a:xfrm>
        </p:spPr>
        <p:txBody>
          <a:bodyPr/>
          <a:lstStyle>
            <a:lvl1pPr>
              <a:buClr>
                <a:srgbClr val="D0547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9604" y="1258161"/>
            <a:ext cx="5667381" cy="4918805"/>
          </a:xfrm>
        </p:spPr>
        <p:txBody>
          <a:bodyPr/>
          <a:lstStyle>
            <a:lvl1pPr>
              <a:buClr>
                <a:srgbClr val="D0547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11811D-F35D-734D-BF8F-7E5265E0AD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618" y="6452027"/>
            <a:ext cx="192077" cy="37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68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52EF3AB-582F-4941-BA52-1C615B6034EA}"/>
              </a:ext>
            </a:extLst>
          </p:cNvPr>
          <p:cNvSpPr/>
          <p:nvPr userDrawn="1"/>
        </p:nvSpPr>
        <p:spPr>
          <a:xfrm>
            <a:off x="0" y="6420939"/>
            <a:ext cx="12192000" cy="437063"/>
          </a:xfrm>
          <a:prstGeom prst="rect">
            <a:avLst/>
          </a:prstGeom>
          <a:solidFill>
            <a:srgbClr val="D054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868166-E073-E044-8DCF-2B2E8720E39C}"/>
              </a:ext>
            </a:extLst>
          </p:cNvPr>
          <p:cNvSpPr/>
          <p:nvPr userDrawn="1"/>
        </p:nvSpPr>
        <p:spPr>
          <a:xfrm>
            <a:off x="0" y="9621"/>
            <a:ext cx="12192000" cy="853215"/>
          </a:xfrm>
          <a:prstGeom prst="rect">
            <a:avLst/>
          </a:prstGeom>
          <a:solidFill>
            <a:srgbClr val="D054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A37DA4-1432-824C-9120-8FE30D887AB4}"/>
              </a:ext>
            </a:extLst>
          </p:cNvPr>
          <p:cNvSpPr/>
          <p:nvPr userDrawn="1"/>
        </p:nvSpPr>
        <p:spPr>
          <a:xfrm>
            <a:off x="0" y="830355"/>
            <a:ext cx="12192000" cy="457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947990-EFD2-3841-AE96-6D446DC13611}"/>
              </a:ext>
            </a:extLst>
          </p:cNvPr>
          <p:cNvCxnSpPr/>
          <p:nvPr userDrawn="1"/>
        </p:nvCxnSpPr>
        <p:spPr>
          <a:xfrm>
            <a:off x="0" y="823478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220334-4467-9C4C-8CAC-97AE98BDB27D}"/>
              </a:ext>
            </a:extLst>
          </p:cNvPr>
          <p:cNvCxnSpPr/>
          <p:nvPr userDrawn="1"/>
        </p:nvCxnSpPr>
        <p:spPr>
          <a:xfrm>
            <a:off x="0" y="6419881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13" y="4"/>
            <a:ext cx="11153208" cy="810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76C01F-77CF-2B44-9A6A-66ABCF228E85}"/>
              </a:ext>
            </a:extLst>
          </p:cNvPr>
          <p:cNvSpPr/>
          <p:nvPr userDrawn="1"/>
        </p:nvSpPr>
        <p:spPr>
          <a:xfrm>
            <a:off x="0" y="6368091"/>
            <a:ext cx="12192000" cy="45719"/>
          </a:xfrm>
          <a:prstGeom prst="rect">
            <a:avLst/>
          </a:prstGeom>
          <a:solidFill>
            <a:srgbClr val="5859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86A458-5ADF-354E-B8B7-4D0898958D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618" y="6452027"/>
            <a:ext cx="192077" cy="37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02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BC6DDD-8F9B-FE43-89F9-0CCBD2B3B8CF}"/>
              </a:ext>
            </a:extLst>
          </p:cNvPr>
          <p:cNvSpPr/>
          <p:nvPr userDrawn="1"/>
        </p:nvSpPr>
        <p:spPr>
          <a:xfrm>
            <a:off x="0" y="6420937"/>
            <a:ext cx="12192000" cy="437064"/>
          </a:xfrm>
          <a:prstGeom prst="rect">
            <a:avLst/>
          </a:prstGeom>
          <a:solidFill>
            <a:srgbClr val="D054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220334-4467-9C4C-8CAC-97AE98BDB27D}"/>
              </a:ext>
            </a:extLst>
          </p:cNvPr>
          <p:cNvCxnSpPr/>
          <p:nvPr userDrawn="1"/>
        </p:nvCxnSpPr>
        <p:spPr>
          <a:xfrm>
            <a:off x="0" y="6419881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13" y="1"/>
            <a:ext cx="11153208" cy="8303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8E0630-DE74-894A-AFE6-B5562A2F8895}"/>
              </a:ext>
            </a:extLst>
          </p:cNvPr>
          <p:cNvSpPr/>
          <p:nvPr userDrawn="1"/>
        </p:nvSpPr>
        <p:spPr>
          <a:xfrm>
            <a:off x="0" y="6368091"/>
            <a:ext cx="12192000" cy="45719"/>
          </a:xfrm>
          <a:prstGeom prst="rect">
            <a:avLst/>
          </a:prstGeom>
          <a:solidFill>
            <a:srgbClr val="5859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B57BDE-7861-654A-912B-89A0EBA0A9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618" y="6452027"/>
            <a:ext cx="192077" cy="37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92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24858C-CBFC-E748-8FB0-DF3F276AEA97}"/>
              </a:ext>
            </a:extLst>
          </p:cNvPr>
          <p:cNvSpPr/>
          <p:nvPr/>
        </p:nvSpPr>
        <p:spPr>
          <a:xfrm>
            <a:off x="0" y="299406"/>
            <a:ext cx="12192000" cy="1113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8952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82A53D8-DE14-094E-8EA6-43D363D04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FAF202-A8E7-B349-9387-A18F9A8E41AD}"/>
              </a:ext>
            </a:extLst>
          </p:cNvPr>
          <p:cNvSpPr/>
          <p:nvPr userDrawn="1"/>
        </p:nvSpPr>
        <p:spPr>
          <a:xfrm>
            <a:off x="0" y="5432689"/>
            <a:ext cx="12192000" cy="150183"/>
          </a:xfrm>
          <a:prstGeom prst="rect">
            <a:avLst/>
          </a:prstGeom>
          <a:solidFill>
            <a:srgbClr val="5859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00B3B6-ABA4-0F42-8DF0-2D4AF03CA197}"/>
              </a:ext>
            </a:extLst>
          </p:cNvPr>
          <p:cNvSpPr/>
          <p:nvPr userDrawn="1"/>
        </p:nvSpPr>
        <p:spPr>
          <a:xfrm>
            <a:off x="0" y="5384995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613" y="1954317"/>
            <a:ext cx="9418819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613" y="4433992"/>
            <a:ext cx="9418819" cy="114417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A9B768-D4E7-F94F-B7CB-90962BE514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8618" y="5900817"/>
            <a:ext cx="1710765" cy="59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7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C694D1-BF55-284C-B3F6-B4951BC6E8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613" y="1954317"/>
            <a:ext cx="9418819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613" y="4433992"/>
            <a:ext cx="9418819" cy="114417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868630-2D43-9F4F-896B-E7CE7CA4A2FC}"/>
              </a:ext>
            </a:extLst>
          </p:cNvPr>
          <p:cNvSpPr/>
          <p:nvPr userDrawn="1"/>
        </p:nvSpPr>
        <p:spPr>
          <a:xfrm>
            <a:off x="0" y="5424094"/>
            <a:ext cx="12192000" cy="150183"/>
          </a:xfrm>
          <a:prstGeom prst="rect">
            <a:avLst/>
          </a:prstGeom>
          <a:solidFill>
            <a:srgbClr val="C2506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7DCF3B-9987-7440-BC3D-EB3342F8007E}"/>
              </a:ext>
            </a:extLst>
          </p:cNvPr>
          <p:cNvSpPr/>
          <p:nvPr userDrawn="1"/>
        </p:nvSpPr>
        <p:spPr>
          <a:xfrm>
            <a:off x="0" y="5384995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A0F0A6-43F2-194C-9BA0-788911E384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8618" y="5900817"/>
            <a:ext cx="1710765" cy="59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8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ECD86C-0E80-8D49-9E83-9218A56EB529}"/>
              </a:ext>
            </a:extLst>
          </p:cNvPr>
          <p:cNvSpPr/>
          <p:nvPr userDrawn="1"/>
        </p:nvSpPr>
        <p:spPr>
          <a:xfrm>
            <a:off x="0" y="0"/>
            <a:ext cx="12192000" cy="5520776"/>
          </a:xfrm>
          <a:prstGeom prst="rect">
            <a:avLst/>
          </a:prstGeom>
          <a:solidFill>
            <a:srgbClr val="C2506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562" y="1727565"/>
            <a:ext cx="10852879" cy="23876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562" y="4207240"/>
            <a:ext cx="10852879" cy="114417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1B7428-4540-494E-85FB-D23F8E0D34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5626" y="661784"/>
            <a:ext cx="700705" cy="13709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D790F8-47FF-1D4B-B640-C4107AEA997D}"/>
              </a:ext>
            </a:extLst>
          </p:cNvPr>
          <p:cNvSpPr/>
          <p:nvPr userDrawn="1"/>
        </p:nvSpPr>
        <p:spPr>
          <a:xfrm>
            <a:off x="0" y="5424094"/>
            <a:ext cx="12192000" cy="150183"/>
          </a:xfrm>
          <a:prstGeom prst="rect">
            <a:avLst/>
          </a:prstGeom>
          <a:solidFill>
            <a:srgbClr val="5859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A02EDC-B92D-3C40-8546-8A7E28D8AD85}"/>
              </a:ext>
            </a:extLst>
          </p:cNvPr>
          <p:cNvSpPr/>
          <p:nvPr userDrawn="1"/>
        </p:nvSpPr>
        <p:spPr>
          <a:xfrm>
            <a:off x="0" y="5384995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4EE9F5-EB2F-CA4E-A90E-CC7D98FE23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65703" y="5900817"/>
            <a:ext cx="1710765" cy="59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2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B897FDB-62C1-8247-9E27-FA9B57849B13}"/>
              </a:ext>
            </a:extLst>
          </p:cNvPr>
          <p:cNvSpPr/>
          <p:nvPr userDrawn="1"/>
        </p:nvSpPr>
        <p:spPr>
          <a:xfrm>
            <a:off x="0" y="3"/>
            <a:ext cx="12192000" cy="853215"/>
          </a:xfrm>
          <a:prstGeom prst="rect">
            <a:avLst/>
          </a:prstGeom>
          <a:solidFill>
            <a:srgbClr val="C2506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15" y="1"/>
            <a:ext cx="11012773" cy="8303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615" y="1264882"/>
            <a:ext cx="11012773" cy="4918804"/>
          </a:xfrm>
        </p:spPr>
        <p:txBody>
          <a:bodyPr/>
          <a:lstStyle>
            <a:lvl1pPr marL="171450" indent="-171450">
              <a:buClr>
                <a:srgbClr val="D05472"/>
              </a:buClr>
              <a:buFont typeface="Arial" panose="020B0604020202020204" pitchFamily="34" charset="0"/>
              <a:buChar char="•"/>
              <a:defRPr/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F2FBE3-47CE-B748-9684-98EB166C1633}"/>
              </a:ext>
            </a:extLst>
          </p:cNvPr>
          <p:cNvSpPr/>
          <p:nvPr userDrawn="1"/>
        </p:nvSpPr>
        <p:spPr>
          <a:xfrm>
            <a:off x="0" y="6420939"/>
            <a:ext cx="12192000" cy="437063"/>
          </a:xfrm>
          <a:prstGeom prst="rect">
            <a:avLst/>
          </a:prstGeom>
          <a:solidFill>
            <a:srgbClr val="D054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2B3E37-D4FE-794D-84F9-990F65432E61}"/>
              </a:ext>
            </a:extLst>
          </p:cNvPr>
          <p:cNvSpPr/>
          <p:nvPr userDrawn="1"/>
        </p:nvSpPr>
        <p:spPr>
          <a:xfrm>
            <a:off x="0" y="6368091"/>
            <a:ext cx="12192000" cy="45719"/>
          </a:xfrm>
          <a:prstGeom prst="rect">
            <a:avLst/>
          </a:prstGeom>
          <a:solidFill>
            <a:srgbClr val="5859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9E1149-FB87-B843-ADCC-825AFF29BD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618" y="6452027"/>
            <a:ext cx="192077" cy="3758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5C40F9-FE99-474A-A27E-4CAF7F1D7986}"/>
              </a:ext>
            </a:extLst>
          </p:cNvPr>
          <p:cNvSpPr/>
          <p:nvPr userDrawn="1"/>
        </p:nvSpPr>
        <p:spPr>
          <a:xfrm>
            <a:off x="0" y="830355"/>
            <a:ext cx="12192000" cy="45720"/>
          </a:xfrm>
          <a:prstGeom prst="rect">
            <a:avLst/>
          </a:prstGeom>
          <a:solidFill>
            <a:srgbClr val="5859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945CCA-C396-8F42-9357-33AB4B0A796B}"/>
              </a:ext>
            </a:extLst>
          </p:cNvPr>
          <p:cNvCxnSpPr/>
          <p:nvPr userDrawn="1"/>
        </p:nvCxnSpPr>
        <p:spPr>
          <a:xfrm>
            <a:off x="0" y="823478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BFFC93-BF11-0F46-AFC1-6AA0A51C6A07}"/>
              </a:ext>
            </a:extLst>
          </p:cNvPr>
          <p:cNvCxnSpPr/>
          <p:nvPr userDrawn="1"/>
        </p:nvCxnSpPr>
        <p:spPr>
          <a:xfrm>
            <a:off x="0" y="6419881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23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B897FDB-62C1-8247-9E27-FA9B57849B13}"/>
              </a:ext>
            </a:extLst>
          </p:cNvPr>
          <p:cNvSpPr/>
          <p:nvPr userDrawn="1"/>
        </p:nvSpPr>
        <p:spPr>
          <a:xfrm>
            <a:off x="0" y="3"/>
            <a:ext cx="12192000" cy="853215"/>
          </a:xfrm>
          <a:prstGeom prst="rect">
            <a:avLst/>
          </a:prstGeom>
          <a:solidFill>
            <a:srgbClr val="C2506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15" y="1"/>
            <a:ext cx="11012773" cy="8303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F2FBE3-47CE-B748-9684-98EB166C1633}"/>
              </a:ext>
            </a:extLst>
          </p:cNvPr>
          <p:cNvSpPr/>
          <p:nvPr userDrawn="1"/>
        </p:nvSpPr>
        <p:spPr>
          <a:xfrm>
            <a:off x="0" y="6420939"/>
            <a:ext cx="12192000" cy="437063"/>
          </a:xfrm>
          <a:prstGeom prst="rect">
            <a:avLst/>
          </a:prstGeom>
          <a:solidFill>
            <a:srgbClr val="D054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2B3E37-D4FE-794D-84F9-990F65432E61}"/>
              </a:ext>
            </a:extLst>
          </p:cNvPr>
          <p:cNvSpPr/>
          <p:nvPr userDrawn="1"/>
        </p:nvSpPr>
        <p:spPr>
          <a:xfrm>
            <a:off x="0" y="6368091"/>
            <a:ext cx="12192000" cy="45719"/>
          </a:xfrm>
          <a:prstGeom prst="rect">
            <a:avLst/>
          </a:prstGeom>
          <a:solidFill>
            <a:srgbClr val="5859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9E1149-FB87-B843-ADCC-825AFF29BD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618" y="6452027"/>
            <a:ext cx="192077" cy="3758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5C40F9-FE99-474A-A27E-4CAF7F1D7986}"/>
              </a:ext>
            </a:extLst>
          </p:cNvPr>
          <p:cNvSpPr/>
          <p:nvPr userDrawn="1"/>
        </p:nvSpPr>
        <p:spPr>
          <a:xfrm>
            <a:off x="0" y="830355"/>
            <a:ext cx="12192000" cy="45720"/>
          </a:xfrm>
          <a:prstGeom prst="rect">
            <a:avLst/>
          </a:prstGeom>
          <a:solidFill>
            <a:srgbClr val="5859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945CCA-C396-8F42-9357-33AB4B0A796B}"/>
              </a:ext>
            </a:extLst>
          </p:cNvPr>
          <p:cNvCxnSpPr/>
          <p:nvPr userDrawn="1"/>
        </p:nvCxnSpPr>
        <p:spPr>
          <a:xfrm>
            <a:off x="0" y="823478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BFFC93-BF11-0F46-AFC1-6AA0A51C6A07}"/>
              </a:ext>
            </a:extLst>
          </p:cNvPr>
          <p:cNvCxnSpPr/>
          <p:nvPr userDrawn="1"/>
        </p:nvCxnSpPr>
        <p:spPr>
          <a:xfrm>
            <a:off x="0" y="6419881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F9DAED5B-B430-8F8A-C308-94C9A1C28EE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88963" y="1449388"/>
            <a:ext cx="11014075" cy="3509962"/>
          </a:xfrm>
        </p:spPr>
        <p:txBody>
          <a:bodyPr/>
          <a:lstStyle/>
          <a:p>
            <a:r>
              <a:rPr lang="en-US" dirty="0"/>
              <a:t>Click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423759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CB48AB1-38C8-4F41-8778-50909D17BB43}"/>
              </a:ext>
            </a:extLst>
          </p:cNvPr>
          <p:cNvSpPr/>
          <p:nvPr userDrawn="1"/>
        </p:nvSpPr>
        <p:spPr>
          <a:xfrm>
            <a:off x="0" y="6420939"/>
            <a:ext cx="12192000" cy="437063"/>
          </a:xfrm>
          <a:prstGeom prst="rect">
            <a:avLst/>
          </a:prstGeom>
          <a:solidFill>
            <a:srgbClr val="C2506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6CBF8-82F2-7145-ABA7-6B66E5F343E5}"/>
              </a:ext>
            </a:extLst>
          </p:cNvPr>
          <p:cNvSpPr/>
          <p:nvPr userDrawn="1"/>
        </p:nvSpPr>
        <p:spPr>
          <a:xfrm>
            <a:off x="0" y="6368091"/>
            <a:ext cx="12192000" cy="45719"/>
          </a:xfrm>
          <a:prstGeom prst="rect">
            <a:avLst/>
          </a:prstGeom>
          <a:solidFill>
            <a:srgbClr val="5859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0E59F4-4EC5-C34A-89A1-C61E04929630}"/>
              </a:ext>
            </a:extLst>
          </p:cNvPr>
          <p:cNvCxnSpPr/>
          <p:nvPr userDrawn="1"/>
        </p:nvCxnSpPr>
        <p:spPr>
          <a:xfrm>
            <a:off x="0" y="6419881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15" y="1"/>
            <a:ext cx="11012773" cy="8303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615" y="1258161"/>
            <a:ext cx="11012773" cy="4918805"/>
          </a:xfrm>
        </p:spPr>
        <p:txBody>
          <a:bodyPr/>
          <a:lstStyle>
            <a:lvl1pPr marL="171450" indent="-171450">
              <a:buClr>
                <a:srgbClr val="D05472"/>
              </a:buClr>
              <a:buFont typeface="Arial" panose="020B0604020202020204" pitchFamily="34" charset="0"/>
              <a:buChar char="•"/>
              <a:defRPr/>
            </a:lvl1pPr>
            <a:lvl2pPr marL="628650" indent="-285750">
              <a:buFont typeface="Arial" panose="020B0604020202020204" pitchFamily="34" charset="0"/>
              <a:buChar char="•"/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8383AD-56E4-A142-9DCE-A38C05FC143F}"/>
              </a:ext>
            </a:extLst>
          </p:cNvPr>
          <p:cNvSpPr/>
          <p:nvPr userDrawn="1"/>
        </p:nvSpPr>
        <p:spPr>
          <a:xfrm>
            <a:off x="0" y="830355"/>
            <a:ext cx="12192000" cy="45720"/>
          </a:xfrm>
          <a:prstGeom prst="rect">
            <a:avLst/>
          </a:prstGeom>
          <a:solidFill>
            <a:srgbClr val="C2506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E88B2F-8A9A-BB46-96B4-71BE0B2D5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618" y="6452027"/>
            <a:ext cx="192077" cy="37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4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D054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186" y="2728263"/>
            <a:ext cx="10972799" cy="167150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185" y="4463545"/>
            <a:ext cx="10972800" cy="919472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16443-EA89-CB4C-BAC0-517FBF0F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059" y="6427557"/>
            <a:ext cx="911943" cy="430444"/>
          </a:xfrm>
        </p:spPr>
        <p:txBody>
          <a:bodyPr/>
          <a:lstStyle/>
          <a:p>
            <a:fld id="{1CD0D58F-7BA2-894B-B9BE-13F5E51739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C6FA55-297F-7D42-A7A2-3914407B0A3F}"/>
              </a:ext>
            </a:extLst>
          </p:cNvPr>
          <p:cNvSpPr/>
          <p:nvPr userDrawn="1"/>
        </p:nvSpPr>
        <p:spPr>
          <a:xfrm>
            <a:off x="0" y="5494490"/>
            <a:ext cx="12192000" cy="13635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1E5466-A150-6045-B83A-A167DE7924B6}"/>
              </a:ext>
            </a:extLst>
          </p:cNvPr>
          <p:cNvSpPr/>
          <p:nvPr userDrawn="1"/>
        </p:nvSpPr>
        <p:spPr>
          <a:xfrm>
            <a:off x="0" y="5430714"/>
            <a:ext cx="12192000" cy="150183"/>
          </a:xfrm>
          <a:prstGeom prst="rect">
            <a:avLst/>
          </a:prstGeom>
          <a:solidFill>
            <a:srgbClr val="58595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2BDF90-0EF1-F24C-B408-5FA8DB8785E7}"/>
              </a:ext>
            </a:extLst>
          </p:cNvPr>
          <p:cNvSpPr/>
          <p:nvPr userDrawn="1"/>
        </p:nvSpPr>
        <p:spPr>
          <a:xfrm>
            <a:off x="0" y="5384995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0522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ray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186" y="2728263"/>
            <a:ext cx="10972799" cy="167150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185" y="4463545"/>
            <a:ext cx="10972800" cy="919472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16443-EA89-CB4C-BAC0-517FBF0F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059" y="6427557"/>
            <a:ext cx="911943" cy="430444"/>
          </a:xfrm>
        </p:spPr>
        <p:txBody>
          <a:bodyPr/>
          <a:lstStyle/>
          <a:p>
            <a:fld id="{1CD0D58F-7BA2-894B-B9BE-13F5E51739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C6FA55-297F-7D42-A7A2-3914407B0A3F}"/>
              </a:ext>
            </a:extLst>
          </p:cNvPr>
          <p:cNvSpPr/>
          <p:nvPr userDrawn="1"/>
        </p:nvSpPr>
        <p:spPr>
          <a:xfrm>
            <a:off x="0" y="5494490"/>
            <a:ext cx="12192000" cy="13635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1E5466-A150-6045-B83A-A167DE7924B6}"/>
              </a:ext>
            </a:extLst>
          </p:cNvPr>
          <p:cNvSpPr/>
          <p:nvPr userDrawn="1"/>
        </p:nvSpPr>
        <p:spPr>
          <a:xfrm>
            <a:off x="0" y="5432689"/>
            <a:ext cx="12192000" cy="150183"/>
          </a:xfrm>
          <a:prstGeom prst="rect">
            <a:avLst/>
          </a:prstGeom>
          <a:solidFill>
            <a:srgbClr val="D054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2BDF90-0EF1-F24C-B408-5FA8DB8785E7}"/>
              </a:ext>
            </a:extLst>
          </p:cNvPr>
          <p:cNvSpPr/>
          <p:nvPr userDrawn="1"/>
        </p:nvSpPr>
        <p:spPr>
          <a:xfrm>
            <a:off x="0" y="5384995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407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9613" y="1"/>
            <a:ext cx="10764187" cy="830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613" y="1303022"/>
            <a:ext cx="10764187" cy="4873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059" y="6427557"/>
            <a:ext cx="911943" cy="430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fld id="{1CD0D58F-7BA2-894B-B9BE-13F5E51739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11AE0E-B633-4440-8D4B-34BB2F3E0F49}"/>
              </a:ext>
            </a:extLst>
          </p:cNvPr>
          <p:cNvSpPr/>
          <p:nvPr userDrawn="1"/>
        </p:nvSpPr>
        <p:spPr>
          <a:xfrm>
            <a:off x="0" y="830355"/>
            <a:ext cx="12192000" cy="45720"/>
          </a:xfrm>
          <a:prstGeom prst="rect">
            <a:avLst/>
          </a:prstGeom>
          <a:solidFill>
            <a:srgbClr val="D0547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417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05472"/>
        </a:buClr>
        <a:buFont typeface="Arial" panose="020B0604020202020204" pitchFamily="34" charset="0"/>
        <a:buChar char="•"/>
        <a:defRPr sz="21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286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tx2">
            <a:lumMod val="75000"/>
          </a:schemeClr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9715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tx2">
            <a:lumMod val="75000"/>
          </a:schemeClr>
        </a:buClr>
        <a:buFont typeface="System Font Regular"/>
        <a:buChar char="–"/>
        <a:defRPr sz="15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201738" indent="-173038" algn="l" defTabSz="685800" rtl="0" eaLnBrk="1" latinLnBrk="0" hangingPunct="1">
        <a:lnSpc>
          <a:spcPct val="90000"/>
        </a:lnSpc>
        <a:spcBef>
          <a:spcPts val="375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tabLst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tabLst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32AB-6E75-6860-A0E4-A15E2925A6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Alinity</a:t>
            </a:r>
            <a:r>
              <a:rPr lang="en-US" dirty="0"/>
              <a:t> h basic run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F779A-9CB2-9FC8-9826-F32D97B629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Training Module / Competency</a:t>
            </a:r>
          </a:p>
        </p:txBody>
      </p:sp>
    </p:spTree>
    <p:extLst>
      <p:ext uri="{BB962C8B-B14F-4D97-AF65-F5344CB8AC3E}">
        <p14:creationId xmlns:p14="http://schemas.microsoft.com/office/powerpoint/2010/main" val="40996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15" y="1258161"/>
            <a:ext cx="11012773" cy="48298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Reviewing Patient Results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System Control Center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accent1"/>
                </a:solidFill>
              </a:rPr>
              <a:t>SCC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stores all numerical results, graphical data, and demographic information for </a:t>
            </a:r>
            <a:r>
              <a:rPr lang="en-US" dirty="0" err="1"/>
              <a:t>Alinity</a:t>
            </a:r>
            <a:r>
              <a:rPr lang="en-US" dirty="0"/>
              <a:t> </a:t>
            </a:r>
            <a:r>
              <a:rPr lang="en-US" dirty="0" err="1"/>
              <a:t>hq</a:t>
            </a:r>
            <a:r>
              <a:rPr lang="en-US" dirty="0"/>
              <a:t> modules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On the Results screen, the operator can view the following information for </a:t>
            </a:r>
            <a:r>
              <a:rPr lang="en-US" i="1" dirty="0">
                <a:solidFill>
                  <a:schemeClr val="accent1"/>
                </a:solidFill>
              </a:rPr>
              <a:t>quality control</a:t>
            </a:r>
            <a:r>
              <a:rPr lang="en-US" dirty="0"/>
              <a:t>, </a:t>
            </a:r>
            <a:r>
              <a:rPr lang="en-US" i="1" dirty="0">
                <a:solidFill>
                  <a:schemeClr val="accent1"/>
                </a:solidFill>
              </a:rPr>
              <a:t>calibrators</a:t>
            </a:r>
            <a:r>
              <a:rPr lang="en-US" dirty="0"/>
              <a:t>, </a:t>
            </a:r>
            <a:r>
              <a:rPr lang="en-US" i="1" dirty="0">
                <a:solidFill>
                  <a:schemeClr val="accent1"/>
                </a:solidFill>
              </a:rPr>
              <a:t>backgrounds</a:t>
            </a:r>
            <a:r>
              <a:rPr lang="en-US" dirty="0"/>
              <a:t>, and </a:t>
            </a:r>
            <a:r>
              <a:rPr lang="en-US" i="1" dirty="0">
                <a:solidFill>
                  <a:schemeClr val="accent1"/>
                </a:solidFill>
              </a:rPr>
              <a:t>patient results</a:t>
            </a:r>
            <a:r>
              <a:rPr lang="en-US" dirty="0"/>
              <a:t> for </a:t>
            </a:r>
            <a:r>
              <a:rPr lang="en-US" dirty="0" err="1"/>
              <a:t>Alinity</a:t>
            </a:r>
            <a:r>
              <a:rPr lang="en-US" dirty="0"/>
              <a:t> </a:t>
            </a:r>
            <a:r>
              <a:rPr lang="en-US" dirty="0" err="1"/>
              <a:t>hq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77FD58-BE63-2E0B-8427-064A7689453D}"/>
              </a:ext>
            </a:extLst>
          </p:cNvPr>
          <p:cNvSpPr txBox="1"/>
          <p:nvPr/>
        </p:nvSpPr>
        <p:spPr>
          <a:xfrm>
            <a:off x="409072" y="3429000"/>
            <a:ext cx="9613232" cy="42043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200150" lvl="2" indent="-28575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sz="1800" b="0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Flag to review record</a:t>
            </a:r>
          </a:p>
          <a:p>
            <a:pPr marL="1200150" lvl="2" indent="-28575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sz="1800" b="0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Sequence number</a:t>
            </a:r>
          </a:p>
          <a:p>
            <a:pPr marL="1200150" lvl="2" indent="-28575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sz="1800" b="0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Sample type</a:t>
            </a:r>
          </a:p>
          <a:p>
            <a:pPr marL="1200150" lvl="2" indent="-28575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sz="1800" b="0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SIDs</a:t>
            </a:r>
            <a:endParaRPr lang="en-US" sz="18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sz="1800" b="0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Patient IDs</a:t>
            </a:r>
          </a:p>
          <a:p>
            <a:pPr marL="1200150" lvl="2" indent="-28575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sz="1800" b="0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Patient names</a:t>
            </a:r>
          </a:p>
          <a:p>
            <a:pPr marL="1200150" lvl="2" indent="-28575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sz="1800" b="0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Test types</a:t>
            </a:r>
          </a:p>
          <a:p>
            <a:pPr marL="1200150" lvl="2" indent="-285750">
              <a:lnSpc>
                <a:spcPct val="150000"/>
              </a:lnSpc>
              <a:buFont typeface="Calibri" panose="020F0502020204030204" pitchFamily="34" charset="0"/>
              <a:buChar char="‒"/>
            </a:pPr>
            <a:endParaRPr lang="en-US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Calibri" panose="020F0502020204030204" pitchFamily="34" charset="0"/>
              <a:buChar char="‒"/>
            </a:pPr>
            <a:endParaRPr lang="en-US" sz="1800" b="0" i="0" u="none" strike="noStrike" baseline="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Calibri" panose="020F0502020204030204" pitchFamily="34" charset="0"/>
              <a:buChar char="‒"/>
            </a:pPr>
            <a:endParaRPr lang="en-US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sz="1800" b="0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Module type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sz="1800" b="0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Module serial number and name</a:t>
            </a:r>
          </a:p>
          <a:p>
            <a:pPr marL="1200150" lvl="2" indent="-28575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sz="1800" b="0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Rack ID and tube position</a:t>
            </a:r>
          </a:p>
          <a:p>
            <a:pPr marL="1200150" lvl="2" indent="-28575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sz="1800" b="0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Status</a:t>
            </a:r>
          </a:p>
          <a:p>
            <a:pPr marL="1200150" lvl="2" indent="-28575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sz="1800" b="0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Numerical results only for </a:t>
            </a:r>
            <a:r>
              <a:rPr lang="en-US" sz="1800" b="0" i="0" u="none" strike="noStrike" baseline="0" dirty="0" err="1">
                <a:solidFill>
                  <a:schemeClr val="accent1"/>
                </a:solidFill>
                <a:latin typeface="Calibri" panose="020F0502020204030204" pitchFamily="34" charset="0"/>
              </a:rPr>
              <a:t>Alinity</a:t>
            </a:r>
            <a:r>
              <a:rPr lang="en-US" sz="1800" b="0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chemeClr val="accent1"/>
                </a:solidFill>
                <a:latin typeface="Calibri" panose="020F0502020204030204" pitchFamily="34" charset="0"/>
              </a:rPr>
              <a:t>hq</a:t>
            </a:r>
            <a:endParaRPr lang="en-US" sz="18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1200150" lvl="2" indent="-28575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sz="1800" b="0" i="0" u="none" strike="noStrike" baseline="0" dirty="0">
                <a:solidFill>
                  <a:schemeClr val="accent1"/>
                </a:solidFill>
                <a:latin typeface="Calibri" panose="020F0502020204030204" pitchFamily="34" charset="0"/>
              </a:rPr>
              <a:t>Run date and time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2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(Picture of </a:t>
            </a:r>
            <a:r>
              <a:rPr lang="en-US" dirty="0" err="1"/>
              <a:t>Alinity</a:t>
            </a:r>
            <a:r>
              <a:rPr lang="en-US" dirty="0"/>
              <a:t> h result screen)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 descr="A screenshot of a computer">
            <a:extLst>
              <a:ext uri="{FF2B5EF4-FFF2-40B4-BE49-F238E27FC236}">
                <a16:creationId xmlns:a16="http://schemas.microsoft.com/office/drawing/2014/main" id="{DD6D5925-48CB-2EFC-4192-79C3CA70B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6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9698F7-DDDB-3005-E5B4-8EC415F65E67}"/>
              </a:ext>
            </a:extLst>
          </p:cNvPr>
          <p:cNvSpPr/>
          <p:nvPr/>
        </p:nvSpPr>
        <p:spPr>
          <a:xfrm>
            <a:off x="854242" y="2213811"/>
            <a:ext cx="818147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4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(Picture </a:t>
            </a:r>
            <a:r>
              <a:rPr lang="en-US" dirty="0"/>
              <a:t>of </a:t>
            </a:r>
            <a:r>
              <a:rPr lang="en-US"/>
              <a:t>results screen)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 descr="A screenshot of a computer">
            <a:extLst>
              <a:ext uri="{FF2B5EF4-FFF2-40B4-BE49-F238E27FC236}">
                <a16:creationId xmlns:a16="http://schemas.microsoft.com/office/drawing/2014/main" id="{961A89D4-EA09-5183-9365-903E17D33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" y="0"/>
            <a:ext cx="12259471" cy="693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55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Reviewing Patient Results (continued…)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For a quick view of results, on the “</a:t>
            </a:r>
            <a:r>
              <a:rPr lang="en-US" dirty="0">
                <a:solidFill>
                  <a:schemeClr val="accent1"/>
                </a:solidFill>
              </a:rPr>
              <a:t>Results Screen</a:t>
            </a:r>
            <a:r>
              <a:rPr lang="en-US" dirty="0"/>
              <a:t>” you can review patient/QC/Background results by scrolling through the different tabs at the top of the screen (Summary, WBC, RBC/PLT, RETIC)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Can perform the following actions from the “</a:t>
            </a:r>
            <a:r>
              <a:rPr lang="en-US" dirty="0">
                <a:solidFill>
                  <a:schemeClr val="accent1"/>
                </a:solidFill>
              </a:rPr>
              <a:t>Result Screen</a:t>
            </a:r>
            <a:r>
              <a:rPr lang="en-US" dirty="0"/>
              <a:t>”: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Search</a:t>
            </a:r>
            <a:r>
              <a:rPr lang="en-US" dirty="0"/>
              <a:t> 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Print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Export Results</a:t>
            </a:r>
            <a:r>
              <a:rPr lang="en-US" dirty="0"/>
              <a:t> (to USB)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Export FCS Files</a:t>
            </a:r>
            <a:r>
              <a:rPr lang="en-US" dirty="0"/>
              <a:t> (exports data w/out patient information)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Details</a:t>
            </a:r>
            <a:r>
              <a:rPr lang="en-US" dirty="0"/>
              <a:t> (look at individual run data and scatterplots)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Transmit </a:t>
            </a:r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re-transmit data from completed testing)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19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Reviewing Patient Results (continued…)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Details View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Allows tech to </a:t>
            </a:r>
            <a:r>
              <a:rPr lang="en-US" dirty="0">
                <a:solidFill>
                  <a:schemeClr val="accent1"/>
                </a:solidFill>
              </a:rPr>
              <a:t>see numerical data and scatterplots </a:t>
            </a:r>
            <a:r>
              <a:rPr lang="en-US" dirty="0"/>
              <a:t>of individual runs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Can review different test data by selecting the following side tabs:</a:t>
            </a:r>
          </a:p>
          <a:p>
            <a:pPr lvl="3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Reportable</a:t>
            </a:r>
          </a:p>
          <a:p>
            <a:pPr lvl="4">
              <a:lnSpc>
                <a:spcPct val="150000"/>
              </a:lnSpc>
            </a:pPr>
            <a:r>
              <a:rPr lang="en-US" dirty="0"/>
              <a:t>Displays results that are reportable to the patient chart in EPIC and their associated scatterplots.</a:t>
            </a:r>
          </a:p>
          <a:p>
            <a:pPr lvl="3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Extended</a:t>
            </a:r>
          </a:p>
          <a:p>
            <a:pPr lvl="4">
              <a:lnSpc>
                <a:spcPct val="150000"/>
              </a:lnSpc>
            </a:pPr>
            <a:r>
              <a:rPr lang="en-US" dirty="0"/>
              <a:t>Displays additional information related to individual sample:</a:t>
            </a:r>
          </a:p>
          <a:p>
            <a:pPr lvl="5">
              <a:lnSpc>
                <a:spcPct val="150000"/>
              </a:lnSpc>
            </a:pPr>
            <a:r>
              <a:rPr lang="en-US" dirty="0"/>
              <a:t>Reagent Lot #</a:t>
            </a:r>
          </a:p>
          <a:p>
            <a:pPr lvl="5">
              <a:lnSpc>
                <a:spcPct val="150000"/>
              </a:lnSpc>
            </a:pPr>
            <a:r>
              <a:rPr lang="en-US" dirty="0"/>
              <a:t>Water Quality</a:t>
            </a:r>
          </a:p>
          <a:p>
            <a:pPr lvl="5">
              <a:lnSpc>
                <a:spcPct val="150000"/>
              </a:lnSpc>
            </a:pPr>
            <a:r>
              <a:rPr lang="en-US" dirty="0"/>
              <a:t>Rack/Tube ID and position of sample</a:t>
            </a:r>
          </a:p>
          <a:p>
            <a:pPr lvl="5">
              <a:lnSpc>
                <a:spcPct val="150000"/>
              </a:lnSpc>
            </a:pPr>
            <a:r>
              <a:rPr lang="en-US" dirty="0"/>
              <a:t>System Messages and Flags associated with sample run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704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Revie</a:t>
            </a:r>
            <a:r>
              <a:rPr lang="en-US" dirty="0">
                <a:solidFill>
                  <a:schemeClr val="tx1"/>
                </a:solidFill>
              </a:rPr>
              <a:t>win</a:t>
            </a:r>
            <a:r>
              <a:rPr lang="en-US" dirty="0"/>
              <a:t>g Patient Results (continued…)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Details View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Allows tech to </a:t>
            </a:r>
            <a:r>
              <a:rPr lang="en-US" dirty="0">
                <a:solidFill>
                  <a:schemeClr val="accent1"/>
                </a:solidFill>
              </a:rPr>
              <a:t>see numerical data and scatterplots</a:t>
            </a:r>
            <a:r>
              <a:rPr lang="en-US" dirty="0"/>
              <a:t> of individual runs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Can review different test data by selecting the following side tabs:</a:t>
            </a:r>
          </a:p>
          <a:p>
            <a:pPr lvl="3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WBC</a:t>
            </a:r>
          </a:p>
          <a:p>
            <a:pPr lvl="4">
              <a:lnSpc>
                <a:spcPct val="150000"/>
              </a:lnSpc>
            </a:pPr>
            <a:r>
              <a:rPr lang="en-US" dirty="0"/>
              <a:t>Displays numerical data and scatterplots related to WBC parameters</a:t>
            </a:r>
          </a:p>
          <a:p>
            <a:pPr lvl="3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RBC/PLT/RETIC</a:t>
            </a:r>
          </a:p>
          <a:p>
            <a:pPr lvl="4">
              <a:lnSpc>
                <a:spcPct val="150000"/>
              </a:lnSpc>
            </a:pPr>
            <a:r>
              <a:rPr lang="en-US" dirty="0"/>
              <a:t>Displays numerical data and scatterplots related to RBC, PLT, and RETIC parameters </a:t>
            </a:r>
          </a:p>
          <a:p>
            <a:pPr lvl="3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RUO</a:t>
            </a:r>
          </a:p>
          <a:p>
            <a:pPr lvl="4">
              <a:lnSpc>
                <a:spcPct val="150000"/>
              </a:lnSpc>
            </a:pPr>
            <a:r>
              <a:rPr lang="en-US" dirty="0"/>
              <a:t>Displays numerical results for WBC, RBC, PLT, RETIC, and “Research Use Only” parameters</a:t>
            </a:r>
          </a:p>
          <a:p>
            <a:pPr lvl="4">
              <a:lnSpc>
                <a:spcPct val="150000"/>
              </a:lnSpc>
            </a:pPr>
            <a:r>
              <a:rPr lang="en-US" dirty="0"/>
              <a:t>AKA Lab View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174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EA819AF6-C462-46D0-5B5B-BAE9A38A9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3600" cy="69540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99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Messages and Flagging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u="sng" dirty="0"/>
              <a:t>Data Flagging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System Messages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Are used to notify the operator about potential system problems or sample results that </a:t>
            </a:r>
            <a:r>
              <a:rPr lang="en-US" i="1" dirty="0">
                <a:solidFill>
                  <a:schemeClr val="accent1"/>
                </a:solidFill>
              </a:rPr>
              <a:t>may require further review or action</a:t>
            </a:r>
            <a:r>
              <a:rPr lang="en-US" dirty="0"/>
              <a:t>.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Messages and data flags are displayed on the </a:t>
            </a:r>
            <a:r>
              <a:rPr lang="en-US" i="1" dirty="0">
                <a:solidFill>
                  <a:schemeClr val="accent1"/>
                </a:solidFill>
              </a:rPr>
              <a:t>Extended tab</a:t>
            </a:r>
            <a:r>
              <a:rPr lang="en-US" dirty="0"/>
              <a:t> of the “Results Details” screen when the system detects conditions that are not appropriate for system operation.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Flags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Data flags notify the operator that </a:t>
            </a:r>
            <a:r>
              <a:rPr lang="en-US" dirty="0">
                <a:solidFill>
                  <a:schemeClr val="accent1"/>
                </a:solidFill>
              </a:rPr>
              <a:t>results for some or all parameters</a:t>
            </a:r>
            <a:r>
              <a:rPr lang="en-US" dirty="0"/>
              <a:t> DO NOT meet the acceptance criteria or cannot be displayed.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On the Result Details screen:</a:t>
            </a:r>
          </a:p>
          <a:p>
            <a:pPr lvl="3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Invalid Data</a:t>
            </a:r>
            <a:r>
              <a:rPr lang="en-US" dirty="0"/>
              <a:t> is displayed in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and marked with a red "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". The words "</a:t>
            </a:r>
            <a:r>
              <a:rPr lang="en-US" dirty="0">
                <a:solidFill>
                  <a:srgbClr val="FF0000"/>
                </a:solidFill>
              </a:rPr>
              <a:t>INVALID DATA</a:t>
            </a:r>
            <a:r>
              <a:rPr lang="en-US" dirty="0"/>
              <a:t>" appear next to the title "Numerical Results".</a:t>
            </a:r>
          </a:p>
          <a:p>
            <a:pPr lvl="3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Suspect</a:t>
            </a:r>
            <a:r>
              <a:rPr lang="en-US" dirty="0"/>
              <a:t> results, the values are displayed in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.</a:t>
            </a:r>
          </a:p>
          <a:p>
            <a:pPr lvl="2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072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Messages and Flagging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200" u="sng" dirty="0"/>
              <a:t>Data Flagging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Flags</a:t>
            </a:r>
          </a:p>
          <a:p>
            <a:pPr lvl="2">
              <a:lnSpc>
                <a:spcPct val="150000"/>
              </a:lnSpc>
            </a:pPr>
            <a:r>
              <a:rPr lang="en-US" sz="1800" dirty="0"/>
              <a:t>The system uses the following categories of data flags for the </a:t>
            </a:r>
            <a:r>
              <a:rPr lang="en-US" sz="1800" dirty="0" err="1"/>
              <a:t>Alinity</a:t>
            </a:r>
            <a:r>
              <a:rPr lang="en-US" sz="1800" dirty="0"/>
              <a:t> </a:t>
            </a:r>
            <a:r>
              <a:rPr lang="en-US" sz="1800" dirty="0" err="1"/>
              <a:t>hq</a:t>
            </a:r>
            <a:r>
              <a:rPr lang="en-US" sz="1800" dirty="0"/>
              <a:t>:</a:t>
            </a:r>
          </a:p>
          <a:p>
            <a:pPr lvl="3">
              <a:lnSpc>
                <a:spcPct val="150000"/>
              </a:lnSpc>
            </a:pPr>
            <a:r>
              <a:rPr lang="en-US" sz="1800" dirty="0">
                <a:solidFill>
                  <a:schemeClr val="accent1"/>
                </a:solidFill>
              </a:rPr>
              <a:t>Data Flags</a:t>
            </a:r>
          </a:p>
          <a:p>
            <a:pPr lvl="3">
              <a:lnSpc>
                <a:spcPct val="150000"/>
              </a:lnSpc>
            </a:pPr>
            <a:r>
              <a:rPr lang="en-US" sz="1800" dirty="0" err="1">
                <a:solidFill>
                  <a:schemeClr val="accent1"/>
                </a:solidFill>
              </a:rPr>
              <a:t>Morphilogical</a:t>
            </a:r>
            <a:r>
              <a:rPr lang="en-US" sz="1800" dirty="0">
                <a:solidFill>
                  <a:schemeClr val="accent1"/>
                </a:solidFill>
              </a:rPr>
              <a:t> Flags</a:t>
            </a:r>
          </a:p>
          <a:p>
            <a:pPr lvl="3">
              <a:lnSpc>
                <a:spcPct val="150000"/>
              </a:lnSpc>
            </a:pPr>
            <a:r>
              <a:rPr lang="en-US" sz="1800" dirty="0">
                <a:solidFill>
                  <a:schemeClr val="accent1"/>
                </a:solidFill>
              </a:rPr>
              <a:t>Numerical Result Flags</a:t>
            </a:r>
          </a:p>
          <a:p>
            <a:pPr lvl="3">
              <a:lnSpc>
                <a:spcPct val="150000"/>
              </a:lnSpc>
            </a:pPr>
            <a:r>
              <a:rPr lang="en-US" sz="1800" dirty="0">
                <a:solidFill>
                  <a:schemeClr val="accent1"/>
                </a:solidFill>
              </a:rPr>
              <a:t>Conditional Flags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Messages and Flagging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u="sng" dirty="0">
                <a:solidFill>
                  <a:schemeClr val="accent1"/>
                </a:solidFill>
              </a:rPr>
              <a:t>Data Flags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Data flags are notifications of potential problems with numerical results that originate from the software algorithm or sample characteristics.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data flags notify the operator that results for some or all parameters </a:t>
            </a:r>
            <a:r>
              <a:rPr lang="en-US" b="1" dirty="0"/>
              <a:t>DO </a:t>
            </a:r>
            <a:r>
              <a:rPr lang="en-US" b="1" u="sng" dirty="0"/>
              <a:t>NOT</a:t>
            </a:r>
            <a:r>
              <a:rPr lang="en-US" b="1" dirty="0"/>
              <a:t> </a:t>
            </a:r>
            <a:r>
              <a:rPr lang="en-US" dirty="0"/>
              <a:t>meet the acceptance criteria in the algorithm or cannot be displayed.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Data flags can also be the downstream effect of morphological flags.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E.g.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“HGB Reference Out of Range”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“MCHC Out of Range. Check Sample Integrity”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“NEU / LYM / MONO / EOS / BAS / </a:t>
            </a:r>
            <a:r>
              <a:rPr lang="en-US" dirty="0" err="1">
                <a:solidFill>
                  <a:schemeClr val="accent1"/>
                </a:solidFill>
              </a:rPr>
              <a:t>nRBC</a:t>
            </a:r>
            <a:r>
              <a:rPr lang="en-US" dirty="0">
                <a:solidFill>
                  <a:schemeClr val="accent1"/>
                </a:solidFill>
              </a:rPr>
              <a:t> / IG Boundary Not Found”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“Outside Analytical Measurement Range”</a:t>
            </a:r>
            <a:r>
              <a:rPr lang="en-US" dirty="0"/>
              <a:t>…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56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most common tests to process on the </a:t>
            </a:r>
            <a:r>
              <a:rPr lang="en-US" dirty="0" err="1"/>
              <a:t>Alinity</a:t>
            </a:r>
            <a:r>
              <a:rPr lang="en-US" dirty="0"/>
              <a:t> h are:</a:t>
            </a:r>
          </a:p>
          <a:p>
            <a:pPr lvl="1"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</a:rPr>
              <a:t>CBC w/ Differential</a:t>
            </a:r>
          </a:p>
          <a:p>
            <a:pPr lvl="1"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</a:rPr>
              <a:t>Hemogram</a:t>
            </a:r>
          </a:p>
          <a:p>
            <a:pPr lvl="1"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</a:rPr>
              <a:t>CBCM</a:t>
            </a:r>
          </a:p>
          <a:p>
            <a:pPr lvl="1"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</a:rPr>
              <a:t>Reticulocyte Count</a:t>
            </a:r>
          </a:p>
          <a:p>
            <a:pPr lvl="1"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</a:rPr>
              <a:t>Hemoglobin / Hematocrit</a:t>
            </a:r>
          </a:p>
          <a:p>
            <a:pPr lvl="1"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</a:rPr>
              <a:t>Platelet Count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CBC = </a:t>
            </a:r>
            <a:r>
              <a:rPr lang="en-US" dirty="0">
                <a:solidFill>
                  <a:schemeClr val="accent1"/>
                </a:solidFill>
              </a:rPr>
              <a:t>Complete Blood Count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Is a test used to evaluate the overall health and detect a wide range of disorders including </a:t>
            </a:r>
            <a:r>
              <a:rPr lang="en-US" i="1" dirty="0">
                <a:solidFill>
                  <a:schemeClr val="accent1"/>
                </a:solidFill>
              </a:rPr>
              <a:t>anemia</a:t>
            </a:r>
            <a:r>
              <a:rPr lang="en-US" dirty="0"/>
              <a:t>, </a:t>
            </a:r>
            <a:r>
              <a:rPr lang="en-US" i="1" dirty="0">
                <a:solidFill>
                  <a:schemeClr val="accent1"/>
                </a:solidFill>
              </a:rPr>
              <a:t>infection</a:t>
            </a:r>
            <a:r>
              <a:rPr lang="en-US" dirty="0"/>
              <a:t>, and </a:t>
            </a:r>
            <a:r>
              <a:rPr lang="en-US" i="1" dirty="0">
                <a:solidFill>
                  <a:schemeClr val="accent1"/>
                </a:solidFill>
              </a:rPr>
              <a:t>leukemia</a:t>
            </a:r>
            <a:r>
              <a:rPr lang="en-US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Hemogram is part of a CBC test</a:t>
            </a:r>
            <a:r>
              <a:rPr lang="en-US" dirty="0"/>
              <a:t> but does not include the differential (manual or automated).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06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Messages and Flagging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u="sng" dirty="0">
                <a:solidFill>
                  <a:schemeClr val="accent1"/>
                </a:solidFill>
              </a:rPr>
              <a:t>Morphology Flags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Are displayed for a specific parameter or a group of parameters if the system’s evaluation of measurement data indicates the potential presence of an </a:t>
            </a:r>
            <a:r>
              <a:rPr lang="en-US" i="1" dirty="0">
                <a:solidFill>
                  <a:schemeClr val="accent1"/>
                </a:solidFill>
              </a:rPr>
              <a:t>abnormal or immature subpopulation, or interfering substances</a:t>
            </a:r>
            <a:r>
              <a:rPr lang="en-US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Morphology flags enable the system to identify and alert the operator to the presence of clinically relevant morphological abnormalities and may warrant further review: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Slide Review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Manual Differential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WBC / PLT Estimate</a:t>
            </a:r>
          </a:p>
          <a:p>
            <a:pPr marL="342900" lvl="1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084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Messages and Flagging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3C32961-C479-8CA5-F0A6-00305D002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081835"/>
              </p:ext>
            </p:extLst>
          </p:nvPr>
        </p:nvGraphicFramePr>
        <p:xfrm>
          <a:off x="589613" y="830353"/>
          <a:ext cx="11012773" cy="553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173">
                  <a:extLst>
                    <a:ext uri="{9D8B030D-6E8A-4147-A177-3AD203B41FA5}">
                      <a16:colId xmlns:a16="http://schemas.microsoft.com/office/drawing/2014/main" val="117848782"/>
                    </a:ext>
                  </a:extLst>
                </a:gridCol>
                <a:gridCol w="2298554">
                  <a:extLst>
                    <a:ext uri="{9D8B030D-6E8A-4147-A177-3AD203B41FA5}">
                      <a16:colId xmlns:a16="http://schemas.microsoft.com/office/drawing/2014/main" val="770124555"/>
                    </a:ext>
                  </a:extLst>
                </a:gridCol>
                <a:gridCol w="5452046">
                  <a:extLst>
                    <a:ext uri="{9D8B030D-6E8A-4147-A177-3AD203B41FA5}">
                      <a16:colId xmlns:a16="http://schemas.microsoft.com/office/drawing/2014/main" val="2291984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Morphological Flag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Display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154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Platelet Clump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PLT Clump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Indicates the presence of platelet clumps (aggregates). Depending on the degree of clumping, triggering this flag may make PLT results suspect or invalid.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749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Left Shift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Left Shift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Indicates the presence of increased numbers of band neutrophils. Band neutrophils are included in the neutrophil granulocyte count.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392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Indicates the presence of blast cells. Blast cells can make some WBC differential results suspect or invalid based on the number of blasts.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295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Variant Lymphocytes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 LYM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Indicates the presence of increased numbers of reactive, activated, or abnormal lymphocytes. It may also suggest the presence of blast cells. Variant lymphocytes are included in the lymphocyte count.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948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RBC Fragments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RBC Frag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Indicates the presence of RBC fragments or schistocytes. RBC fragments can make RBC results suspect or invalid based on the degree of fragmentation.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39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Unlysed</a:t>
                      </a:r>
                      <a:r>
                        <a:rPr lang="en-US" dirty="0"/>
                        <a:t> nonfluorescent RBC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rstRBC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Indicates the presence of </a:t>
                      </a:r>
                      <a:r>
                        <a:rPr lang="en-US" dirty="0" err="1"/>
                        <a:t>unlysed</a:t>
                      </a:r>
                      <a:r>
                        <a:rPr lang="en-US" dirty="0"/>
                        <a:t> RBC (for example, target cells or sickle cells). </a:t>
                      </a:r>
                      <a:r>
                        <a:rPr lang="en-US" dirty="0" err="1"/>
                        <a:t>Unlysed</a:t>
                      </a:r>
                      <a:r>
                        <a:rPr lang="en-US" dirty="0"/>
                        <a:t> nonfluorescent RBC does not require the correction of WBC results.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405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RBC Asymmetry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ASYM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Qualitatively indicates asymmetry of RBC volume histograms due to the presence of RBC volume heterogeneity, including but not limited to transfused red cells, </a:t>
                      </a:r>
                      <a:r>
                        <a:rPr lang="en-US" dirty="0" err="1"/>
                        <a:t>reticulocytosis</a:t>
                      </a:r>
                      <a:r>
                        <a:rPr lang="en-US" dirty="0"/>
                        <a:t>, RBC morphological abnormalities, and clonal disorders. The flag makes MCV and related results suspect.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48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370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Messages and Flagging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chemeClr val="accent1"/>
                </a:solidFill>
              </a:rPr>
              <a:t>Numerical Flags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Numerical result flags are displayed if a numerical result exceeds its limit or if a problem with a numerical result calculation occurs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Two Types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</a:rPr>
              <a:t>Limit Set Flags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Calculation Status Flags</a:t>
            </a:r>
          </a:p>
          <a:p>
            <a:pPr lvl="2">
              <a:lnSpc>
                <a:spcPct val="150000"/>
              </a:lnSpc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831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Messages and Flagging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</a:rPr>
              <a:t>Limit </a:t>
            </a:r>
            <a:r>
              <a:rPr lang="en-US" sz="2200" dirty="0">
                <a:solidFill>
                  <a:schemeClr val="accent1"/>
                </a:solidFill>
              </a:rPr>
              <a:t>Set</a:t>
            </a:r>
            <a:r>
              <a:rPr lang="en-US" sz="2000" dirty="0">
                <a:solidFill>
                  <a:schemeClr val="accent1"/>
                </a:solidFill>
              </a:rPr>
              <a:t> Flags</a:t>
            </a:r>
          </a:p>
          <a:p>
            <a:pPr lvl="2">
              <a:lnSpc>
                <a:spcPct val="150000"/>
              </a:lnSpc>
            </a:pPr>
            <a:r>
              <a:rPr lang="en-US" sz="2000" dirty="0"/>
              <a:t>Displayed if:</a:t>
            </a:r>
          </a:p>
          <a:p>
            <a:pPr lvl="3">
              <a:lnSpc>
                <a:spcPct val="150000"/>
              </a:lnSpc>
            </a:pPr>
            <a:r>
              <a:rPr lang="en-US" sz="1800" dirty="0"/>
              <a:t>A numerical result falls </a:t>
            </a:r>
            <a:r>
              <a:rPr lang="en-US" sz="1800" dirty="0">
                <a:solidFill>
                  <a:schemeClr val="accent1"/>
                </a:solidFill>
              </a:rPr>
              <a:t>outside the patient or QC limits</a:t>
            </a:r>
            <a:r>
              <a:rPr lang="en-US" sz="1800" dirty="0"/>
              <a:t> for a sample that has been configured by the operator</a:t>
            </a:r>
          </a:p>
          <a:p>
            <a:pPr lvl="3">
              <a:lnSpc>
                <a:spcPct val="150000"/>
              </a:lnSpc>
            </a:pPr>
            <a:r>
              <a:rPr lang="en-US" sz="1800" dirty="0"/>
              <a:t>A numerical result falls </a:t>
            </a:r>
            <a:r>
              <a:rPr lang="en-US" sz="1800" dirty="0">
                <a:solidFill>
                  <a:schemeClr val="accent1"/>
                </a:solidFill>
              </a:rPr>
              <a:t>outside the background limits</a:t>
            </a:r>
          </a:p>
          <a:p>
            <a:pPr lvl="3">
              <a:lnSpc>
                <a:spcPct val="150000"/>
              </a:lnSpc>
            </a:pPr>
            <a:r>
              <a:rPr lang="en-US" sz="1800" dirty="0"/>
              <a:t>A numerical result falls </a:t>
            </a:r>
            <a:r>
              <a:rPr lang="en-US" sz="1800" dirty="0">
                <a:solidFill>
                  <a:schemeClr val="accent1"/>
                </a:solidFill>
              </a:rPr>
              <a:t>outside the operator’s established reference range</a:t>
            </a:r>
          </a:p>
          <a:p>
            <a:pPr lvl="4">
              <a:lnSpc>
                <a:spcPct val="150000"/>
              </a:lnSpc>
            </a:pPr>
            <a:r>
              <a:rPr lang="en-US" sz="1600" dirty="0">
                <a:solidFill>
                  <a:schemeClr val="accent1"/>
                </a:solidFill>
              </a:rPr>
              <a:t>L = below ref range</a:t>
            </a:r>
          </a:p>
          <a:p>
            <a:pPr lvl="4">
              <a:lnSpc>
                <a:spcPct val="150000"/>
              </a:lnSpc>
            </a:pPr>
            <a:r>
              <a:rPr lang="en-US" sz="1600" dirty="0">
                <a:solidFill>
                  <a:schemeClr val="accent1"/>
                </a:solidFill>
              </a:rPr>
              <a:t>H = above ref range</a:t>
            </a:r>
          </a:p>
          <a:p>
            <a:pPr lvl="3">
              <a:lnSpc>
                <a:spcPct val="150000"/>
              </a:lnSpc>
            </a:pPr>
            <a:r>
              <a:rPr lang="en-US" sz="1800" dirty="0"/>
              <a:t>A numerical result falls </a:t>
            </a:r>
            <a:r>
              <a:rPr lang="en-US" sz="1800" dirty="0">
                <a:solidFill>
                  <a:schemeClr val="accent1"/>
                </a:solidFill>
              </a:rPr>
              <a:t>outside the operator’s critical limits</a:t>
            </a:r>
          </a:p>
          <a:p>
            <a:pPr lvl="4">
              <a:lnSpc>
                <a:spcPct val="150000"/>
              </a:lnSpc>
            </a:pPr>
            <a:r>
              <a:rPr lang="en-US" sz="1600" dirty="0">
                <a:solidFill>
                  <a:schemeClr val="accent1"/>
                </a:solidFill>
              </a:rPr>
              <a:t>LL = Critical Low</a:t>
            </a:r>
          </a:p>
          <a:p>
            <a:pPr lvl="4">
              <a:lnSpc>
                <a:spcPct val="150000"/>
              </a:lnSpc>
            </a:pPr>
            <a:r>
              <a:rPr lang="en-US" sz="1600" dirty="0">
                <a:solidFill>
                  <a:schemeClr val="accent1"/>
                </a:solidFill>
              </a:rPr>
              <a:t>HH = Critical High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60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Messages and Flagging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solidFill>
                  <a:schemeClr val="accent1"/>
                </a:solidFill>
              </a:rPr>
              <a:t>Conditional</a:t>
            </a:r>
            <a:r>
              <a:rPr lang="en-US" u="sng" dirty="0">
                <a:solidFill>
                  <a:schemeClr val="accent1"/>
                </a:solidFill>
              </a:rPr>
              <a:t> Flags 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Are configured by the supervisor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</a:rPr>
              <a:t>Delta Checks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</a:rPr>
              <a:t>Interpretive Result Messages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If flagging occurs, appropriate troubleshooting or actions should be performed to investigate and resolve instrument/specimen issues.</a:t>
            </a:r>
          </a:p>
          <a:p>
            <a:pPr lvl="1">
              <a:lnSpc>
                <a:spcPct val="150000"/>
              </a:lnSpc>
            </a:pPr>
            <a:r>
              <a:rPr lang="en-US" sz="2300" dirty="0">
                <a:solidFill>
                  <a:schemeClr val="accent1"/>
                </a:solidFill>
              </a:rPr>
              <a:t>Reviewing slide under microscope</a:t>
            </a:r>
          </a:p>
          <a:p>
            <a:pPr lvl="1">
              <a:lnSpc>
                <a:spcPct val="150000"/>
              </a:lnSpc>
            </a:pPr>
            <a:r>
              <a:rPr lang="en-US" sz="2300" dirty="0">
                <a:solidFill>
                  <a:schemeClr val="accent1"/>
                </a:solidFill>
              </a:rPr>
              <a:t>Checking patient chart for clinical correlation</a:t>
            </a:r>
          </a:p>
          <a:p>
            <a:pPr lvl="1">
              <a:lnSpc>
                <a:spcPct val="150000"/>
              </a:lnSpc>
            </a:pPr>
            <a:r>
              <a:rPr lang="en-US" sz="2300" dirty="0">
                <a:solidFill>
                  <a:schemeClr val="accent1"/>
                </a:solidFill>
              </a:rPr>
              <a:t>Reviewing correlation with past lab results</a:t>
            </a:r>
          </a:p>
          <a:p>
            <a:pPr lvl="1">
              <a:lnSpc>
                <a:spcPct val="150000"/>
              </a:lnSpc>
            </a:pPr>
            <a:r>
              <a:rPr lang="en-US" sz="2300" dirty="0">
                <a:solidFill>
                  <a:schemeClr val="accent1"/>
                </a:solidFill>
              </a:rPr>
              <a:t>Re-running sample </a:t>
            </a:r>
            <a:r>
              <a:rPr lang="en-US" sz="2300" dirty="0"/>
              <a:t>(</a:t>
            </a:r>
            <a:r>
              <a:rPr lang="en-US" sz="2300" dirty="0" err="1"/>
              <a:t>etc</a:t>
            </a:r>
            <a:r>
              <a:rPr lang="en-US" sz="2300" dirty="0"/>
              <a:t>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801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Reagents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u="sng" dirty="0" err="1"/>
              <a:t>Alinity</a:t>
            </a:r>
            <a:r>
              <a:rPr lang="en-US" b="1" u="sng" dirty="0"/>
              <a:t> </a:t>
            </a:r>
            <a:r>
              <a:rPr lang="en-US" b="1" u="sng" dirty="0" err="1"/>
              <a:t>hq</a:t>
            </a:r>
            <a:r>
              <a:rPr lang="en-US" dirty="0"/>
              <a:t> requires </a:t>
            </a:r>
            <a:r>
              <a:rPr lang="en-US" b="1" dirty="0"/>
              <a:t>6 reagents</a:t>
            </a:r>
            <a:r>
              <a:rPr lang="en-US" dirty="0"/>
              <a:t> in order to function properly:</a:t>
            </a:r>
          </a:p>
          <a:p>
            <a:pPr marL="1200150" lvl="1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DF296A"/>
                </a:solidFill>
              </a:rPr>
              <a:t>Diluent Reagent</a:t>
            </a:r>
          </a:p>
          <a:p>
            <a:pPr marL="1200150" lvl="1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Hemoglobin </a:t>
            </a:r>
            <a:r>
              <a:rPr lang="en-US" sz="1800" dirty="0">
                <a:solidFill>
                  <a:schemeClr val="accent2"/>
                </a:solidFill>
              </a:rPr>
              <a:t>(HGB) </a:t>
            </a:r>
            <a:r>
              <a:rPr lang="en-US" dirty="0">
                <a:solidFill>
                  <a:schemeClr val="accent2"/>
                </a:solidFill>
              </a:rPr>
              <a:t>Reagent</a:t>
            </a:r>
          </a:p>
          <a:p>
            <a:pPr marL="1200150" lvl="1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WBC Reagent</a:t>
            </a:r>
            <a:endParaRPr lang="en-US" sz="1800" dirty="0">
              <a:solidFill>
                <a:srgbClr val="7030A0"/>
              </a:solidFill>
            </a:endParaRPr>
          </a:p>
          <a:p>
            <a:pPr marL="1200150" lvl="1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Reticulocyte Reagent</a:t>
            </a:r>
          </a:p>
          <a:p>
            <a:pPr marL="1200150" lvl="1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0910"/>
                </a:solidFill>
              </a:rPr>
              <a:t>Water from WPS</a:t>
            </a:r>
          </a:p>
          <a:p>
            <a:pPr marL="1200150" lvl="1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 err="1"/>
              <a:t>AutoClean</a:t>
            </a:r>
            <a:r>
              <a:rPr lang="en-US" dirty="0"/>
              <a:t> Reagent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440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Reagents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15" y="1258161"/>
            <a:ext cx="8795017" cy="491880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DF296A"/>
                </a:solidFill>
              </a:rPr>
              <a:t>Diluent Reagent</a:t>
            </a:r>
            <a:r>
              <a:rPr lang="en-US" dirty="0">
                <a:solidFill>
                  <a:srgbClr val="DF296A"/>
                </a:solidFill>
              </a:rPr>
              <a:t> </a:t>
            </a:r>
            <a:r>
              <a:rPr lang="en-US" dirty="0"/>
              <a:t>functions include: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Fluidics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Acts as the </a:t>
            </a:r>
            <a:r>
              <a:rPr lang="en-US" b="1" u="sng" dirty="0">
                <a:solidFill>
                  <a:srgbClr val="DF296A"/>
                </a:solidFill>
              </a:rPr>
              <a:t>primary diluting fluid</a:t>
            </a:r>
            <a:r>
              <a:rPr lang="en-US" dirty="0">
                <a:solidFill>
                  <a:srgbClr val="DF296A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for the </a:t>
            </a:r>
            <a:r>
              <a:rPr lang="en-US" i="1" dirty="0">
                <a:solidFill>
                  <a:schemeClr val="tx1"/>
                </a:solidFill>
              </a:rPr>
              <a:t>RBC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PLT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i="1" dirty="0">
                <a:solidFill>
                  <a:schemeClr val="tx1"/>
                </a:solidFill>
              </a:rPr>
              <a:t>RETC</a:t>
            </a:r>
            <a:r>
              <a:rPr lang="en-US" dirty="0">
                <a:solidFill>
                  <a:schemeClr val="tx1"/>
                </a:solidFill>
              </a:rPr>
              <a:t> samples</a:t>
            </a:r>
            <a:r>
              <a:rPr lang="en-US" dirty="0">
                <a:solidFill>
                  <a:srgbClr val="DF296A"/>
                </a:solidFill>
              </a:rPr>
              <a:t>.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DF296A"/>
                </a:solidFill>
              </a:rPr>
              <a:t>Primes pumps and flow paths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DF296A"/>
                </a:solidFill>
              </a:rPr>
              <a:t>Rinses tubing</a:t>
            </a:r>
            <a:r>
              <a:rPr lang="en-US" dirty="0">
                <a:solidFill>
                  <a:srgbClr val="DF296A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components at the end of each cycle</a:t>
            </a:r>
            <a:r>
              <a:rPr lang="en-US" dirty="0">
                <a:solidFill>
                  <a:srgbClr val="DF296A"/>
                </a:solidFill>
              </a:rPr>
              <a:t>.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Measurement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Prepares each cell for optimal </a:t>
            </a:r>
            <a:r>
              <a:rPr lang="en-US" b="1" u="sng" dirty="0">
                <a:solidFill>
                  <a:srgbClr val="DF296A"/>
                </a:solidFill>
              </a:rPr>
              <a:t>counting</a:t>
            </a:r>
            <a:r>
              <a:rPr lang="en-US" dirty="0">
                <a:solidFill>
                  <a:srgbClr val="DF296A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DF296A"/>
                </a:solidFill>
              </a:rPr>
              <a:t> </a:t>
            </a:r>
            <a:r>
              <a:rPr lang="en-US" b="1" u="sng" dirty="0">
                <a:solidFill>
                  <a:srgbClr val="DF296A"/>
                </a:solidFill>
              </a:rPr>
              <a:t>sizing</a:t>
            </a:r>
            <a:r>
              <a:rPr lang="en-US" dirty="0">
                <a:solidFill>
                  <a:srgbClr val="DF296A"/>
                </a:solidFill>
              </a:rPr>
              <a:t>.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Provides</a:t>
            </a:r>
            <a:r>
              <a:rPr lang="en-US" dirty="0">
                <a:solidFill>
                  <a:srgbClr val="DF296A"/>
                </a:solidFill>
              </a:rPr>
              <a:t> </a:t>
            </a:r>
            <a:r>
              <a:rPr lang="en-US" b="1" u="sng" dirty="0">
                <a:solidFill>
                  <a:srgbClr val="DF296A"/>
                </a:solidFill>
              </a:rPr>
              <a:t>sufficient wetting action</a:t>
            </a:r>
            <a:r>
              <a:rPr lang="en-US" b="1" dirty="0">
                <a:solidFill>
                  <a:srgbClr val="DF296A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prevent accumulation of air bubbles in the flow system.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2A2FE-2DC7-1E94-FBA1-3434E7353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569" y="950494"/>
            <a:ext cx="3212431" cy="321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51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Reagents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16" y="1258161"/>
            <a:ext cx="8458132" cy="491880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00B0F0"/>
                </a:solidFill>
              </a:rPr>
              <a:t>Cyanide-free Hemoglobin (HGB) Reagent</a:t>
            </a:r>
            <a:r>
              <a:rPr lang="en-US" dirty="0"/>
              <a:t> functions include: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Fluidics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00B0F0"/>
                </a:solidFill>
              </a:rPr>
              <a:t>Primes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HGB reagent </a:t>
            </a:r>
            <a:r>
              <a:rPr lang="en-US" b="1" u="sng" dirty="0">
                <a:solidFill>
                  <a:srgbClr val="00B0F0"/>
                </a:solidFill>
              </a:rPr>
              <a:t>tubing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00B0F0"/>
                </a:solidFill>
              </a:rPr>
              <a:t>Rinses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HGB system.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Measurement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Acts as a </a:t>
            </a:r>
            <a:r>
              <a:rPr lang="en-US" b="1" u="sng" dirty="0">
                <a:solidFill>
                  <a:srgbClr val="00B0F0"/>
                </a:solidFill>
              </a:rPr>
              <a:t>lysing agent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 the HGB dilution by completely destroying the membranes of RBCs.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00B0F0"/>
                </a:solidFill>
              </a:rPr>
              <a:t>Reduces interference from leukocytes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by destroying them (and their nuclei).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Converts HGB to a </a:t>
            </a:r>
            <a:r>
              <a:rPr lang="en-US" b="1" u="sng" dirty="0">
                <a:solidFill>
                  <a:srgbClr val="00B0F0"/>
                </a:solidFill>
              </a:rPr>
              <a:t>single chromogen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measurable at </a:t>
            </a:r>
            <a:r>
              <a:rPr lang="en-US" b="1" u="sng" dirty="0">
                <a:solidFill>
                  <a:srgbClr val="00B0F0"/>
                </a:solidFill>
              </a:rPr>
              <a:t>540nm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9EB51A-48A9-AAD1-D1BE-224CFDFC6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182" y="1592237"/>
            <a:ext cx="2675092" cy="407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05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Reagents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16" y="1258161"/>
            <a:ext cx="8169374" cy="491880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7030A0"/>
                </a:solidFill>
              </a:rPr>
              <a:t>WBC Reagent </a:t>
            </a:r>
            <a:r>
              <a:rPr lang="en-US" dirty="0"/>
              <a:t>functions include: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Fluidics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Acts as the </a:t>
            </a:r>
            <a:r>
              <a:rPr lang="en-US" b="1" u="sng" dirty="0">
                <a:solidFill>
                  <a:srgbClr val="7030A0"/>
                </a:solidFill>
              </a:rPr>
              <a:t>diluting fluid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for the WBC sample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7030A0"/>
                </a:solidFill>
              </a:rPr>
              <a:t>Primes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WBC Reagent </a:t>
            </a:r>
            <a:r>
              <a:rPr lang="en-US" b="1" u="sng" dirty="0">
                <a:solidFill>
                  <a:srgbClr val="7030A0"/>
                </a:solidFill>
              </a:rPr>
              <a:t>tubing</a:t>
            </a:r>
            <a:r>
              <a:rPr lang="en-US" dirty="0">
                <a:solidFill>
                  <a:srgbClr val="7030A0"/>
                </a:solidFill>
              </a:rPr>
              <a:t>.</a:t>
            </a:r>
            <a:endParaRPr lang="en-US" dirty="0"/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Measurement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Maintains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b="1" u="sng" dirty="0">
                <a:solidFill>
                  <a:srgbClr val="7030A0"/>
                </a:solidFill>
              </a:rPr>
              <a:t>WBC integrity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b="1" u="sng" dirty="0">
                <a:solidFill>
                  <a:srgbClr val="7030A0"/>
                </a:solidFill>
              </a:rPr>
              <a:t>morphology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during the measurement process.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7030A0"/>
                </a:solidFill>
              </a:rPr>
              <a:t>Lyses RBCs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renders them invisible to Analyzer optics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Rapidly stains the </a:t>
            </a:r>
            <a:r>
              <a:rPr lang="en-US" b="1" u="sng" dirty="0">
                <a:solidFill>
                  <a:srgbClr val="7030A0"/>
                </a:solidFill>
              </a:rPr>
              <a:t>DNA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 the exposed nuclei of any </a:t>
            </a:r>
            <a:r>
              <a:rPr lang="en-US" b="1" u="sng" dirty="0">
                <a:solidFill>
                  <a:srgbClr val="7030A0"/>
                </a:solidFill>
              </a:rPr>
              <a:t>NRBCs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or fragile or damaged </a:t>
            </a:r>
            <a:r>
              <a:rPr lang="en-US" b="1" u="sng" dirty="0">
                <a:solidFill>
                  <a:srgbClr val="7030A0"/>
                </a:solidFill>
              </a:rPr>
              <a:t>WBCs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present in the sample dilution.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19EB6-8AE6-6B87-D1A0-803E48DA7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884" y="1439162"/>
            <a:ext cx="2876146" cy="437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12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Reagents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00B050"/>
                </a:solidFill>
              </a:rPr>
              <a:t>Reticulocyte Reagent</a:t>
            </a:r>
            <a:r>
              <a:rPr lang="en-US" dirty="0"/>
              <a:t> functions include: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Fluidics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00B050"/>
                </a:solidFill>
              </a:rPr>
              <a:t>Primes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Reticulocyte Reagent </a:t>
            </a:r>
            <a:r>
              <a:rPr lang="en-US" b="1" u="sng" dirty="0">
                <a:solidFill>
                  <a:srgbClr val="00B050"/>
                </a:solidFill>
              </a:rPr>
              <a:t>tubing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Measurement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Rapidly stains the </a:t>
            </a:r>
            <a:r>
              <a:rPr lang="en-US" b="1" u="sng" dirty="0">
                <a:solidFill>
                  <a:srgbClr val="00B050"/>
                </a:solidFill>
              </a:rPr>
              <a:t>nucleic acids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cells present in the Reticulocyte dilution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29345-5024-8529-87B0-6463414B3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071" y="1245366"/>
            <a:ext cx="3130685" cy="476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5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Tests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3C6B3FB-CCFF-3B31-4EF1-1FA96ED2AB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956223"/>
              </p:ext>
            </p:extLst>
          </p:nvPr>
        </p:nvGraphicFramePr>
        <p:xfrm>
          <a:off x="794343" y="1920625"/>
          <a:ext cx="1060331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455">
                  <a:extLst>
                    <a:ext uri="{9D8B030D-6E8A-4147-A177-3AD203B41FA5}">
                      <a16:colId xmlns:a16="http://schemas.microsoft.com/office/drawing/2014/main" val="3721131721"/>
                    </a:ext>
                  </a:extLst>
                </a:gridCol>
                <a:gridCol w="8486858">
                  <a:extLst>
                    <a:ext uri="{9D8B030D-6E8A-4147-A177-3AD203B41FA5}">
                      <a16:colId xmlns:a16="http://schemas.microsoft.com/office/drawing/2014/main" val="2842897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Parameters Included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09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CBC w/ Differential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WBC, RBC, Hemoglobin, Hematocrit, MCV, MCHC, Platelet count, RDW, MPV, and WBC 5-part differential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44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Hemogram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WBC, RBC, Hemoglobin, Hematocrit, MCV,MCHC, Platelet count, RDW and MPV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5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CBCM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CBC with Manual 5-part differential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002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Reticulocyte 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Reticulocyte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84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Hemoglobin / Hematocrit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Hemoglobin and Hematocrit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624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Platelet 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Platelet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92944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759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Reagents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000910"/>
                </a:solidFill>
              </a:rPr>
              <a:t>Water (from WPS)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Fluidics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000910"/>
                </a:solidFill>
              </a:rPr>
              <a:t>Dilutes the </a:t>
            </a:r>
            <a:r>
              <a:rPr lang="en-US" b="1" u="sng" dirty="0" err="1">
                <a:solidFill>
                  <a:srgbClr val="000910"/>
                </a:solidFill>
              </a:rPr>
              <a:t>AutoClean</a:t>
            </a:r>
            <a:r>
              <a:rPr lang="en-US" b="1" u="sng" dirty="0">
                <a:solidFill>
                  <a:srgbClr val="000910"/>
                </a:solidFill>
              </a:rPr>
              <a:t> Solution</a:t>
            </a:r>
            <a:r>
              <a:rPr lang="en-US" dirty="0">
                <a:solidFill>
                  <a:srgbClr val="000910"/>
                </a:solidFill>
              </a:rPr>
              <a:t> to a final concentration of </a:t>
            </a:r>
            <a:r>
              <a:rPr lang="en-US" b="1" u="sng" dirty="0">
                <a:solidFill>
                  <a:srgbClr val="000910"/>
                </a:solidFill>
              </a:rPr>
              <a:t>0.525% </a:t>
            </a:r>
            <a:r>
              <a:rPr lang="en-US" dirty="0">
                <a:solidFill>
                  <a:srgbClr val="000910"/>
                </a:solidFill>
              </a:rPr>
              <a:t>sodium hypochlorite.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910"/>
                </a:solidFill>
              </a:rPr>
              <a:t>Acts as a </a:t>
            </a:r>
            <a:r>
              <a:rPr lang="en-US" b="1" u="sng" dirty="0">
                <a:solidFill>
                  <a:srgbClr val="000910"/>
                </a:solidFill>
              </a:rPr>
              <a:t>cleaning agent</a:t>
            </a:r>
            <a:r>
              <a:rPr lang="en-US" dirty="0">
                <a:solidFill>
                  <a:srgbClr val="000910"/>
                </a:solidFill>
              </a:rPr>
              <a:t> for some </a:t>
            </a:r>
            <a:r>
              <a:rPr lang="en-US" dirty="0" err="1">
                <a:solidFill>
                  <a:srgbClr val="000910"/>
                </a:solidFill>
              </a:rPr>
              <a:t>Alinity</a:t>
            </a:r>
            <a:r>
              <a:rPr lang="en-US" dirty="0">
                <a:solidFill>
                  <a:srgbClr val="000910"/>
                </a:solidFill>
              </a:rPr>
              <a:t> </a:t>
            </a:r>
            <a:r>
              <a:rPr lang="en-US" dirty="0" err="1">
                <a:solidFill>
                  <a:srgbClr val="000910"/>
                </a:solidFill>
              </a:rPr>
              <a:t>hq</a:t>
            </a:r>
            <a:r>
              <a:rPr lang="en-US" dirty="0">
                <a:solidFill>
                  <a:srgbClr val="000910"/>
                </a:solidFill>
              </a:rPr>
              <a:t> module components.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Measurement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910"/>
                </a:solidFill>
              </a:rPr>
              <a:t>Serves as a </a:t>
            </a:r>
            <a:r>
              <a:rPr lang="en-US" b="1" u="sng" dirty="0">
                <a:solidFill>
                  <a:srgbClr val="000910"/>
                </a:solidFill>
              </a:rPr>
              <a:t>sheath fluid</a:t>
            </a:r>
            <a:r>
              <a:rPr lang="en-US" b="1" dirty="0">
                <a:solidFill>
                  <a:srgbClr val="000910"/>
                </a:solidFill>
              </a:rPr>
              <a:t> </a:t>
            </a:r>
            <a:r>
              <a:rPr lang="en-US" dirty="0">
                <a:solidFill>
                  <a:srgbClr val="000910"/>
                </a:solidFill>
              </a:rPr>
              <a:t>for the Optical Flow Cell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910"/>
                </a:solidFill>
              </a:rPr>
              <a:t>Serves as a </a:t>
            </a:r>
            <a:r>
              <a:rPr lang="en-US" b="1" u="sng" dirty="0">
                <a:solidFill>
                  <a:srgbClr val="000910"/>
                </a:solidFill>
              </a:rPr>
              <a:t>reference blank</a:t>
            </a:r>
            <a:r>
              <a:rPr lang="en-US" dirty="0">
                <a:solidFill>
                  <a:srgbClr val="000910"/>
                </a:solidFill>
              </a:rPr>
              <a:t> in the HGB measurement.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9C1B3-6878-5EA7-5322-99990762B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505" y="2593631"/>
            <a:ext cx="2843495" cy="383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75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Reagents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16" y="1258161"/>
            <a:ext cx="7626921" cy="491880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u="sng" dirty="0" err="1"/>
              <a:t>AutoClean</a:t>
            </a:r>
            <a:r>
              <a:rPr lang="en-US" b="1" u="sng" dirty="0"/>
              <a:t> Solution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Fluidics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u="sng" dirty="0"/>
              <a:t>Cleans the internal pathways</a:t>
            </a:r>
            <a:r>
              <a:rPr lang="en-US" dirty="0"/>
              <a:t> of the </a:t>
            </a:r>
            <a:r>
              <a:rPr lang="en-US" dirty="0" err="1"/>
              <a:t>Alinity</a:t>
            </a:r>
            <a:r>
              <a:rPr lang="en-US" dirty="0"/>
              <a:t> </a:t>
            </a:r>
            <a:r>
              <a:rPr lang="en-US" dirty="0" err="1"/>
              <a:t>hq</a:t>
            </a:r>
            <a:r>
              <a:rPr lang="en-US" dirty="0"/>
              <a:t> module.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u="sng" dirty="0"/>
              <a:t>6% sodium hypochlorite solution</a:t>
            </a:r>
            <a:r>
              <a:rPr lang="en-US" dirty="0"/>
              <a:t>. </a:t>
            </a:r>
          </a:p>
          <a:p>
            <a:pPr marL="1943100" lvl="3" indent="-342900">
              <a:lnSpc>
                <a:spcPct val="150000"/>
              </a:lnSpc>
              <a:buFont typeface="Arial" panose="020B0604020202020204" pitchFamily="34" charset="0"/>
              <a:buChar char="−"/>
            </a:pPr>
            <a:r>
              <a:rPr lang="en-US" dirty="0"/>
              <a:t>The solution is combined with clinical laboratory reagent water (CLRW)-compliant water from the external water purification system to provide the final 0.525% sodium hypochlorite concentration.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39094C-CFA3-E652-CA2A-069BA6526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29" y="982457"/>
            <a:ext cx="3213370" cy="489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88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Reagents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u="sng" dirty="0" err="1"/>
              <a:t>Alinity</a:t>
            </a:r>
            <a:r>
              <a:rPr lang="en-US" b="1" u="sng" dirty="0"/>
              <a:t> </a:t>
            </a:r>
            <a:r>
              <a:rPr lang="en-US" b="1" u="sng" dirty="0" err="1"/>
              <a:t>hs</a:t>
            </a:r>
            <a:r>
              <a:rPr lang="en-US" b="1" dirty="0"/>
              <a:t> </a:t>
            </a:r>
            <a:r>
              <a:rPr lang="en-US" dirty="0"/>
              <a:t>requires the following</a:t>
            </a:r>
            <a:r>
              <a:rPr lang="en-US" b="1" dirty="0"/>
              <a:t> reagents and supplies</a:t>
            </a:r>
            <a:r>
              <a:rPr lang="en-US" dirty="0"/>
              <a:t> in order to function properly: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Reagents</a:t>
            </a:r>
          </a:p>
          <a:p>
            <a:pPr marL="1600200" lvl="2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Smear Fix</a:t>
            </a:r>
          </a:p>
          <a:p>
            <a:pPr marL="1600200" lvl="2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EF740F"/>
                </a:solidFill>
              </a:rPr>
              <a:t>Wright-Giemsa Stain</a:t>
            </a:r>
          </a:p>
          <a:p>
            <a:pPr marL="1600200" lvl="2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Phosphate Buffer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1200150" lvl="1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Supplies</a:t>
            </a:r>
          </a:p>
          <a:p>
            <a:pPr marL="1600200" lvl="2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Glass Slides</a:t>
            </a:r>
          </a:p>
          <a:p>
            <a:pPr marL="1600200" lvl="2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Smear Tape Cartridge</a:t>
            </a:r>
          </a:p>
          <a:p>
            <a:pPr marL="1600200" lvl="2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Slide Label Cartridge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66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Reagents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15" y="1258161"/>
            <a:ext cx="8241649" cy="491880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bg1">
                    <a:lumMod val="50000"/>
                  </a:schemeClr>
                </a:solidFill>
              </a:rPr>
              <a:t>Smear Fix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bg1">
                    <a:lumMod val="50000"/>
                  </a:schemeClr>
                </a:solidFill>
              </a:rPr>
              <a:t>Fixes and provides permeability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the cells in preparation for staining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bg1">
                    <a:lumMod val="50000"/>
                  </a:schemeClr>
                </a:solidFill>
              </a:rPr>
              <a:t>Preserves the morphology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the cells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FBE666-A3F6-81EC-9D31-F044FEAA4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549" y="1240814"/>
            <a:ext cx="3136662" cy="477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99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Reagents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16" y="1258161"/>
            <a:ext cx="7603890" cy="491880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EF740F"/>
                </a:solidFill>
              </a:rPr>
              <a:t>Wright-Giemsa Stain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Provides Romanowsky dyes (a variety of </a:t>
            </a:r>
            <a:r>
              <a:rPr lang="en-US" b="1" u="sng" dirty="0" err="1">
                <a:solidFill>
                  <a:srgbClr val="EF740F"/>
                </a:solidFill>
              </a:rPr>
              <a:t>thiazines</a:t>
            </a:r>
            <a:r>
              <a:rPr lang="en-US" b="1" u="sng" dirty="0">
                <a:solidFill>
                  <a:srgbClr val="EF740F"/>
                </a:solidFill>
              </a:rPr>
              <a:t> and eosins</a:t>
            </a:r>
            <a:r>
              <a:rPr lang="en-US" dirty="0">
                <a:solidFill>
                  <a:srgbClr val="EF740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that are required to stain blood films. 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These dyes impart coloration to cells and other blood elements to enable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the </a:t>
            </a:r>
            <a:r>
              <a:rPr lang="en-US" b="1" u="sng" dirty="0">
                <a:solidFill>
                  <a:srgbClr val="EF740F"/>
                </a:solidFill>
              </a:rPr>
              <a:t>differential identification</a:t>
            </a:r>
            <a:r>
              <a:rPr lang="en-US" dirty="0">
                <a:solidFill>
                  <a:srgbClr val="EF740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cells</a:t>
            </a:r>
          </a:p>
          <a:p>
            <a:pPr marL="14859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quality assessment of </a:t>
            </a:r>
            <a:r>
              <a:rPr lang="en-US" b="1" u="sng" dirty="0">
                <a:solidFill>
                  <a:srgbClr val="EF740F"/>
                </a:solidFill>
              </a:rPr>
              <a:t>cell morphology</a:t>
            </a:r>
            <a:r>
              <a:rPr lang="en-US" dirty="0">
                <a:solidFill>
                  <a:srgbClr val="EF740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for diagnostic purposes</a:t>
            </a:r>
            <a:r>
              <a:rPr lang="en-US" dirty="0">
                <a:solidFill>
                  <a:srgbClr val="EF740F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99C68-7FC2-9E77-B517-9A6340423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823" y="1254355"/>
            <a:ext cx="3296201" cy="501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58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Reagents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663300"/>
                </a:solidFill>
              </a:rPr>
              <a:t>Phosphate Buffer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663300"/>
                </a:solidFill>
              </a:rPr>
              <a:t>Maintains optimal pH</a:t>
            </a:r>
            <a:r>
              <a:rPr lang="en-US" dirty="0">
                <a:solidFill>
                  <a:srgbClr val="663300"/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for staining that contributes to the reliability of the stain quality.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Promotes the appropriate conditions for the interaction of the dyes and color production.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Provides</a:t>
            </a:r>
            <a:r>
              <a:rPr lang="en-US" dirty="0">
                <a:solidFill>
                  <a:srgbClr val="663300"/>
                </a:solidFill>
              </a:rPr>
              <a:t> </a:t>
            </a:r>
            <a:r>
              <a:rPr lang="en-US" b="1" u="sng" dirty="0">
                <a:solidFill>
                  <a:srgbClr val="663300"/>
                </a:solidFill>
              </a:rPr>
              <a:t>rinsing solution</a:t>
            </a:r>
            <a:r>
              <a:rPr lang="en-US" dirty="0">
                <a:solidFill>
                  <a:srgbClr val="663300"/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for the stained slides and the aspiration probe.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Rinses the </a:t>
            </a:r>
            <a:r>
              <a:rPr lang="en-US" b="1" u="sng" dirty="0">
                <a:solidFill>
                  <a:srgbClr val="663300"/>
                </a:solidFill>
              </a:rPr>
              <a:t>aspiration</a:t>
            </a:r>
            <a:r>
              <a:rPr lang="en-US" b="1" dirty="0">
                <a:solidFill>
                  <a:srgbClr val="663300"/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and</a:t>
            </a:r>
            <a:r>
              <a:rPr lang="en-US" b="1" dirty="0">
                <a:solidFill>
                  <a:srgbClr val="663300"/>
                </a:solidFill>
              </a:rPr>
              <a:t> </a:t>
            </a:r>
            <a:r>
              <a:rPr lang="en-US" b="1" u="sng" dirty="0">
                <a:solidFill>
                  <a:srgbClr val="663300"/>
                </a:solidFill>
              </a:rPr>
              <a:t>pierce probes</a:t>
            </a:r>
            <a:r>
              <a:rPr lang="en-US" dirty="0">
                <a:solidFill>
                  <a:srgbClr val="663300"/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between samples.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1082F2-B6A9-7D68-77EB-EFCEC1A0D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292" y="3424291"/>
            <a:ext cx="3433708" cy="34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24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Reagents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15" y="1258161"/>
            <a:ext cx="7531701" cy="491880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u="sng" dirty="0"/>
              <a:t>Glass Slides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u="sng" dirty="0"/>
              <a:t>Slide Label Cartridge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ribbon that uses thermal transfer printing on the print area of the glass slides.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u="sng" dirty="0"/>
              <a:t>Smear Tape Cartridge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contains a roll of spaced smear blades that make contact with the blood drop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smear blades are single use only:</a:t>
            </a:r>
          </a:p>
          <a:p>
            <a:pPr marL="142875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prevents used blades from making contact with unused blades</a:t>
            </a:r>
          </a:p>
          <a:p>
            <a:pPr marL="142875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Eliminates carryover between specimens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8E3CB-6C32-9878-3528-691F2E7C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495" y="945682"/>
            <a:ext cx="2153227" cy="2049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CDE2EA-05A3-0A40-F86B-6916BD3E5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076" y="2632338"/>
            <a:ext cx="2406924" cy="1993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3FA201-362E-8A38-50C1-589C3894F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316" y="4625571"/>
            <a:ext cx="2522137" cy="20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16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763AD-B1D1-1B16-492B-5F77CCC6F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Data Presentation</a:t>
            </a:r>
            <a:endParaRPr lang="en-US" dirty="0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EDD8CB72-2F34-5534-525E-6561CE7E1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6906" y="1143000"/>
            <a:ext cx="7365808" cy="5241925"/>
          </a:xfrm>
        </p:spPr>
      </p:pic>
      <p:sp>
        <p:nvSpPr>
          <p:cNvPr id="8" name="Left Bracket 7">
            <a:extLst>
              <a:ext uri="{FF2B5EF4-FFF2-40B4-BE49-F238E27FC236}">
                <a16:creationId xmlns:a16="http://schemas.microsoft.com/office/drawing/2014/main" id="{622AFC37-7597-1EC6-F063-D6ABFB8EF5C7}"/>
              </a:ext>
            </a:extLst>
          </p:cNvPr>
          <p:cNvSpPr/>
          <p:nvPr/>
        </p:nvSpPr>
        <p:spPr>
          <a:xfrm>
            <a:off x="2969540" y="1510748"/>
            <a:ext cx="276183" cy="1570382"/>
          </a:xfrm>
          <a:prstGeom prst="leftBracke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C7C68C3C-AAE0-1283-E706-6E876393D956}"/>
              </a:ext>
            </a:extLst>
          </p:cNvPr>
          <p:cNvSpPr/>
          <p:nvPr/>
        </p:nvSpPr>
        <p:spPr>
          <a:xfrm>
            <a:off x="2977220" y="3238845"/>
            <a:ext cx="278441" cy="1979198"/>
          </a:xfrm>
          <a:prstGeom prst="leftBracke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A470AE6F-2F24-6BF4-8DB6-D57B523E316B}"/>
              </a:ext>
            </a:extLst>
          </p:cNvPr>
          <p:cNvSpPr/>
          <p:nvPr/>
        </p:nvSpPr>
        <p:spPr>
          <a:xfrm>
            <a:off x="2987686" y="5347253"/>
            <a:ext cx="278440" cy="576470"/>
          </a:xfrm>
          <a:prstGeom prst="leftBracke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46A11A-C9D7-830F-8528-43BD5937E5EC}"/>
              </a:ext>
            </a:extLst>
          </p:cNvPr>
          <p:cNvCxnSpPr>
            <a:cxnSpLocks/>
          </p:cNvCxnSpPr>
          <p:nvPr/>
        </p:nvCxnSpPr>
        <p:spPr>
          <a:xfrm>
            <a:off x="2176669" y="2295939"/>
            <a:ext cx="78519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30D1A8-335B-2D88-2607-693D581F11F3}"/>
              </a:ext>
            </a:extLst>
          </p:cNvPr>
          <p:cNvCxnSpPr/>
          <p:nvPr/>
        </p:nvCxnSpPr>
        <p:spPr>
          <a:xfrm>
            <a:off x="2176668" y="4228444"/>
            <a:ext cx="78519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DDC6F-7BA1-421C-0FC0-78A43A12F685}"/>
              </a:ext>
            </a:extLst>
          </p:cNvPr>
          <p:cNvCxnSpPr/>
          <p:nvPr/>
        </p:nvCxnSpPr>
        <p:spPr>
          <a:xfrm>
            <a:off x="2184349" y="5638800"/>
            <a:ext cx="78519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373D494-3A7D-421E-245D-4F0631DDD83D}"/>
              </a:ext>
            </a:extLst>
          </p:cNvPr>
          <p:cNvSpPr txBox="1"/>
          <p:nvPr/>
        </p:nvSpPr>
        <p:spPr>
          <a:xfrm>
            <a:off x="247685" y="2109757"/>
            <a:ext cx="204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WBC Parameters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51BC4F-9CCA-02F6-52A2-1ECD91691C48}"/>
              </a:ext>
            </a:extLst>
          </p:cNvPr>
          <p:cNvSpPr txBox="1"/>
          <p:nvPr/>
        </p:nvSpPr>
        <p:spPr>
          <a:xfrm>
            <a:off x="247685" y="4043778"/>
            <a:ext cx="204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RBC Parameters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15F96F-46AA-0A16-7E14-E0430EB005CC}"/>
              </a:ext>
            </a:extLst>
          </p:cNvPr>
          <p:cNvSpPr txBox="1"/>
          <p:nvPr/>
        </p:nvSpPr>
        <p:spPr>
          <a:xfrm>
            <a:off x="247685" y="5454134"/>
            <a:ext cx="204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PLT Parameters</a:t>
            </a: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3D639C60-81CF-CB1F-7498-4643AA9B3F36}"/>
              </a:ext>
            </a:extLst>
          </p:cNvPr>
          <p:cNvSpPr/>
          <p:nvPr/>
        </p:nvSpPr>
        <p:spPr>
          <a:xfrm rot="10800000">
            <a:off x="10492714" y="1142999"/>
            <a:ext cx="167905" cy="5009322"/>
          </a:xfrm>
          <a:prstGeom prst="leftBracke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93E8FB-C232-816D-0787-85E0A622A755}"/>
              </a:ext>
            </a:extLst>
          </p:cNvPr>
          <p:cNvCxnSpPr>
            <a:cxnSpLocks/>
          </p:cNvCxnSpPr>
          <p:nvPr/>
        </p:nvCxnSpPr>
        <p:spPr>
          <a:xfrm>
            <a:off x="10660619" y="3429000"/>
            <a:ext cx="34199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0C2476F-2E9F-A0D1-D24A-C807325C6550}"/>
              </a:ext>
            </a:extLst>
          </p:cNvPr>
          <p:cNvSpPr txBox="1"/>
          <p:nvPr/>
        </p:nvSpPr>
        <p:spPr>
          <a:xfrm>
            <a:off x="10734551" y="2967335"/>
            <a:ext cx="1449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Scatterplots and Histograms</a:t>
            </a:r>
          </a:p>
        </p:txBody>
      </p:sp>
    </p:spTree>
    <p:extLst>
      <p:ext uri="{BB962C8B-B14F-4D97-AF65-F5344CB8AC3E}">
        <p14:creationId xmlns:p14="http://schemas.microsoft.com/office/powerpoint/2010/main" val="7032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/>
      <p:bldP spid="16" grpId="0"/>
      <p:bldP spid="17" grpId="0"/>
      <p:bldP spid="18" grpId="0" animBg="1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15" y="1169552"/>
            <a:ext cx="6761680" cy="491880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Quality controls are run on </a:t>
            </a:r>
            <a:r>
              <a:rPr lang="en-US" dirty="0">
                <a:solidFill>
                  <a:schemeClr val="accent1"/>
                </a:solidFill>
              </a:rPr>
              <a:t>every shift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to ensure the instrument is </a:t>
            </a:r>
            <a:r>
              <a:rPr lang="en-US" dirty="0">
                <a:solidFill>
                  <a:schemeClr val="accent1"/>
                </a:solidFill>
              </a:rPr>
              <a:t>performing as expected</a:t>
            </a:r>
            <a:r>
              <a:rPr lang="en-US" dirty="0"/>
              <a:t> and to ensure </a:t>
            </a:r>
            <a:r>
              <a:rPr lang="en-US" dirty="0">
                <a:solidFill>
                  <a:schemeClr val="accent1"/>
                </a:solidFill>
              </a:rPr>
              <a:t>accurate patient results</a:t>
            </a:r>
            <a:r>
              <a:rPr lang="en-US" dirty="0"/>
              <a:t>.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QC specimens are of a known value range.</a:t>
            </a: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Low</a:t>
            </a: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Normal</a:t>
            </a: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High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Analyzer result must fall within this range to pass.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Any failures of QC requires a </a:t>
            </a:r>
            <a:r>
              <a:rPr lang="en-US" sz="2000" dirty="0">
                <a:solidFill>
                  <a:schemeClr val="accent1"/>
                </a:solidFill>
              </a:rPr>
              <a:t>rerun of QC </a:t>
            </a:r>
            <a:r>
              <a:rPr lang="en-US" sz="2000" dirty="0"/>
              <a:t>or </a:t>
            </a:r>
            <a:r>
              <a:rPr lang="en-US" sz="2000" dirty="0">
                <a:solidFill>
                  <a:schemeClr val="accent1"/>
                </a:solidFill>
              </a:rPr>
              <a:t>additional troubleshooting </a:t>
            </a:r>
            <a:r>
              <a:rPr lang="en-US" sz="2000" dirty="0"/>
              <a:t>in order to resolve the  discrepancy.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A54DB6B-3438-7F32-98FB-1F22B021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688" y="1060670"/>
            <a:ext cx="4515271" cy="324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756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7BBF-0515-CBE1-BE6F-3A8F9103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25" y="304800"/>
            <a:ext cx="1677169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3AB3E-82A2-DD2A-1234-5AC85C136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73401C8-0BC5-34EF-B90A-795D3084B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22" y="1406574"/>
            <a:ext cx="1580968" cy="215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73D1DA07-8A99-53DA-403D-5E9C9BB24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12" y="7842"/>
            <a:ext cx="5410929" cy="682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95AD49C-C2C9-E267-4868-F7FEAC72F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52" y="27027"/>
            <a:ext cx="4996561" cy="680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701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Specimens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4" y="1007570"/>
            <a:ext cx="11983453" cy="5224787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200" dirty="0"/>
              <a:t>Acceptable Specimens for </a:t>
            </a:r>
            <a:r>
              <a:rPr lang="en-US" sz="2200" dirty="0" err="1"/>
              <a:t>Alinity</a:t>
            </a:r>
            <a:r>
              <a:rPr lang="en-US" sz="2200" dirty="0"/>
              <a:t> h-series</a:t>
            </a:r>
          </a:p>
          <a:p>
            <a:pPr lvl="1">
              <a:lnSpc>
                <a:spcPct val="160000"/>
              </a:lnSpc>
            </a:pPr>
            <a:r>
              <a:rPr lang="en-US" sz="2000" dirty="0"/>
              <a:t>The </a:t>
            </a:r>
            <a:r>
              <a:rPr lang="en-US" sz="2000" b="1" u="sng" dirty="0"/>
              <a:t>anti-coagulant of choice</a:t>
            </a:r>
            <a:r>
              <a:rPr lang="en-US" sz="2000" dirty="0"/>
              <a:t> for CBC testing is </a:t>
            </a:r>
            <a:r>
              <a:rPr lang="en-US" sz="2000" b="1" u="sng" dirty="0">
                <a:solidFill>
                  <a:srgbClr val="C184C2"/>
                </a:solidFill>
              </a:rPr>
              <a:t>EDTA Lavender-Top Tube</a:t>
            </a:r>
          </a:p>
          <a:p>
            <a:pPr lvl="2">
              <a:lnSpc>
                <a:spcPct val="160000"/>
              </a:lnSpc>
            </a:pPr>
            <a:r>
              <a:rPr lang="en-US" sz="1800" dirty="0"/>
              <a:t>EDTA = </a:t>
            </a:r>
            <a:r>
              <a:rPr lang="en-US" sz="1800" dirty="0">
                <a:solidFill>
                  <a:schemeClr val="accent1"/>
                </a:solidFill>
              </a:rPr>
              <a:t>E</a:t>
            </a:r>
            <a:r>
              <a:rPr lang="en-US" sz="1800" dirty="0"/>
              <a:t>thylene</a:t>
            </a:r>
            <a:r>
              <a:rPr lang="en-US" sz="1800" dirty="0">
                <a:solidFill>
                  <a:schemeClr val="accent1"/>
                </a:solidFill>
              </a:rPr>
              <a:t>d</a:t>
            </a:r>
            <a:r>
              <a:rPr lang="en-US" sz="1800" dirty="0"/>
              <a:t>iamine</a:t>
            </a:r>
            <a:r>
              <a:rPr lang="en-US" sz="1800" dirty="0">
                <a:solidFill>
                  <a:schemeClr val="accent1"/>
                </a:solidFill>
              </a:rPr>
              <a:t>t</a:t>
            </a:r>
            <a:r>
              <a:rPr lang="en-US" sz="1800" dirty="0"/>
              <a:t>etraacetic </a:t>
            </a:r>
            <a:r>
              <a:rPr lang="en-US" sz="1800" dirty="0">
                <a:solidFill>
                  <a:schemeClr val="accent1"/>
                </a:solidFill>
              </a:rPr>
              <a:t>a</a:t>
            </a:r>
            <a:r>
              <a:rPr lang="en-US" sz="1800" dirty="0"/>
              <a:t>cid</a:t>
            </a:r>
          </a:p>
          <a:p>
            <a:pPr lvl="3">
              <a:lnSpc>
                <a:spcPct val="160000"/>
              </a:lnSpc>
            </a:pPr>
            <a:r>
              <a:rPr lang="en-US" sz="1600" dirty="0"/>
              <a:t>Functions by </a:t>
            </a:r>
            <a:r>
              <a:rPr lang="en-US" sz="1600" i="1" dirty="0"/>
              <a:t>binding calcium in the blood</a:t>
            </a:r>
            <a:r>
              <a:rPr lang="en-US" sz="1600" dirty="0"/>
              <a:t> and keeping the blood from clotting</a:t>
            </a:r>
            <a:r>
              <a:rPr lang="en-US" dirty="0"/>
              <a:t>. </a:t>
            </a:r>
          </a:p>
          <a:p>
            <a:pPr lvl="3">
              <a:lnSpc>
                <a:spcPct val="160000"/>
              </a:lnSpc>
            </a:pPr>
            <a:r>
              <a:rPr lang="en-US" sz="1650" dirty="0"/>
              <a:t>The nominal EDTA concentration is 1.8mg EDTA per milliliter of blood</a:t>
            </a:r>
          </a:p>
          <a:p>
            <a:pPr lvl="1">
              <a:lnSpc>
                <a:spcPct val="160000"/>
              </a:lnSpc>
            </a:pPr>
            <a:r>
              <a:rPr lang="en-US" sz="2000" dirty="0"/>
              <a:t>The minimum volume required be the analyzer is </a:t>
            </a:r>
            <a:r>
              <a:rPr lang="en-US" sz="2000" b="1" dirty="0">
                <a:solidFill>
                  <a:schemeClr val="accent1"/>
                </a:solidFill>
              </a:rPr>
              <a:t>340 µL</a:t>
            </a:r>
            <a:r>
              <a:rPr lang="en-US" sz="2000" dirty="0"/>
              <a:t> of whole blood</a:t>
            </a:r>
          </a:p>
          <a:p>
            <a:pPr lvl="1">
              <a:lnSpc>
                <a:spcPct val="160000"/>
              </a:lnSpc>
            </a:pPr>
            <a:r>
              <a:rPr lang="en-US" sz="1900" dirty="0"/>
              <a:t>For patients with “</a:t>
            </a:r>
            <a:r>
              <a:rPr lang="en-US" sz="1900" i="1" dirty="0"/>
              <a:t>platelet clumps</a:t>
            </a:r>
            <a:r>
              <a:rPr lang="en-US" sz="1900" dirty="0"/>
              <a:t>,” a </a:t>
            </a:r>
            <a:r>
              <a:rPr lang="en-US" sz="1900" b="1" dirty="0">
                <a:solidFill>
                  <a:srgbClr val="00B0F0"/>
                </a:solidFill>
              </a:rPr>
              <a:t>Sodium Citrate Blue-Top</a:t>
            </a:r>
            <a:r>
              <a:rPr lang="en-US" sz="1900" dirty="0"/>
              <a:t> is used </a:t>
            </a:r>
            <a:r>
              <a:rPr lang="en-US" sz="1900" b="1" i="1" u="sng" dirty="0">
                <a:solidFill>
                  <a:schemeClr val="accent1"/>
                </a:solidFill>
              </a:rPr>
              <a:t>ONLY to derive the PLT count</a:t>
            </a:r>
            <a:r>
              <a:rPr lang="en-US" sz="1900" dirty="0"/>
              <a:t>. </a:t>
            </a:r>
          </a:p>
          <a:p>
            <a:pPr lvl="2">
              <a:lnSpc>
                <a:spcPct val="160000"/>
              </a:lnSpc>
            </a:pPr>
            <a:r>
              <a:rPr lang="en-US" sz="1900" b="1" dirty="0">
                <a:solidFill>
                  <a:srgbClr val="FF0000"/>
                </a:solidFill>
              </a:rPr>
              <a:t>***</a:t>
            </a:r>
            <a:r>
              <a:rPr lang="en-US" sz="1900" dirty="0">
                <a:solidFill>
                  <a:schemeClr val="tx2"/>
                </a:solidFill>
              </a:rPr>
              <a:t>If a</a:t>
            </a:r>
            <a:r>
              <a:rPr lang="en-US" sz="1900" dirty="0">
                <a:solidFill>
                  <a:schemeClr val="accent1"/>
                </a:solidFill>
              </a:rPr>
              <a:t> </a:t>
            </a:r>
            <a:r>
              <a:rPr lang="en-US" sz="1900" b="1" dirty="0">
                <a:solidFill>
                  <a:schemeClr val="accent1"/>
                </a:solidFill>
              </a:rPr>
              <a:t>sodium citrate tube</a:t>
            </a:r>
            <a:r>
              <a:rPr lang="en-US" sz="1900" dirty="0">
                <a:solidFill>
                  <a:schemeClr val="accent1"/>
                </a:solidFill>
              </a:rPr>
              <a:t> </a:t>
            </a:r>
            <a:r>
              <a:rPr lang="en-US" sz="1900" dirty="0">
                <a:solidFill>
                  <a:schemeClr val="tx2"/>
                </a:solidFill>
              </a:rPr>
              <a:t>is used to derive the platelet count, the platelet result from the analyzer </a:t>
            </a:r>
            <a:r>
              <a:rPr lang="en-US" sz="1900" b="1" u="sng" dirty="0">
                <a:solidFill>
                  <a:schemeClr val="accent1"/>
                </a:solidFill>
              </a:rPr>
              <a:t>MUST</a:t>
            </a:r>
            <a:r>
              <a:rPr lang="en-US" sz="1900" dirty="0">
                <a:solidFill>
                  <a:schemeClr val="accent1"/>
                </a:solidFill>
              </a:rPr>
              <a:t> </a:t>
            </a:r>
            <a:r>
              <a:rPr lang="en-US" sz="1900" dirty="0">
                <a:solidFill>
                  <a:schemeClr val="tx2"/>
                </a:solidFill>
              </a:rPr>
              <a:t>be</a:t>
            </a:r>
            <a:r>
              <a:rPr lang="en-US" sz="1900" dirty="0">
                <a:solidFill>
                  <a:schemeClr val="accent1"/>
                </a:solidFill>
              </a:rPr>
              <a:t> </a:t>
            </a:r>
            <a:r>
              <a:rPr lang="en-US" sz="1900" b="1" i="1" u="sng" dirty="0">
                <a:solidFill>
                  <a:schemeClr val="accent1"/>
                </a:solidFill>
              </a:rPr>
              <a:t>multiplied by 1.1</a:t>
            </a:r>
            <a:r>
              <a:rPr lang="en-US" sz="1900" b="1" dirty="0">
                <a:solidFill>
                  <a:srgbClr val="FF0000"/>
                </a:solidFill>
              </a:rPr>
              <a:t>***</a:t>
            </a:r>
          </a:p>
          <a:p>
            <a:pPr marL="342900" lvl="1" indent="0">
              <a:lnSpc>
                <a:spcPct val="150000"/>
              </a:lnSpc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2" descr="BD Vacutainer EDTA Tubes - BD 367841, 367856, 367861">
            <a:extLst>
              <a:ext uri="{FF2B5EF4-FFF2-40B4-BE49-F238E27FC236}">
                <a16:creationId xmlns:a16="http://schemas.microsoft.com/office/drawing/2014/main" id="{A4EA3B13-56D8-B55E-A02D-D39CDE254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502" y="1007570"/>
            <a:ext cx="2518498" cy="251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0168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Running Controls</a:t>
            </a:r>
          </a:p>
          <a:p>
            <a:r>
              <a:rPr lang="en-US" sz="2400" dirty="0"/>
              <a:t>Load the quality controls into an close-tubed rack and place on a lane of the instrument.</a:t>
            </a:r>
          </a:p>
          <a:p>
            <a:r>
              <a:rPr lang="en-US" sz="2400" dirty="0"/>
              <a:t>After analysis, view the results to ensure there are no results out of range.</a:t>
            </a:r>
          </a:p>
          <a:p>
            <a:pPr lvl="1"/>
            <a:r>
              <a:rPr lang="en-US" dirty="0"/>
              <a:t>Failed QC will have a “</a:t>
            </a:r>
            <a:r>
              <a:rPr lang="en-US" dirty="0">
                <a:solidFill>
                  <a:srgbClr val="FF0000"/>
                </a:solidFill>
              </a:rPr>
              <a:t>!</a:t>
            </a:r>
            <a:r>
              <a:rPr lang="en-US" dirty="0"/>
              <a:t>” by it </a:t>
            </a:r>
          </a:p>
          <a:p>
            <a:pPr lvl="2"/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” values are high.</a:t>
            </a:r>
          </a:p>
          <a:p>
            <a:pPr lvl="2"/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” values are low.</a:t>
            </a:r>
          </a:p>
          <a:p>
            <a:pPr lvl="2"/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” means invalid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MUST resolve QC failures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document corrective action</a:t>
            </a:r>
            <a:r>
              <a:rPr lang="en-US" dirty="0"/>
              <a:t> before continuing patient testing.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Perform Background Check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Re-Run QC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New QC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Change Reagent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Perform Daily/Weekly/As-Needed Maintenance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Perform Calibration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Call Customer Service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904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chemeClr val="accent1"/>
                </a:solidFill>
              </a:rPr>
              <a:t>Check XB and Moving Averages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Provides the tech with information regarding the instrument’s </a:t>
            </a:r>
            <a:r>
              <a:rPr lang="en-US" sz="2400" dirty="0">
                <a:solidFill>
                  <a:schemeClr val="accent1"/>
                </a:solidFill>
              </a:rPr>
              <a:t>performance over time</a:t>
            </a:r>
            <a:r>
              <a:rPr lang="en-US" sz="2400" dirty="0"/>
              <a:t>.</a:t>
            </a: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Levy-Jennings displays the patient values plotted over time.</a:t>
            </a: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Sealed batches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are averages of 20 patient samples.</a:t>
            </a: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Current batch is the current group of 20 sample being run.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Uses the patient’s data to monitor population values and instrument performance</a:t>
            </a: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If moving average error occurs, it may indicate a </a:t>
            </a:r>
            <a:r>
              <a:rPr lang="en-US" sz="2000" dirty="0">
                <a:solidFill>
                  <a:schemeClr val="accent1"/>
                </a:solidFill>
              </a:rPr>
              <a:t>systemic error</a:t>
            </a:r>
            <a:r>
              <a:rPr lang="en-US" sz="2000" dirty="0"/>
              <a:t> that is contributing to a </a:t>
            </a:r>
            <a:r>
              <a:rPr lang="en-US" sz="2000" dirty="0">
                <a:solidFill>
                  <a:schemeClr val="accent1"/>
                </a:solidFill>
              </a:rPr>
              <a:t>bias or shift in analysis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and needs tech intervention.</a:t>
            </a:r>
          </a:p>
          <a:p>
            <a:pPr marL="19431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Can detect changes in sample handling, reagents, instrument performance</a:t>
            </a:r>
          </a:p>
        </p:txBody>
      </p:sp>
    </p:spTree>
    <p:extLst>
      <p:ext uri="{BB962C8B-B14F-4D97-AF65-F5344CB8AC3E}">
        <p14:creationId xmlns:p14="http://schemas.microsoft.com/office/powerpoint/2010/main" val="40451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76"/>
    </mc:Choice>
    <mc:Fallback xmlns="">
      <p:transition spd="slow" advTm="48976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8822635" cy="57149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Alinity</a:t>
            </a:r>
            <a:r>
              <a:rPr lang="en-US" dirty="0"/>
              <a:t> h will sometimes display an error message/code after a run has completed. This information will help the tech in determining the next course of action.</a:t>
            </a:r>
          </a:p>
          <a:p>
            <a:pPr marL="108585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/>
                </a:solidFill>
              </a:rPr>
              <a:t>BAND, IG, BLAST, VARLYM</a:t>
            </a:r>
          </a:p>
          <a:p>
            <a:pPr marL="14859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Immature or questionable cells detected</a:t>
            </a:r>
          </a:p>
          <a:p>
            <a:pPr marL="14859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manual differential</a:t>
            </a:r>
            <a:r>
              <a:rPr lang="en-US" sz="1800" dirty="0"/>
              <a:t> is required for further investigation.</a:t>
            </a:r>
          </a:p>
          <a:p>
            <a:pPr marL="108585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accent2"/>
              </a:solidFill>
            </a:endParaRPr>
          </a:p>
          <a:p>
            <a:pPr marL="108585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i="1" dirty="0" err="1">
                <a:solidFill>
                  <a:schemeClr val="accent1"/>
                </a:solidFill>
              </a:rPr>
              <a:t>rstRBC</a:t>
            </a:r>
            <a:endParaRPr lang="en-US" sz="2000" i="1" dirty="0">
              <a:solidFill>
                <a:schemeClr val="accent1"/>
              </a:solidFill>
            </a:endParaRPr>
          </a:p>
          <a:p>
            <a:pPr marL="14859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A significant number of </a:t>
            </a:r>
            <a:r>
              <a:rPr lang="en-US" sz="1800" dirty="0">
                <a:solidFill>
                  <a:schemeClr val="accent1"/>
                </a:solidFill>
              </a:rPr>
              <a:t>lyse-resistant RBCs</a:t>
            </a:r>
            <a:r>
              <a:rPr lang="en-US" sz="1800" dirty="0"/>
              <a:t> are suspected of being present</a:t>
            </a:r>
          </a:p>
          <a:p>
            <a:pPr marL="1943100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Causing the </a:t>
            </a:r>
            <a:r>
              <a:rPr lang="en-US" sz="1600" dirty="0">
                <a:solidFill>
                  <a:schemeClr val="accent1"/>
                </a:solidFill>
              </a:rPr>
              <a:t>WBC</a:t>
            </a:r>
            <a:r>
              <a:rPr lang="en-US" sz="1600" dirty="0"/>
              <a:t> and </a:t>
            </a:r>
            <a:r>
              <a:rPr lang="en-US" sz="1600" dirty="0" err="1">
                <a:solidFill>
                  <a:schemeClr val="accent1"/>
                </a:solidFill>
              </a:rPr>
              <a:t>nRBC</a:t>
            </a:r>
            <a:r>
              <a:rPr lang="en-US" sz="1600" dirty="0"/>
              <a:t> results to be inaccurate/false </a:t>
            </a:r>
          </a:p>
          <a:p>
            <a:pPr marL="1943100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Usually due to either </a:t>
            </a:r>
            <a:r>
              <a:rPr lang="en-US" sz="1600" dirty="0">
                <a:solidFill>
                  <a:schemeClr val="accent1"/>
                </a:solidFill>
              </a:rPr>
              <a:t>sickle cell</a:t>
            </a:r>
            <a:r>
              <a:rPr lang="en-US" sz="1600" dirty="0"/>
              <a:t> or </a:t>
            </a:r>
            <a:r>
              <a:rPr lang="en-US" sz="1600" dirty="0">
                <a:solidFill>
                  <a:schemeClr val="accent1"/>
                </a:solidFill>
              </a:rPr>
              <a:t>fetal cell interference</a:t>
            </a:r>
          </a:p>
          <a:p>
            <a:pPr marL="14859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Check specimen for clot</a:t>
            </a:r>
          </a:p>
          <a:p>
            <a:pPr marL="14859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Make a slide</a:t>
            </a:r>
            <a:r>
              <a:rPr lang="en-US" sz="1800" dirty="0"/>
              <a:t> for manual review</a:t>
            </a:r>
          </a:p>
          <a:p>
            <a:pPr marL="14859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RR Specimen on another module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t="15290" r="51570" b="60895"/>
          <a:stretch/>
        </p:blipFill>
        <p:spPr bwMode="auto">
          <a:xfrm>
            <a:off x="8999965" y="1892576"/>
            <a:ext cx="3110025" cy="2476499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90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01"/>
    </mc:Choice>
    <mc:Fallback xmlns="">
      <p:transition spd="slow" advTm="10790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27B39-A00C-44BE-4B25-0A93F287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B65C9-6C3D-6FAF-C865-25B004527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8464"/>
            <a:ext cx="12192000" cy="560348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Alinity</a:t>
            </a:r>
            <a:r>
              <a:rPr lang="en-US" dirty="0"/>
              <a:t> h will sometimes display an error message/code after a run has completed. This information will help the tech in determining the next course of action.</a:t>
            </a:r>
          </a:p>
          <a:p>
            <a:pPr marL="1085850" lvl="1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i="1" dirty="0" err="1">
                <a:solidFill>
                  <a:schemeClr val="accent1"/>
                </a:solidFill>
              </a:rPr>
              <a:t>PltClmp</a:t>
            </a:r>
            <a:endParaRPr lang="en-US" sz="2000" i="1" dirty="0">
              <a:solidFill>
                <a:schemeClr val="accent1"/>
              </a:solidFill>
            </a:endParaRPr>
          </a:p>
          <a:p>
            <a:pPr marL="1485900" lvl="2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PLT clumps are suspected of being present during WBC analysis</a:t>
            </a:r>
          </a:p>
          <a:p>
            <a:pPr marL="1485900" lvl="2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Check specimen for clot</a:t>
            </a:r>
          </a:p>
          <a:p>
            <a:pPr marL="1485900" lvl="2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Make a slide</a:t>
            </a:r>
            <a:r>
              <a:rPr lang="en-US" sz="1800" dirty="0"/>
              <a:t> for manual review</a:t>
            </a:r>
          </a:p>
          <a:p>
            <a:pPr marL="1485900" lvl="2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Vortex</a:t>
            </a:r>
            <a:r>
              <a:rPr lang="en-US" sz="1800" dirty="0"/>
              <a:t> specimen  for 2 min. and rerun (</a:t>
            </a:r>
            <a:r>
              <a:rPr lang="en-US" sz="1800" u="sng" dirty="0">
                <a:solidFill>
                  <a:srgbClr val="FF0000"/>
                </a:solidFill>
              </a:rPr>
              <a:t>DO NOT</a:t>
            </a:r>
            <a:r>
              <a:rPr lang="en-US" sz="1800" dirty="0">
                <a:solidFill>
                  <a:srgbClr val="FF0000"/>
                </a:solidFill>
              </a:rPr>
              <a:t> RELEASE PATIENT RESULTS!!!</a:t>
            </a:r>
            <a:r>
              <a:rPr lang="en-US" sz="1800" dirty="0"/>
              <a:t>)</a:t>
            </a:r>
          </a:p>
          <a:p>
            <a:pPr marL="1485900" lvl="2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itchFamily="2" charset="2"/>
              </a:rPr>
              <a:t>if platelet clumps are present in first drawn specimen  recollect</a:t>
            </a:r>
          </a:p>
          <a:p>
            <a:pPr marL="1943100" lvl="3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Verified by tech under a microscope</a:t>
            </a:r>
          </a:p>
          <a:p>
            <a:pPr marL="1485900" lvl="2" indent="-342900"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sym typeface="Wingdings" pitchFamily="2" charset="2"/>
              </a:rPr>
              <a:t>If PLT Clumps present in </a:t>
            </a:r>
            <a:r>
              <a:rPr lang="en-US" sz="1800" u="sng" dirty="0">
                <a:sym typeface="Wingdings" pitchFamily="2" charset="2"/>
              </a:rPr>
              <a:t>redrawn specimen</a:t>
            </a:r>
          </a:p>
          <a:p>
            <a:pPr marL="1714500" lvl="2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50" dirty="0">
                <a:sym typeface="Wingdings" pitchFamily="2" charset="2"/>
              </a:rPr>
              <a:t>Put in “</a:t>
            </a:r>
            <a:r>
              <a:rPr lang="en-US" sz="1950" b="1" dirty="0">
                <a:solidFill>
                  <a:schemeClr val="accent1"/>
                </a:solidFill>
                <a:sym typeface="Wingdings" pitchFamily="2" charset="2"/>
              </a:rPr>
              <a:t>PLT CLMP Flag</a:t>
            </a:r>
            <a:r>
              <a:rPr lang="en-US" sz="1950" dirty="0">
                <a:sym typeface="Wingdings" pitchFamily="2" charset="2"/>
              </a:rPr>
              <a:t>” in patient’s chart with the following comment </a:t>
            </a:r>
          </a:p>
          <a:p>
            <a:pPr marL="2057400" lvl="3" indent="-342900"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sym typeface="Wingdings" pitchFamily="2" charset="2"/>
              </a:rPr>
              <a:t>“</a:t>
            </a:r>
            <a:r>
              <a:rPr lang="en-US" sz="1800" i="1" dirty="0">
                <a:solidFill>
                  <a:schemeClr val="accent1"/>
                </a:solidFill>
                <a:sym typeface="Wingdings" pitchFamily="2" charset="2"/>
              </a:rPr>
              <a:t>When collecting </a:t>
            </a:r>
            <a:r>
              <a:rPr lang="en-US" sz="1800" i="1" dirty="0" err="1">
                <a:solidFill>
                  <a:schemeClr val="accent1"/>
                </a:solidFill>
                <a:sym typeface="Wingdings" pitchFamily="2" charset="2"/>
              </a:rPr>
              <a:t>Hemg</a:t>
            </a:r>
            <a:r>
              <a:rPr lang="en-US" sz="1800" i="1" dirty="0">
                <a:solidFill>
                  <a:schemeClr val="accent1"/>
                </a:solidFill>
                <a:sym typeface="Wingdings" pitchFamily="2" charset="2"/>
              </a:rPr>
              <a:t>, CBC, CBCM, please draw a PURPLE top (EDTA) and BLUE top (Sodium Citrate) together and send down to lab.</a:t>
            </a:r>
            <a:r>
              <a:rPr lang="en-US" sz="1800" dirty="0">
                <a:sym typeface="Wingdings" pitchFamily="2" charset="2"/>
              </a:rPr>
              <a:t>”  Put in specimen for redraw</a:t>
            </a:r>
          </a:p>
          <a:p>
            <a:pPr marL="1371600" lvl="1" indent="-342900">
              <a:lnSpc>
                <a:spcPct val="150000"/>
              </a:lnSpc>
              <a:spcBef>
                <a:spcPts val="600"/>
              </a:spcBef>
            </a:pPr>
            <a:endParaRPr lang="en-US" sz="2250" dirty="0">
              <a:solidFill>
                <a:schemeClr val="accent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40500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12DD-5CBE-9C39-CDE7-961C681B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00698-03BA-50F1-3D79-A6771596A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830353"/>
            <a:ext cx="12014200" cy="5486225"/>
          </a:xfrm>
        </p:spPr>
        <p:txBody>
          <a:bodyPr>
            <a:normAutofit fontScale="92500" lnSpcReduction="10000"/>
          </a:bodyPr>
          <a:lstStyle/>
          <a:p>
            <a:pPr marL="628650" indent="-342900">
              <a:lnSpc>
                <a:spcPct val="150000"/>
              </a:lnSpc>
            </a:pPr>
            <a:r>
              <a:rPr lang="en-US" sz="2500" i="1" dirty="0" err="1">
                <a:solidFill>
                  <a:schemeClr val="accent1"/>
                </a:solidFill>
              </a:rPr>
              <a:t>PltClmp</a:t>
            </a:r>
            <a:r>
              <a:rPr lang="en-US" sz="2500" dirty="0"/>
              <a:t> (</a:t>
            </a:r>
            <a:r>
              <a:rPr lang="en-US" sz="2500" i="1" dirty="0"/>
              <a:t>continued</a:t>
            </a:r>
            <a:r>
              <a:rPr lang="en-US" sz="2500" dirty="0"/>
              <a:t>…)</a:t>
            </a:r>
          </a:p>
          <a:p>
            <a:pPr marL="1143000" lvl="1" indent="-342900">
              <a:lnSpc>
                <a:spcPct val="150000"/>
              </a:lnSpc>
              <a:spcBef>
                <a:spcPts val="600"/>
              </a:spcBef>
            </a:pPr>
            <a:r>
              <a:rPr lang="en-US" sz="2100" dirty="0">
                <a:sym typeface="Wingdings" pitchFamily="2" charset="2"/>
              </a:rPr>
              <a:t>When purple and blue top arrive:</a:t>
            </a:r>
          </a:p>
          <a:p>
            <a:pPr marL="1714500" lvl="2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50" b="1" dirty="0">
                <a:solidFill>
                  <a:srgbClr val="7030A0"/>
                </a:solidFill>
                <a:sym typeface="Wingdings" pitchFamily="2" charset="2"/>
              </a:rPr>
              <a:t>Purple Top</a:t>
            </a:r>
          </a:p>
          <a:p>
            <a:pPr marL="2057400" lvl="3" indent="-342900"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  <a:sym typeface="Wingdings" pitchFamily="2" charset="2"/>
              </a:rPr>
              <a:t>run purple as normal  </a:t>
            </a:r>
            <a:r>
              <a:rPr lang="en-US" sz="1800" dirty="0" err="1">
                <a:solidFill>
                  <a:schemeClr val="tx2"/>
                </a:solidFill>
                <a:sym typeface="Wingdings" pitchFamily="2" charset="2"/>
              </a:rPr>
              <a:t>PltClmp</a:t>
            </a:r>
            <a:r>
              <a:rPr lang="en-US" sz="1800" dirty="0">
                <a:solidFill>
                  <a:schemeClr val="tx2"/>
                </a:solidFill>
                <a:sym typeface="Wingdings" pitchFamily="2" charset="2"/>
              </a:rPr>
              <a:t> Flag?  check specimen for clot  make a slide  vortex and rerun</a:t>
            </a:r>
          </a:p>
          <a:p>
            <a:pPr marL="1714500" lvl="2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50" b="1" dirty="0">
                <a:solidFill>
                  <a:srgbClr val="00B0F0"/>
                </a:solidFill>
                <a:sym typeface="Wingdings" pitchFamily="2" charset="2"/>
              </a:rPr>
              <a:t>Blue Top</a:t>
            </a:r>
          </a:p>
          <a:p>
            <a:pPr marL="2057400" lvl="3" indent="-342900"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  <a:sym typeface="Wingdings" pitchFamily="2" charset="2"/>
              </a:rPr>
              <a:t>run blue top with SID barcode blacked-out</a:t>
            </a:r>
          </a:p>
          <a:p>
            <a:pPr marL="2514600" lvl="4" indent="-342900"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00B050"/>
                </a:solidFill>
                <a:sym typeface="Wingdings" pitchFamily="2" charset="2"/>
              </a:rPr>
              <a:t>PLT count valid </a:t>
            </a:r>
            <a:r>
              <a:rPr lang="en-US" sz="1800" dirty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sz="1800" dirty="0">
                <a:solidFill>
                  <a:schemeClr val="accent1"/>
                </a:solidFill>
                <a:sym typeface="Wingdings" pitchFamily="2" charset="2"/>
              </a:rPr>
              <a:t>multiply PLT value by 1.1</a:t>
            </a:r>
          </a:p>
          <a:p>
            <a:pPr marL="2514600" lvl="4" indent="-342900"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FF0000"/>
                </a:solidFill>
                <a:sym typeface="Wingdings" pitchFamily="2" charset="2"/>
              </a:rPr>
              <a:t>PLT value invalidated</a:t>
            </a:r>
            <a:r>
              <a:rPr lang="en-US" sz="1800" dirty="0">
                <a:solidFill>
                  <a:schemeClr val="tx2"/>
                </a:solidFill>
                <a:sym typeface="Wingdings" pitchFamily="2" charset="2"/>
              </a:rPr>
              <a:t> and PLT CLMP Flag still?  Check for a clot  make a slide  vortex and rerun</a:t>
            </a:r>
          </a:p>
          <a:p>
            <a:pPr marL="1600200" lvl="1" indent="-342900">
              <a:lnSpc>
                <a:spcPct val="150000"/>
              </a:lnSpc>
              <a:spcBef>
                <a:spcPts val="600"/>
              </a:spcBef>
            </a:pPr>
            <a:r>
              <a:rPr lang="en-US" sz="2250" dirty="0">
                <a:solidFill>
                  <a:schemeClr val="accent1"/>
                </a:solidFill>
                <a:sym typeface="Wingdings" pitchFamily="2" charset="2"/>
              </a:rPr>
              <a:t>Diffing Tech will review Purple and Blue Top peripheral smears</a:t>
            </a:r>
            <a:r>
              <a:rPr lang="en-US" sz="2250" dirty="0">
                <a:solidFill>
                  <a:schemeClr val="tx2"/>
                </a:solidFill>
                <a:sym typeface="Wingdings" pitchFamily="2" charset="2"/>
              </a:rPr>
              <a:t> under the scope and perform PLT estimate if necessary.</a:t>
            </a:r>
          </a:p>
          <a:p>
            <a:pPr marL="1943100" lvl="2" indent="-342900">
              <a:lnSpc>
                <a:spcPct val="150000"/>
              </a:lnSpc>
              <a:spcBef>
                <a:spcPts val="600"/>
              </a:spcBef>
            </a:pPr>
            <a:r>
              <a:rPr lang="en-US" sz="1650" dirty="0">
                <a:solidFill>
                  <a:schemeClr val="tx2"/>
                </a:solidFill>
                <a:sym typeface="Wingdings" pitchFamily="2" charset="2"/>
              </a:rPr>
              <a:t>PLT Estimate from Blue Top slide?  Multiply estimate by 1.1</a:t>
            </a:r>
          </a:p>
        </p:txBody>
      </p:sp>
    </p:spTree>
    <p:extLst>
      <p:ext uri="{BB962C8B-B14F-4D97-AF65-F5344CB8AC3E}">
        <p14:creationId xmlns:p14="http://schemas.microsoft.com/office/powerpoint/2010/main" val="13861830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EAF7-3765-108D-55D7-E39E149E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9DADD-C670-DC9A-EB69-616725159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Alinity</a:t>
            </a:r>
            <a:r>
              <a:rPr lang="en-US" dirty="0"/>
              <a:t> h will sometimes display an error message/code after a run has completed. This information will help the tech in determining the next course of action.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Lipemic Specimens</a:t>
            </a: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Patient’s blood contains </a:t>
            </a:r>
            <a:r>
              <a:rPr lang="en-US" sz="1800" dirty="0">
                <a:solidFill>
                  <a:schemeClr val="accent1"/>
                </a:solidFill>
              </a:rPr>
              <a:t>high lipid content</a:t>
            </a:r>
          </a:p>
          <a:p>
            <a:pPr marL="19431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MCHC</a:t>
            </a:r>
            <a:r>
              <a:rPr lang="en-US" sz="1800" dirty="0"/>
              <a:t> is falsely </a:t>
            </a:r>
            <a:r>
              <a:rPr lang="en-US" sz="1800" dirty="0">
                <a:solidFill>
                  <a:schemeClr val="accent1"/>
                </a:solidFill>
              </a:rPr>
              <a:t>elevated (&gt;37)</a:t>
            </a:r>
          </a:p>
          <a:p>
            <a:pPr marL="19431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Hgb</a:t>
            </a:r>
            <a:r>
              <a:rPr lang="en-US" sz="1800" dirty="0"/>
              <a:t> is falsely </a:t>
            </a:r>
            <a:r>
              <a:rPr lang="en-US" sz="1800" dirty="0">
                <a:solidFill>
                  <a:schemeClr val="accent1"/>
                </a:solidFill>
              </a:rPr>
              <a:t>elevated</a:t>
            </a:r>
            <a:r>
              <a:rPr lang="en-US" sz="1800" dirty="0"/>
              <a:t> </a:t>
            </a: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Place specimen in warmer for 30 min. </a:t>
            </a: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Make a slide </a:t>
            </a:r>
            <a:r>
              <a:rPr lang="en-US" sz="1800" dirty="0"/>
              <a:t>for manual review</a:t>
            </a: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Remove specimen from warmer, mix, and immediately rerun</a:t>
            </a: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If MCHC is still too high </a:t>
            </a:r>
            <a:r>
              <a:rPr lang="en-US" sz="1800" dirty="0">
                <a:sym typeface="Wingdings" pitchFamily="2" charset="2"/>
              </a:rPr>
              <a:t> perform </a:t>
            </a:r>
            <a:r>
              <a:rPr lang="en-US" sz="1800" dirty="0">
                <a:solidFill>
                  <a:schemeClr val="accent1"/>
                </a:solidFill>
              </a:rPr>
              <a:t>Saline Replacement</a:t>
            </a:r>
          </a:p>
        </p:txBody>
      </p:sp>
    </p:spTree>
    <p:extLst>
      <p:ext uri="{BB962C8B-B14F-4D97-AF65-F5344CB8AC3E}">
        <p14:creationId xmlns:p14="http://schemas.microsoft.com/office/powerpoint/2010/main" val="21668194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7F9B-A4AE-76FB-331F-2F034A77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F7890-57AE-945F-0E97-43DFEABBD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Alinity</a:t>
            </a:r>
            <a:r>
              <a:rPr lang="en-US" dirty="0"/>
              <a:t> h will sometimes display an error message/code after a run has completed. This information will help the tech in determining the next course of action.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Cold Agglutinins</a:t>
            </a: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Cold autoantibodies are present in specimen</a:t>
            </a:r>
          </a:p>
          <a:p>
            <a:pPr marL="19431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 dirty="0"/>
              <a:t>MCHC</a:t>
            </a:r>
            <a:r>
              <a:rPr lang="en-US" sz="1900" dirty="0"/>
              <a:t> is falsely </a:t>
            </a:r>
            <a:r>
              <a:rPr lang="en-US" sz="1900" dirty="0">
                <a:solidFill>
                  <a:schemeClr val="accent1"/>
                </a:solidFill>
              </a:rPr>
              <a:t>elevated (&gt;37)</a:t>
            </a:r>
          </a:p>
          <a:p>
            <a:pPr marL="19431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 dirty="0"/>
              <a:t>RBC</a:t>
            </a:r>
            <a:r>
              <a:rPr lang="en-US" sz="1900" dirty="0"/>
              <a:t> and </a:t>
            </a:r>
            <a:r>
              <a:rPr lang="en-US" sz="1900" b="1" dirty="0" err="1"/>
              <a:t>Hct</a:t>
            </a:r>
            <a:r>
              <a:rPr lang="en-US" sz="1900" dirty="0"/>
              <a:t> are falsely </a:t>
            </a:r>
            <a:r>
              <a:rPr lang="en-US" sz="1900" dirty="0">
                <a:solidFill>
                  <a:schemeClr val="accent1"/>
                </a:solidFill>
              </a:rPr>
              <a:t>decreased</a:t>
            </a: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Place specimen in warmer for 30 min. </a:t>
            </a: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 dirty="0"/>
              <a:t>Make a slide </a:t>
            </a:r>
            <a:r>
              <a:rPr lang="en-US" sz="1900" dirty="0"/>
              <a:t>for manual review</a:t>
            </a: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Remove specimen from warmer, mix, and immediately rerun</a:t>
            </a:r>
          </a:p>
          <a:p>
            <a:pPr marL="1485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If MCHC is still too high </a:t>
            </a:r>
            <a:r>
              <a:rPr lang="en-US" sz="1900" dirty="0">
                <a:sym typeface="Wingdings" pitchFamily="2" charset="2"/>
              </a:rPr>
              <a:t> perform </a:t>
            </a:r>
            <a:r>
              <a:rPr lang="en-US" sz="1900" dirty="0">
                <a:solidFill>
                  <a:schemeClr val="accent1"/>
                </a:solidFill>
                <a:sym typeface="Wingdings" pitchFamily="2" charset="2"/>
              </a:rPr>
              <a:t>WARM</a:t>
            </a:r>
            <a:r>
              <a:rPr lang="en-US" sz="1900" dirty="0">
                <a:sym typeface="Wingdings" pitchFamily="2" charset="2"/>
              </a:rPr>
              <a:t> </a:t>
            </a:r>
            <a:r>
              <a:rPr lang="en-US" sz="1900" b="1" dirty="0"/>
              <a:t>Saline Replacement</a:t>
            </a:r>
          </a:p>
        </p:txBody>
      </p:sp>
    </p:spTree>
    <p:extLst>
      <p:ext uri="{BB962C8B-B14F-4D97-AF65-F5344CB8AC3E}">
        <p14:creationId xmlns:p14="http://schemas.microsoft.com/office/powerpoint/2010/main" val="7015419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56C4-57B4-6E57-0954-27122A8CD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40FEB-7590-80F1-ACF0-C474377A4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Alinity</a:t>
            </a:r>
            <a:r>
              <a:rPr lang="en-US" dirty="0"/>
              <a:t> h will sometimes display an error message/code after a run has completed. This information will help the tech in determining the next course of action.</a:t>
            </a:r>
            <a:endParaRPr lang="en-US" dirty="0">
              <a:solidFill>
                <a:schemeClr val="accent2"/>
              </a:solidFill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Saline Replacement</a:t>
            </a:r>
            <a:r>
              <a:rPr lang="en-US" sz="2000" dirty="0"/>
              <a:t>:</a:t>
            </a:r>
          </a:p>
          <a:p>
            <a:pPr marL="16002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/>
              <a:t>Mix the specimen well </a:t>
            </a:r>
            <a:r>
              <a:rPr lang="en-US" sz="1800" dirty="0"/>
              <a:t>and aliquot a portion into a bullet centrifuge test tube</a:t>
            </a:r>
          </a:p>
          <a:p>
            <a:pPr marL="16002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(Cold Agglutin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Warm saline and an aliquot of the whole blood specimen for </a:t>
            </a:r>
            <a:r>
              <a:rPr lang="en-US" sz="1800" dirty="0">
                <a:solidFill>
                  <a:schemeClr val="accent2"/>
                </a:solidFill>
              </a:rPr>
              <a:t>30 minutes</a:t>
            </a:r>
            <a:r>
              <a:rPr lang="en-US" sz="1800" dirty="0"/>
              <a:t>)</a:t>
            </a:r>
          </a:p>
          <a:p>
            <a:pPr marL="16002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Spin down the aliquot and </a:t>
            </a:r>
            <a:r>
              <a:rPr lang="en-US" sz="1800" dirty="0">
                <a:solidFill>
                  <a:schemeClr val="accent1"/>
                </a:solidFill>
              </a:rPr>
              <a:t>mark the top of the plasma level</a:t>
            </a:r>
          </a:p>
          <a:p>
            <a:pPr marL="20574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Centrifuge at </a:t>
            </a:r>
            <a:r>
              <a:rPr lang="en-US" sz="1800" b="1" dirty="0"/>
              <a:t>2,000 rpms</a:t>
            </a:r>
            <a:r>
              <a:rPr lang="en-US" sz="1800" dirty="0"/>
              <a:t> for </a:t>
            </a:r>
            <a:r>
              <a:rPr lang="en-US" sz="1800" b="1" dirty="0"/>
              <a:t>5 minutes</a:t>
            </a:r>
          </a:p>
          <a:p>
            <a:pPr marL="16002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Carefully </a:t>
            </a:r>
            <a:r>
              <a:rPr lang="en-US" sz="1800" dirty="0">
                <a:solidFill>
                  <a:schemeClr val="accent1"/>
                </a:solidFill>
              </a:rPr>
              <a:t>remove</a:t>
            </a:r>
            <a:r>
              <a:rPr lang="en-US" sz="1800" dirty="0"/>
              <a:t> and discard the plasma layer</a:t>
            </a:r>
          </a:p>
          <a:p>
            <a:pPr marL="16002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/>
              <a:t>Replace the plasma with the </a:t>
            </a:r>
            <a:r>
              <a:rPr lang="en-US" sz="1800" dirty="0">
                <a:solidFill>
                  <a:schemeClr val="accent1"/>
                </a:solidFill>
              </a:rPr>
              <a:t>same amount of saline</a:t>
            </a:r>
          </a:p>
          <a:p>
            <a:pPr marL="20574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For Cold Agglutin use </a:t>
            </a:r>
            <a:r>
              <a:rPr lang="en-US" sz="1800" dirty="0">
                <a:solidFill>
                  <a:schemeClr val="accent1"/>
                </a:solidFill>
              </a:rPr>
              <a:t>warm saline</a:t>
            </a:r>
          </a:p>
          <a:p>
            <a:pPr marL="16002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1"/>
                </a:solidFill>
              </a:rPr>
              <a:t>Mix well</a:t>
            </a:r>
            <a:r>
              <a:rPr lang="en-US" sz="1800" dirty="0"/>
              <a:t>, and rerun</a:t>
            </a:r>
          </a:p>
          <a:p>
            <a:pPr marL="20574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Cold Agglutin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Incubate the specimen again before mixing and rerunning </a:t>
            </a:r>
          </a:p>
        </p:txBody>
      </p:sp>
    </p:spTree>
    <p:extLst>
      <p:ext uri="{BB962C8B-B14F-4D97-AF65-F5344CB8AC3E}">
        <p14:creationId xmlns:p14="http://schemas.microsoft.com/office/powerpoint/2010/main" val="14123280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1B935-0A0A-838E-99F4-9C5B05B7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20109-2C1F-3AA1-B2DD-03A193976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500" dirty="0"/>
              <a:t>You are now ready to take the test.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5EFC7-2B65-DAFA-51E2-5244BA72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2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35362-2F84-33CA-30DB-E34CC23DC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Specimens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5C50F-73EE-5EEE-A155-B3FA2D4CC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n-US" sz="2400" dirty="0"/>
              <a:t>Testing on the </a:t>
            </a:r>
            <a:r>
              <a:rPr lang="en-US" sz="2400" dirty="0" err="1"/>
              <a:t>Alinity</a:t>
            </a:r>
            <a:r>
              <a:rPr lang="en-US" sz="2400" dirty="0"/>
              <a:t> h can be performed using two main methods of sampling:</a:t>
            </a:r>
          </a:p>
          <a:p>
            <a:pPr lvl="1">
              <a:lnSpc>
                <a:spcPct val="160000"/>
              </a:lnSpc>
            </a:pPr>
            <a:r>
              <a:rPr lang="en-US" sz="2100" i="1" dirty="0">
                <a:solidFill>
                  <a:schemeClr val="accent1"/>
                </a:solidFill>
              </a:rPr>
              <a:t>Closed Tube Mode</a:t>
            </a:r>
          </a:p>
          <a:p>
            <a:pPr lvl="1">
              <a:lnSpc>
                <a:spcPct val="160000"/>
              </a:lnSpc>
            </a:pPr>
            <a:r>
              <a:rPr lang="en-US" sz="2100" i="1" dirty="0">
                <a:solidFill>
                  <a:schemeClr val="accent1"/>
                </a:solidFill>
              </a:rPr>
              <a:t>Open Tube Mode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B0007-5769-1687-4029-340DA4C0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D58F-7BA2-894B-B9BE-13F5E51739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Specimen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16" y="1258161"/>
            <a:ext cx="8000932" cy="49188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u="sng" dirty="0">
                <a:solidFill>
                  <a:schemeClr val="accent1"/>
                </a:solidFill>
              </a:rPr>
              <a:t>Closed Tube Mode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 order to use the </a:t>
            </a:r>
            <a:r>
              <a:rPr lang="en-US" dirty="0" err="1"/>
              <a:t>Alinity</a:t>
            </a:r>
            <a:r>
              <a:rPr lang="en-US" dirty="0"/>
              <a:t> h in a fully automated mode, special specimen racks must be used: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These racks have a capacity of </a:t>
            </a:r>
            <a:r>
              <a:rPr lang="en-US" b="1" dirty="0">
                <a:solidFill>
                  <a:schemeClr val="accent1"/>
                </a:solidFill>
              </a:rPr>
              <a:t>10 capped specimens</a:t>
            </a:r>
            <a:r>
              <a:rPr lang="en-US" dirty="0"/>
              <a:t>.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Continual operation allows processed racks to be removed and unprocessed racks to be added without interrupting analysis.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Microtainers CAN be loaded into racks.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***</a:t>
            </a:r>
            <a:r>
              <a:rPr lang="en-US" b="1" u="sng" dirty="0">
                <a:solidFill>
                  <a:schemeClr val="accent1"/>
                </a:solidFill>
              </a:rPr>
              <a:t>MUST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check microtainers for clot </a:t>
            </a:r>
            <a:r>
              <a:rPr lang="en-US" dirty="0">
                <a:solidFill>
                  <a:schemeClr val="accent1"/>
                </a:solidFill>
              </a:rPr>
              <a:t>before loading into rack!</a:t>
            </a:r>
            <a:r>
              <a:rPr lang="en-US" dirty="0">
                <a:solidFill>
                  <a:srgbClr val="FF0000"/>
                </a:solidFill>
              </a:rPr>
              <a:t>***</a:t>
            </a:r>
            <a:r>
              <a:rPr lang="en-US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closed-tube rack can be loaded in either direction so that tube position 1 or tube position 10 faces the operator.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The module begins to test the tube in tube position 1 first.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818FFD-06B2-11EE-DDE0-19B49EFB9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971" y="1561722"/>
            <a:ext cx="3734555" cy="373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Specimens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solidFill>
                  <a:schemeClr val="accent1"/>
                </a:solidFill>
              </a:rPr>
              <a:t>Open Tube Mode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Used primarily for </a:t>
            </a:r>
            <a:r>
              <a:rPr lang="en-US" dirty="0">
                <a:solidFill>
                  <a:schemeClr val="accent1"/>
                </a:solidFill>
              </a:rPr>
              <a:t>STAT specimens</a:t>
            </a:r>
            <a:r>
              <a:rPr lang="en-US" dirty="0"/>
              <a:t>.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Open tube mode will interrupt closed-tube mode to allow techs </a:t>
            </a:r>
            <a:r>
              <a:rPr lang="en-US" i="1" dirty="0">
                <a:solidFill>
                  <a:schemeClr val="accent1"/>
                </a:solidFill>
              </a:rPr>
              <a:t>to prioritize specimens</a:t>
            </a:r>
            <a:r>
              <a:rPr lang="en-US" dirty="0"/>
              <a:t>.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In order to activate open tube mode:</a:t>
            </a:r>
          </a:p>
          <a:p>
            <a:pPr marL="10287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 tech must press “</a:t>
            </a:r>
            <a:r>
              <a:rPr lang="en-US" b="1" dirty="0">
                <a:solidFill>
                  <a:schemeClr val="accent1"/>
                </a:solidFill>
              </a:rPr>
              <a:t>Open Tube</a:t>
            </a:r>
            <a:r>
              <a:rPr lang="en-US" dirty="0"/>
              <a:t>” icon on the main screen of the display.</a:t>
            </a:r>
          </a:p>
          <a:p>
            <a:pPr marL="10287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On the Test drop-down list, tap a test.</a:t>
            </a:r>
          </a:p>
          <a:p>
            <a:pPr lvl="3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CBC + Diff</a:t>
            </a:r>
          </a:p>
          <a:p>
            <a:pPr lvl="3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CBC + Diff + RETIC</a:t>
            </a:r>
          </a:p>
          <a:p>
            <a:pPr marL="10287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Tap “</a:t>
            </a:r>
            <a:r>
              <a:rPr lang="en-US" b="1" dirty="0">
                <a:solidFill>
                  <a:schemeClr val="accent1"/>
                </a:solidFill>
              </a:rPr>
              <a:t>Reserve</a:t>
            </a:r>
            <a:r>
              <a:rPr lang="en-US" dirty="0"/>
              <a:t>” to transition the system to open-tube processing.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The </a:t>
            </a:r>
            <a:r>
              <a:rPr lang="en-US" dirty="0" err="1"/>
              <a:t>Alinity</a:t>
            </a:r>
            <a:r>
              <a:rPr lang="en-US" dirty="0"/>
              <a:t> h will finish processing the current specimen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207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Specimens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15" y="1258161"/>
            <a:ext cx="6789085" cy="49188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solidFill>
                  <a:schemeClr val="accent1"/>
                </a:solidFill>
              </a:rPr>
              <a:t>Open Tube Mode</a:t>
            </a:r>
            <a:endParaRPr lang="en-US" dirty="0"/>
          </a:p>
          <a:p>
            <a:pPr marL="1028700" lvl="2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US" dirty="0"/>
              <a:t>In the </a:t>
            </a:r>
            <a:r>
              <a:rPr lang="en-US" dirty="0">
                <a:solidFill>
                  <a:schemeClr val="accent1"/>
                </a:solidFill>
              </a:rPr>
              <a:t>SID box</a:t>
            </a:r>
            <a:r>
              <a:rPr lang="en-US" dirty="0"/>
              <a:t>, scan the bar code on the specimen tube or type the SID.</a:t>
            </a:r>
          </a:p>
          <a:p>
            <a:pPr marL="1028700" lvl="2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US" i="1" u="sng" dirty="0">
                <a:solidFill>
                  <a:schemeClr val="accent1"/>
                </a:solidFill>
              </a:rPr>
              <a:t>Mix the specimen</a:t>
            </a:r>
            <a:r>
              <a:rPr lang="en-US" dirty="0"/>
              <a:t>.</a:t>
            </a:r>
          </a:p>
          <a:p>
            <a:pPr marL="1028700" lvl="2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US" dirty="0"/>
              <a:t>Tap “</a:t>
            </a:r>
            <a:r>
              <a:rPr lang="en-US" b="1" dirty="0">
                <a:solidFill>
                  <a:schemeClr val="accent1"/>
                </a:solidFill>
              </a:rPr>
              <a:t>Confirm Tube Mixed</a:t>
            </a:r>
            <a:r>
              <a:rPr lang="en-US" dirty="0"/>
              <a:t>”.</a:t>
            </a:r>
          </a:p>
          <a:p>
            <a:pPr marL="1028700" lvl="2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US" u="sng" dirty="0">
                <a:solidFill>
                  <a:schemeClr val="accent1"/>
                </a:solidFill>
              </a:rPr>
              <a:t>Uncap</a:t>
            </a:r>
            <a:r>
              <a:rPr lang="en-US" dirty="0"/>
              <a:t> a well-mixed specimen and place the tube in the appropriate open-tube rack.</a:t>
            </a:r>
          </a:p>
          <a:p>
            <a:pPr marL="1028700" lvl="2" indent="-342900">
              <a:lnSpc>
                <a:spcPct val="150000"/>
              </a:lnSpc>
              <a:buFont typeface="+mj-lt"/>
              <a:buAutoNum type="arabicPeriod" startAt="8"/>
            </a:pPr>
            <a:r>
              <a:rPr lang="en-US" sz="1600" dirty="0"/>
              <a:t>Position the rack so that the tube is located </a:t>
            </a:r>
            <a:r>
              <a:rPr lang="en-US" sz="1600" dirty="0">
                <a:solidFill>
                  <a:schemeClr val="accent1"/>
                </a:solidFill>
              </a:rPr>
              <a:t>closest to the lane entrance</a:t>
            </a:r>
            <a:r>
              <a:rPr lang="en-US" sz="1600" dirty="0"/>
              <a:t>. </a:t>
            </a:r>
          </a:p>
          <a:p>
            <a:pPr lvl="3">
              <a:lnSpc>
                <a:spcPct val="150000"/>
              </a:lnSpc>
            </a:pPr>
            <a:r>
              <a:rPr lang="en-US" sz="1500" dirty="0"/>
              <a:t>The </a:t>
            </a:r>
            <a:r>
              <a:rPr lang="en-US" sz="1500" dirty="0">
                <a:solidFill>
                  <a:schemeClr val="accent1"/>
                </a:solidFill>
              </a:rPr>
              <a:t>tube cap can be placed in the indented area</a:t>
            </a:r>
            <a:r>
              <a:rPr lang="en-US" sz="1500" dirty="0"/>
              <a:t> on the top of the rack next to the tube location</a:t>
            </a:r>
            <a:r>
              <a:rPr lang="en-US" sz="1600" dirty="0"/>
              <a:t>.</a:t>
            </a:r>
          </a:p>
          <a:p>
            <a:pPr marL="1028700" lvl="2" indent="-342900">
              <a:lnSpc>
                <a:spcPct val="150000"/>
              </a:lnSpc>
              <a:buFont typeface="+mj-lt"/>
              <a:buAutoNum type="arabicPeriod" startAt="4"/>
            </a:pPr>
            <a:endParaRPr lang="en-US" dirty="0"/>
          </a:p>
          <a:p>
            <a:pPr lvl="2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0EBC3-2C12-5174-F47F-5909DA50E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783" y="3807619"/>
            <a:ext cx="4646863" cy="30099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DE5802-B0E3-9D73-A026-AAF13E8A56A4}"/>
              </a:ext>
            </a:extLst>
          </p:cNvPr>
          <p:cNvSpPr txBox="1">
            <a:spLocks/>
          </p:cNvSpPr>
          <p:nvPr/>
        </p:nvSpPr>
        <p:spPr>
          <a:xfrm>
            <a:off x="8255000" y="841023"/>
            <a:ext cx="4160185" cy="2955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D05472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15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>
                  <a:lumMod val="75000"/>
                </a:schemeClr>
              </a:buClr>
              <a:buFont typeface="System Font Regular"/>
              <a:buChar char="–"/>
              <a:defRPr sz="15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/>
              <a:defRPr sz="135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tabLst/>
              <a:defRPr sz="135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/>
              <a:t>8 mm diameter tube hole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/>
              <a:t>13 mm diameter tube hole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1200" dirty="0"/>
              <a:t>Bar code label flag holder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/>
              <a:t>Cap pocket: Allows for placement and storage of open-tube cap during processing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/>
              <a:t>15 mm diameter tube hole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/>
              <a:t>11 mm diameter tube hole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/>
              <a:t>Tethered-cap clip</a:t>
            </a:r>
          </a:p>
        </p:txBody>
      </p:sp>
    </p:spTree>
    <p:extLst>
      <p:ext uri="{BB962C8B-B14F-4D97-AF65-F5344CB8AC3E}">
        <p14:creationId xmlns:p14="http://schemas.microsoft.com/office/powerpoint/2010/main" val="368720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B5BA-3556-540D-44F9-0FEFB116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Specimen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49D8-D114-9617-B6DF-B89BCD9A8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4558"/>
            <a:ext cx="7724274" cy="52938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solidFill>
                  <a:schemeClr val="accent1"/>
                </a:solidFill>
              </a:rPr>
              <a:t>Open </a:t>
            </a:r>
            <a:r>
              <a:rPr lang="en-US" sz="2400" b="1" u="sng" dirty="0">
                <a:solidFill>
                  <a:schemeClr val="accent1"/>
                </a:solidFill>
              </a:rPr>
              <a:t>Tube</a:t>
            </a:r>
            <a:r>
              <a:rPr lang="en-US" b="1" u="sng" dirty="0">
                <a:solidFill>
                  <a:schemeClr val="accent1"/>
                </a:solidFill>
              </a:rPr>
              <a:t> Mode</a:t>
            </a:r>
          </a:p>
          <a:p>
            <a:pPr marL="1028700" lvl="2" indent="-342900">
              <a:lnSpc>
                <a:spcPct val="150000"/>
              </a:lnSpc>
              <a:buFont typeface="+mj-lt"/>
              <a:buAutoNum type="arabicPeriod" startAt="9"/>
            </a:pPr>
            <a:r>
              <a:rPr lang="en-US" sz="1600" dirty="0"/>
              <a:t>Place the open-tube rack in </a:t>
            </a:r>
            <a:r>
              <a:rPr lang="en-US" sz="1600" dirty="0">
                <a:solidFill>
                  <a:schemeClr val="accent1"/>
                </a:solidFill>
              </a:rPr>
              <a:t>any available routine or STAT lane that is not reserved</a:t>
            </a:r>
            <a:r>
              <a:rPr lang="en-US" sz="1600" dirty="0"/>
              <a:t> and push the rack until it clicks into position and locks in the lane.</a:t>
            </a:r>
          </a:p>
          <a:p>
            <a:pPr marL="1028700" lvl="2" indent="-342900">
              <a:lnSpc>
                <a:spcPct val="150000"/>
              </a:lnSpc>
              <a:buFont typeface="+mj-lt"/>
              <a:buAutoNum type="arabicPeriod" startAt="9"/>
            </a:pPr>
            <a:r>
              <a:rPr lang="en-US" sz="1600" dirty="0"/>
              <a:t>The sample handler robot lifts the rack and moves it to the open-tube sampling position inside the module. After sample aspiration is completed, the sample handler robot returns the rack to the lane.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E3CD3-116C-A1D4-8180-7933CFF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0D58F-7BA2-894B-B9BE-13F5E5173983}" type="slidenum">
              <a:rPr kumimoji="0" lang="en-US" sz="4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4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A9CC9-0433-77AA-AE5F-E3706FA17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188" y="1143000"/>
            <a:ext cx="4499811" cy="44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26224"/>
      </p:ext>
    </p:extLst>
  </p:cSld>
  <p:clrMapOvr>
    <a:masterClrMapping/>
  </p:clrMapOvr>
</p:sld>
</file>

<file path=ppt/theme/theme1.xml><?xml version="1.0" encoding="utf-8"?>
<a:theme xmlns:a="http://schemas.openxmlformats.org/drawingml/2006/main" name="SFHS Midyear Planning 2018">
  <a:themeElements>
    <a:clrScheme name="Custom 1">
      <a:dk1>
        <a:srgbClr val="4C4C4C"/>
      </a:dk1>
      <a:lt1>
        <a:srgbClr val="FFFFFF"/>
      </a:lt1>
      <a:dk2>
        <a:srgbClr val="4C4C4C"/>
      </a:dk2>
      <a:lt2>
        <a:srgbClr val="F6F4F1"/>
      </a:lt2>
      <a:accent1>
        <a:srgbClr val="D05471"/>
      </a:accent1>
      <a:accent2>
        <a:srgbClr val="7E7E7E"/>
      </a:accent2>
      <a:accent3>
        <a:srgbClr val="E4828F"/>
      </a:accent3>
      <a:accent4>
        <a:srgbClr val="8B8A89"/>
      </a:accent4>
      <a:accent5>
        <a:srgbClr val="4BACC6"/>
      </a:accent5>
      <a:accent6>
        <a:srgbClr val="F79646"/>
      </a:accent6>
      <a:hlink>
        <a:srgbClr val="E66B7B"/>
      </a:hlink>
      <a:folHlink>
        <a:srgbClr val="E56B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HS Midyear Planning 2018" id="{4EAF767A-E367-0249-A8BB-292F746B2E16}" vid="{60F6E3E8-2D52-7246-8FD1-1F7812FB53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3382</Words>
  <Application>Microsoft Office PowerPoint</Application>
  <PresentationFormat>Widescreen</PresentationFormat>
  <Paragraphs>473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System Font Regular</vt:lpstr>
      <vt:lpstr>Wingdings</vt:lpstr>
      <vt:lpstr>SFHS Midyear Planning 2018</vt:lpstr>
      <vt:lpstr>Alinity h basic run</vt:lpstr>
      <vt:lpstr>Basic Tests</vt:lpstr>
      <vt:lpstr>Basic Tests</vt:lpstr>
      <vt:lpstr>Processing Specimens</vt:lpstr>
      <vt:lpstr>Processing Specimens</vt:lpstr>
      <vt:lpstr>Processing Specimen</vt:lpstr>
      <vt:lpstr>Processing Specimens</vt:lpstr>
      <vt:lpstr>Processing Specimens</vt:lpstr>
      <vt:lpstr>Processing Specimen</vt:lpstr>
      <vt:lpstr>Results Review</vt:lpstr>
      <vt:lpstr>Basic Tests</vt:lpstr>
      <vt:lpstr>PowerPoint Presentation</vt:lpstr>
      <vt:lpstr>Results review</vt:lpstr>
      <vt:lpstr>Review Results</vt:lpstr>
      <vt:lpstr>Review Results</vt:lpstr>
      <vt:lpstr>PowerPoint Presentation</vt:lpstr>
      <vt:lpstr>System Messages and Flagging</vt:lpstr>
      <vt:lpstr>System Messages and Flagging</vt:lpstr>
      <vt:lpstr>System Messages and Flagging</vt:lpstr>
      <vt:lpstr>System Messages and Flagging</vt:lpstr>
      <vt:lpstr>System Messages and Flagging</vt:lpstr>
      <vt:lpstr>System Messages and Flagging</vt:lpstr>
      <vt:lpstr>System Messages and Flagging</vt:lpstr>
      <vt:lpstr>System Messages and Flagging</vt:lpstr>
      <vt:lpstr>Testing Reagents</vt:lpstr>
      <vt:lpstr>Testing Reagents</vt:lpstr>
      <vt:lpstr>Testing Reagents</vt:lpstr>
      <vt:lpstr>Testing Reagents</vt:lpstr>
      <vt:lpstr>Testing Reagents</vt:lpstr>
      <vt:lpstr>Testing Reagents</vt:lpstr>
      <vt:lpstr>Testing Reagents</vt:lpstr>
      <vt:lpstr>Testing Reagents</vt:lpstr>
      <vt:lpstr>Testing Reagents</vt:lpstr>
      <vt:lpstr>Testing Reagents</vt:lpstr>
      <vt:lpstr>Testing Reagents</vt:lpstr>
      <vt:lpstr>Testing Reagents</vt:lpstr>
      <vt:lpstr>Data Presentation</vt:lpstr>
      <vt:lpstr>Quality control</vt:lpstr>
      <vt:lpstr>PowerPoint Presentation</vt:lpstr>
      <vt:lpstr>Quality Control</vt:lpstr>
      <vt:lpstr>Quality Control</vt:lpstr>
      <vt:lpstr>Troubleshooting</vt:lpstr>
      <vt:lpstr>Troubleshooting</vt:lpstr>
      <vt:lpstr>Troubleshooting</vt:lpstr>
      <vt:lpstr>Troubleshooting</vt:lpstr>
      <vt:lpstr>Troubleshooting</vt:lpstr>
      <vt:lpstr>Troubleshooting</vt:lpstr>
      <vt:lpstr>PowerPoint Presentation</vt:lpstr>
    </vt:vector>
  </TitlesOfParts>
  <Company>Saint Francis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Kruse, Jacob</dc:creator>
  <cp:lastModifiedBy>Kruse, Jacob</cp:lastModifiedBy>
  <cp:revision>22</cp:revision>
  <dcterms:created xsi:type="dcterms:W3CDTF">2024-09-17T13:44:10Z</dcterms:created>
  <dcterms:modified xsi:type="dcterms:W3CDTF">2024-10-17T22:05:56Z</dcterms:modified>
</cp:coreProperties>
</file>