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30"/>
  </p:notesMasterIdLst>
  <p:handoutMasterIdLst>
    <p:handoutMasterId r:id="rId31"/>
  </p:handoutMasterIdLst>
  <p:sldIdLst>
    <p:sldId id="258" r:id="rId4"/>
    <p:sldId id="2147468686" r:id="rId5"/>
    <p:sldId id="2147468688" r:id="rId6"/>
    <p:sldId id="2147468689" r:id="rId7"/>
    <p:sldId id="2147468687" r:id="rId8"/>
    <p:sldId id="2147468690" r:id="rId9"/>
    <p:sldId id="2147468691" r:id="rId10"/>
    <p:sldId id="2147468692" r:id="rId11"/>
    <p:sldId id="2147468696" r:id="rId12"/>
    <p:sldId id="2147468693" r:id="rId13"/>
    <p:sldId id="2147468695" r:id="rId14"/>
    <p:sldId id="2147468694" r:id="rId15"/>
    <p:sldId id="2147468697" r:id="rId16"/>
    <p:sldId id="2147468706" r:id="rId17"/>
    <p:sldId id="2147468698" r:id="rId18"/>
    <p:sldId id="2147468700" r:id="rId19"/>
    <p:sldId id="2147468699" r:id="rId20"/>
    <p:sldId id="2147468705" r:id="rId21"/>
    <p:sldId id="2147468701" r:id="rId22"/>
    <p:sldId id="2147468702" r:id="rId23"/>
    <p:sldId id="2147468703" r:id="rId24"/>
    <p:sldId id="2147468704" r:id="rId25"/>
    <p:sldId id="2147468707" r:id="rId26"/>
    <p:sldId id="2147468708" r:id="rId27"/>
    <p:sldId id="2147468709" r:id="rId28"/>
    <p:sldId id="2147468710" r:id="rId2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7D42DD-B8AA-4167-A851-BD7BD9F360DE}">
          <p14:sldIdLst>
            <p14:sldId id="258"/>
            <p14:sldId id="2147468686"/>
            <p14:sldId id="2147468688"/>
            <p14:sldId id="2147468689"/>
            <p14:sldId id="2147468687"/>
            <p14:sldId id="2147468690"/>
            <p14:sldId id="2147468691"/>
            <p14:sldId id="2147468692"/>
            <p14:sldId id="2147468696"/>
            <p14:sldId id="2147468693"/>
            <p14:sldId id="2147468695"/>
            <p14:sldId id="2147468694"/>
            <p14:sldId id="2147468697"/>
            <p14:sldId id="2147468706"/>
            <p14:sldId id="2147468698"/>
            <p14:sldId id="2147468700"/>
            <p14:sldId id="2147468699"/>
            <p14:sldId id="2147468705"/>
            <p14:sldId id="2147468701"/>
            <p14:sldId id="2147468702"/>
            <p14:sldId id="2147468703"/>
            <p14:sldId id="2147468704"/>
            <p14:sldId id="2147468707"/>
            <p14:sldId id="2147468708"/>
            <p14:sldId id="2147468709"/>
            <p14:sldId id="214746871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069"/>
    <a:srgbClr val="FF0000"/>
    <a:srgbClr val="D05472"/>
    <a:srgbClr val="9EDEB6"/>
    <a:srgbClr val="333333"/>
    <a:srgbClr val="E76B7B"/>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1304" autoAdjust="0"/>
  </p:normalViewPr>
  <p:slideViewPr>
    <p:cSldViewPr snapToGrid="0">
      <p:cViewPr varScale="1">
        <p:scale>
          <a:sx n="102" d="100"/>
          <a:sy n="102" d="100"/>
        </p:scale>
        <p:origin x="960" y="102"/>
      </p:cViewPr>
      <p:guideLst>
        <p:guide orient="horz" pos="2160"/>
        <p:guide pos="3840"/>
      </p:guideLst>
    </p:cSldViewPr>
  </p:slideViewPr>
  <p:notesTextViewPr>
    <p:cViewPr>
      <p:scale>
        <a:sx n="200" d="100"/>
        <a:sy n="2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5799D5-838B-B301-3AE9-2128FDAA4EF3}"/>
              </a:ext>
            </a:extLst>
          </p:cNvPr>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a:p>
        </p:txBody>
      </p:sp>
      <p:sp>
        <p:nvSpPr>
          <p:cNvPr id="3" name="Date Placeholder 2">
            <a:extLst>
              <a:ext uri="{FF2B5EF4-FFF2-40B4-BE49-F238E27FC236}">
                <a16:creationId xmlns:a16="http://schemas.microsoft.com/office/drawing/2014/main" id="{9695CED6-72A9-E91D-CFA3-F691B1742D7C}"/>
              </a:ext>
            </a:extLst>
          </p:cNvPr>
          <p:cNvSpPr>
            <a:spLocks noGrp="1"/>
          </p:cNvSpPr>
          <p:nvPr>
            <p:ph type="dt" sz="quarter" idx="1"/>
          </p:nvPr>
        </p:nvSpPr>
        <p:spPr>
          <a:xfrm>
            <a:off x="3976334" y="0"/>
            <a:ext cx="3041967" cy="466913"/>
          </a:xfrm>
          <a:prstGeom prst="rect">
            <a:avLst/>
          </a:prstGeom>
        </p:spPr>
        <p:txBody>
          <a:bodyPr vert="horz" lIns="93287" tIns="46643" rIns="93287" bIns="46643" rtlCol="0"/>
          <a:lstStyle>
            <a:lvl1pPr algn="r">
              <a:defRPr sz="1200"/>
            </a:lvl1pPr>
          </a:lstStyle>
          <a:p>
            <a:fld id="{2D1BF886-5E22-DE42-A011-665B540193A0}" type="datetimeFigureOut">
              <a:rPr lang="en-US" smtClean="0"/>
              <a:t>2/24/2025</a:t>
            </a:fld>
            <a:endParaRPr lang="en-US"/>
          </a:p>
        </p:txBody>
      </p:sp>
      <p:sp>
        <p:nvSpPr>
          <p:cNvPr id="4" name="Footer Placeholder 3">
            <a:extLst>
              <a:ext uri="{FF2B5EF4-FFF2-40B4-BE49-F238E27FC236}">
                <a16:creationId xmlns:a16="http://schemas.microsoft.com/office/drawing/2014/main" id="{00B47CC0-42F3-3F1E-B74A-8C4B3D958D2B}"/>
              </a:ext>
            </a:extLst>
          </p:cNvPr>
          <p:cNvSpPr>
            <a:spLocks noGrp="1"/>
          </p:cNvSpPr>
          <p:nvPr>
            <p:ph type="ftr" sz="quarter" idx="2"/>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981BC1-FE79-B654-6D16-B300C60FB29A}"/>
              </a:ext>
            </a:extLst>
          </p:cNvPr>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2FC8C066-4F80-BE44-9CED-2A5BBB5F59EE}" type="slidenum">
              <a:rPr lang="en-US" smtClean="0"/>
              <a:t>‹#›</a:t>
            </a:fld>
            <a:endParaRPr lang="en-US"/>
          </a:p>
        </p:txBody>
      </p:sp>
    </p:spTree>
    <p:extLst>
      <p:ext uri="{BB962C8B-B14F-4D97-AF65-F5344CB8AC3E}">
        <p14:creationId xmlns:p14="http://schemas.microsoft.com/office/powerpoint/2010/main" val="318337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4" y="0"/>
            <a:ext cx="3041967" cy="466913"/>
          </a:xfrm>
          <a:prstGeom prst="rect">
            <a:avLst/>
          </a:prstGeom>
        </p:spPr>
        <p:txBody>
          <a:bodyPr vert="horz" lIns="93287" tIns="46643" rIns="93287" bIns="46643" rtlCol="0"/>
          <a:lstStyle>
            <a:lvl1pPr algn="r">
              <a:defRPr sz="1200"/>
            </a:lvl1pPr>
          </a:lstStyle>
          <a:p>
            <a:fld id="{25F5E6B5-B34A-9546-A20D-47773BBAFDC0}" type="datetimeFigureOut">
              <a:rPr lang="en-US" smtClean="0"/>
              <a:t>2/24/2025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3287" tIns="46643" rIns="93287" bIns="46643" rtlCol="0" anchor="b"/>
          <a:lstStyle>
            <a:lvl1pPr algn="r">
              <a:defRPr sz="1200"/>
            </a:lvl1pPr>
          </a:lstStyle>
          <a:p>
            <a:fld id="{08BD0ED8-6814-3C46-876C-B30713A03FDA}" type="slidenum">
              <a:rPr lang="en-US" smtClean="0"/>
              <a:t>‹#›</a:t>
            </a:fld>
            <a:endParaRPr lang="en-US"/>
          </a:p>
        </p:txBody>
      </p:sp>
    </p:spTree>
    <p:extLst>
      <p:ext uri="{BB962C8B-B14F-4D97-AF65-F5344CB8AC3E}">
        <p14:creationId xmlns:p14="http://schemas.microsoft.com/office/powerpoint/2010/main" val="54313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need to call one time for what ever the first abnormal is</a:t>
            </a:r>
          </a:p>
        </p:txBody>
      </p:sp>
      <p:sp>
        <p:nvSpPr>
          <p:cNvPr id="4" name="Slide Number Placeholder 3"/>
          <p:cNvSpPr>
            <a:spLocks noGrp="1"/>
          </p:cNvSpPr>
          <p:nvPr>
            <p:ph type="sldNum" sz="quarter" idx="5"/>
          </p:nvPr>
        </p:nvSpPr>
        <p:spPr/>
        <p:txBody>
          <a:bodyPr/>
          <a:lstStyle/>
          <a:p>
            <a:fld id="{08BD0ED8-6814-3C46-876C-B30713A03FDA}" type="slidenum">
              <a:rPr lang="en-US" smtClean="0"/>
              <a:t>12</a:t>
            </a:fld>
            <a:endParaRPr lang="en-US"/>
          </a:p>
        </p:txBody>
      </p:sp>
    </p:spTree>
    <p:extLst>
      <p:ext uri="{BB962C8B-B14F-4D97-AF65-F5344CB8AC3E}">
        <p14:creationId xmlns:p14="http://schemas.microsoft.com/office/powerpoint/2010/main" val="13893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8BD0ED8-6814-3C46-876C-B30713A03FDA}" type="slidenum">
              <a:rPr lang="en-US" smtClean="0"/>
              <a:t>17</a:t>
            </a:fld>
            <a:endParaRPr lang="en-US"/>
          </a:p>
        </p:txBody>
      </p:sp>
    </p:spTree>
    <p:extLst>
      <p:ext uri="{BB962C8B-B14F-4D97-AF65-F5344CB8AC3E}">
        <p14:creationId xmlns:p14="http://schemas.microsoft.com/office/powerpoint/2010/main" val="18586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D0ED8-6814-3C46-876C-B30713A03FDA}" type="slidenum">
              <a:rPr lang="en-US" smtClean="0"/>
              <a:t>18</a:t>
            </a:fld>
            <a:endParaRPr lang="en-US"/>
          </a:p>
        </p:txBody>
      </p:sp>
    </p:spTree>
    <p:extLst>
      <p:ext uri="{BB962C8B-B14F-4D97-AF65-F5344CB8AC3E}">
        <p14:creationId xmlns:p14="http://schemas.microsoft.com/office/powerpoint/2010/main" val="201967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D0ED8-6814-3C46-876C-B30713A03FDA}" type="slidenum">
              <a:rPr lang="en-US" smtClean="0"/>
              <a:t>19</a:t>
            </a:fld>
            <a:endParaRPr lang="en-US"/>
          </a:p>
        </p:txBody>
      </p:sp>
    </p:spTree>
    <p:extLst>
      <p:ext uri="{BB962C8B-B14F-4D97-AF65-F5344CB8AC3E}">
        <p14:creationId xmlns:p14="http://schemas.microsoft.com/office/powerpoint/2010/main" val="191640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02E9FF-17DF-0145-9B61-7E0DF88369B4}"/>
              </a:ext>
            </a:extLst>
          </p:cNvPr>
          <p:cNvSpPr/>
          <p:nvPr userDrawn="1"/>
        </p:nvSpPr>
        <p:spPr>
          <a:xfrm>
            <a:off x="-1" y="0"/>
            <a:ext cx="12192000" cy="5578162"/>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24656" y="2990852"/>
            <a:ext cx="9144000" cy="1749267"/>
          </a:xfrm>
        </p:spPr>
        <p:txBody>
          <a:bodyPr anchor="b">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24656" y="4832192"/>
            <a:ext cx="9144000" cy="74597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a:extLst>
              <a:ext uri="{FF2B5EF4-FFF2-40B4-BE49-F238E27FC236}">
                <a16:creationId xmlns:a16="http://schemas.microsoft.com/office/drawing/2014/main" id="{E554FB6C-988B-5041-94C1-2F39CF28EC5F}"/>
              </a:ext>
            </a:extLst>
          </p:cNvPr>
          <p:cNvPicPr>
            <a:picLocks noChangeAspect="1"/>
          </p:cNvPicPr>
          <p:nvPr userDrawn="1"/>
        </p:nvPicPr>
        <p:blipFill>
          <a:blip r:embed="rId2"/>
          <a:srcRect/>
          <a:stretch/>
        </p:blipFill>
        <p:spPr>
          <a:xfrm>
            <a:off x="10165703" y="5900817"/>
            <a:ext cx="1710765" cy="597353"/>
          </a:xfrm>
          <a:prstGeom prst="rect">
            <a:avLst/>
          </a:prstGeom>
        </p:spPr>
      </p:pic>
      <p:pic>
        <p:nvPicPr>
          <p:cNvPr id="10" name="Picture 9">
            <a:extLst>
              <a:ext uri="{FF2B5EF4-FFF2-40B4-BE49-F238E27FC236}">
                <a16:creationId xmlns:a16="http://schemas.microsoft.com/office/drawing/2014/main" id="{B4439426-F1FF-0522-04E2-4CA20F8EE866}"/>
              </a:ext>
            </a:extLst>
          </p:cNvPr>
          <p:cNvPicPr>
            <a:picLocks noChangeAspect="1"/>
          </p:cNvPicPr>
          <p:nvPr userDrawn="1"/>
        </p:nvPicPr>
        <p:blipFill>
          <a:blip r:embed="rId3"/>
          <a:srcRect/>
          <a:stretch/>
        </p:blipFill>
        <p:spPr>
          <a:xfrm>
            <a:off x="0" y="544772"/>
            <a:ext cx="12192000" cy="2785872"/>
          </a:xfrm>
          <a:prstGeom prst="rect">
            <a:avLst/>
          </a:prstGeom>
        </p:spPr>
      </p:pic>
    </p:spTree>
    <p:extLst>
      <p:ext uri="{BB962C8B-B14F-4D97-AF65-F5344CB8AC3E}">
        <p14:creationId xmlns:p14="http://schemas.microsoft.com/office/powerpoint/2010/main" val="23588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D233CE-F0CE-D84B-9654-1A0408872AF1}"/>
              </a:ext>
            </a:extLst>
          </p:cNvPr>
          <p:cNvSpPr/>
          <p:nvPr userDrawn="1"/>
        </p:nvSpPr>
        <p:spPr>
          <a:xfrm>
            <a:off x="0" y="6420939"/>
            <a:ext cx="12192000" cy="43706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67A8A0B-89C2-8B4E-BBC3-17310D4FF48A}"/>
              </a:ext>
            </a:extLst>
          </p:cNvPr>
          <p:cNvSpPr/>
          <p:nvPr userDrawn="1"/>
        </p:nvSpPr>
        <p:spPr>
          <a:xfrm>
            <a:off x="0" y="6374165"/>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8F7DD3C7-D0CB-3E47-BAD3-8BEB851E2C4D}"/>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DDD2F84-53CF-F142-A65F-6324DF363210}"/>
              </a:ext>
            </a:extLst>
          </p:cNvPr>
          <p:cNvSpPr/>
          <p:nvPr userDrawn="1"/>
        </p:nvSpPr>
        <p:spPr>
          <a:xfrm>
            <a:off x="0" y="9621"/>
            <a:ext cx="12192000" cy="853215"/>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DB76BC-EB3A-2845-9FDB-0A14BE71F363}"/>
              </a:ext>
            </a:extLst>
          </p:cNvPr>
          <p:cNvSpPr/>
          <p:nvPr userDrawn="1"/>
        </p:nvSpPr>
        <p:spPr>
          <a:xfrm>
            <a:off x="0" y="830355"/>
            <a:ext cx="12192000" cy="45720"/>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042AE3A4-533B-BC45-A142-E1643545FB55}"/>
              </a:ext>
            </a:extLst>
          </p:cNvPr>
          <p:cNvCxnSpPr/>
          <p:nvPr userDrawn="1"/>
        </p:nvCxnSpPr>
        <p:spPr>
          <a:xfrm>
            <a:off x="0" y="82347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9613" y="4"/>
            <a:ext cx="11153208" cy="8166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89613" y="1258161"/>
            <a:ext cx="5663371" cy="4918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23613" y="1258161"/>
            <a:ext cx="5663371" cy="4918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CD0D58F-7BA2-894B-B9BE-13F5E5173983}" type="slidenum">
              <a:rPr lang="en-US" smtClean="0"/>
              <a:t>‹#›</a:t>
            </a:fld>
            <a:endParaRPr lang="en-US"/>
          </a:p>
        </p:txBody>
      </p:sp>
      <p:pic>
        <p:nvPicPr>
          <p:cNvPr id="14" name="Picture 13">
            <a:extLst>
              <a:ext uri="{FF2B5EF4-FFF2-40B4-BE49-F238E27FC236}">
                <a16:creationId xmlns:a16="http://schemas.microsoft.com/office/drawing/2014/main" id="{94C5B68A-99E5-864B-99A6-B9EF635FD935}"/>
              </a:ext>
            </a:extLst>
          </p:cNvPr>
          <p:cNvPicPr>
            <a:picLocks noChangeAspect="1"/>
          </p:cNvPicPr>
          <p:nvPr userDrawn="1"/>
        </p:nvPicPr>
        <p:blipFill>
          <a:blip r:embed="rId2"/>
          <a:stretch>
            <a:fillRect/>
          </a:stretch>
        </p:blipFill>
        <p:spPr>
          <a:xfrm>
            <a:off x="225618" y="6452027"/>
            <a:ext cx="192077" cy="375803"/>
          </a:xfrm>
          <a:prstGeom prst="rect">
            <a:avLst/>
          </a:prstGeom>
        </p:spPr>
      </p:pic>
    </p:spTree>
    <p:extLst>
      <p:ext uri="{BB962C8B-B14F-4D97-AF65-F5344CB8AC3E}">
        <p14:creationId xmlns:p14="http://schemas.microsoft.com/office/powerpoint/2010/main" val="428126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Al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42AD89-0F8C-6946-9518-5B7404696CCC}"/>
              </a:ext>
            </a:extLst>
          </p:cNvPr>
          <p:cNvSpPr/>
          <p:nvPr userDrawn="1"/>
        </p:nvSpPr>
        <p:spPr>
          <a:xfrm>
            <a:off x="0" y="6420939"/>
            <a:ext cx="12192000" cy="43706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A81CCDA4-2843-7B4C-ABCB-F0405C6D1ADD}"/>
              </a:ext>
            </a:extLst>
          </p:cNvPr>
          <p:cNvSpPr/>
          <p:nvPr userDrawn="1"/>
        </p:nvSpPr>
        <p:spPr>
          <a:xfrm>
            <a:off x="0" y="6374165"/>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9AD615AE-6E88-B748-8ECE-F5A27A0D41FB}"/>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04" y="0"/>
            <a:ext cx="11157219" cy="830354"/>
          </a:xfrm>
        </p:spPr>
        <p:txBody>
          <a:bodyPr/>
          <a:lstStyle/>
          <a:p>
            <a:r>
              <a:rPr lang="en-US"/>
              <a:t>Click to edit Master title style</a:t>
            </a:r>
          </a:p>
        </p:txBody>
      </p:sp>
      <p:sp>
        <p:nvSpPr>
          <p:cNvPr id="3" name="Content Placeholder 2"/>
          <p:cNvSpPr>
            <a:spLocks noGrp="1"/>
          </p:cNvSpPr>
          <p:nvPr>
            <p:ph sz="half" idx="1"/>
          </p:nvPr>
        </p:nvSpPr>
        <p:spPr>
          <a:xfrm>
            <a:off x="585604" y="1258161"/>
            <a:ext cx="5667381" cy="4918805"/>
          </a:xfrm>
        </p:spPr>
        <p:txBody>
          <a:bodyPr/>
          <a:lstStyle>
            <a:lvl1pPr>
              <a:buClr>
                <a:srgbClr val="D054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19604" y="1258161"/>
            <a:ext cx="5667381" cy="4918805"/>
          </a:xfrm>
        </p:spPr>
        <p:txBody>
          <a:bodyPr/>
          <a:lstStyle>
            <a:lvl1pPr>
              <a:buClr>
                <a:srgbClr val="D054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CD0D58F-7BA2-894B-B9BE-13F5E5173983}" type="slidenum">
              <a:rPr lang="en-US" smtClean="0"/>
              <a:t>‹#›</a:t>
            </a:fld>
            <a:endParaRPr lang="en-US"/>
          </a:p>
        </p:txBody>
      </p:sp>
      <p:pic>
        <p:nvPicPr>
          <p:cNvPr id="14" name="Picture 13">
            <a:extLst>
              <a:ext uri="{FF2B5EF4-FFF2-40B4-BE49-F238E27FC236}">
                <a16:creationId xmlns:a16="http://schemas.microsoft.com/office/drawing/2014/main" id="{8111811D-F35D-734D-BF8F-7E5265E0ADA8}"/>
              </a:ext>
            </a:extLst>
          </p:cNvPr>
          <p:cNvPicPr>
            <a:picLocks noChangeAspect="1"/>
          </p:cNvPicPr>
          <p:nvPr userDrawn="1"/>
        </p:nvPicPr>
        <p:blipFill>
          <a:blip r:embed="rId2"/>
          <a:stretch>
            <a:fillRect/>
          </a:stretch>
        </p:blipFill>
        <p:spPr>
          <a:xfrm>
            <a:off x="225618" y="6452027"/>
            <a:ext cx="192077" cy="375803"/>
          </a:xfrm>
          <a:prstGeom prst="rect">
            <a:avLst/>
          </a:prstGeom>
        </p:spPr>
      </p:pic>
    </p:spTree>
    <p:extLst>
      <p:ext uri="{BB962C8B-B14F-4D97-AF65-F5344CB8AC3E}">
        <p14:creationId xmlns:p14="http://schemas.microsoft.com/office/powerpoint/2010/main" val="397297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2EF3AB-582F-4941-BA52-1C615B6034EA}"/>
              </a:ext>
            </a:extLst>
          </p:cNvPr>
          <p:cNvSpPr/>
          <p:nvPr userDrawn="1"/>
        </p:nvSpPr>
        <p:spPr>
          <a:xfrm>
            <a:off x="0" y="6420939"/>
            <a:ext cx="12192000" cy="43706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20868166-E073-E044-8DCF-2B2E8720E39C}"/>
              </a:ext>
            </a:extLst>
          </p:cNvPr>
          <p:cNvSpPr/>
          <p:nvPr userDrawn="1"/>
        </p:nvSpPr>
        <p:spPr>
          <a:xfrm>
            <a:off x="0" y="9621"/>
            <a:ext cx="12192000" cy="853215"/>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BA37DA4-1432-824C-9120-8FE30D887AB4}"/>
              </a:ext>
            </a:extLst>
          </p:cNvPr>
          <p:cNvSpPr/>
          <p:nvPr userDrawn="1"/>
        </p:nvSpPr>
        <p:spPr>
          <a:xfrm>
            <a:off x="0" y="830355"/>
            <a:ext cx="12192000" cy="457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C1947990-EFD2-3841-AE96-6D446DC13611}"/>
              </a:ext>
            </a:extLst>
          </p:cNvPr>
          <p:cNvCxnSpPr/>
          <p:nvPr userDrawn="1"/>
        </p:nvCxnSpPr>
        <p:spPr>
          <a:xfrm>
            <a:off x="0" y="82347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220334-4467-9C4C-8CAC-97AE98BDB27D}"/>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9613" y="4"/>
            <a:ext cx="11153208" cy="810227"/>
          </a:xfrm>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CD0D58F-7BA2-894B-B9BE-13F5E5173983}" type="slidenum">
              <a:rPr lang="en-US" smtClean="0"/>
              <a:t>‹#›</a:t>
            </a:fld>
            <a:endParaRPr lang="en-US"/>
          </a:p>
        </p:txBody>
      </p:sp>
      <p:sp>
        <p:nvSpPr>
          <p:cNvPr id="12" name="Rectangle 11">
            <a:extLst>
              <a:ext uri="{FF2B5EF4-FFF2-40B4-BE49-F238E27FC236}">
                <a16:creationId xmlns:a16="http://schemas.microsoft.com/office/drawing/2014/main" id="{9B76C01F-77CF-2B44-9A6A-66ABCF228E85}"/>
              </a:ext>
            </a:extLst>
          </p:cNvPr>
          <p:cNvSpPr/>
          <p:nvPr userDrawn="1"/>
        </p:nvSpPr>
        <p:spPr>
          <a:xfrm>
            <a:off x="0" y="6368091"/>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DC86A458-5ADF-354E-B8B7-4D0898958D44}"/>
              </a:ext>
            </a:extLst>
          </p:cNvPr>
          <p:cNvPicPr>
            <a:picLocks noChangeAspect="1"/>
          </p:cNvPicPr>
          <p:nvPr userDrawn="1"/>
        </p:nvPicPr>
        <p:blipFill>
          <a:blip r:embed="rId2"/>
          <a:stretch>
            <a:fillRect/>
          </a:stretch>
        </p:blipFill>
        <p:spPr>
          <a:xfrm>
            <a:off x="225618" y="6452027"/>
            <a:ext cx="192077" cy="375803"/>
          </a:xfrm>
          <a:prstGeom prst="rect">
            <a:avLst/>
          </a:prstGeom>
        </p:spPr>
      </p:pic>
    </p:spTree>
    <p:extLst>
      <p:ext uri="{BB962C8B-B14F-4D97-AF65-F5344CB8AC3E}">
        <p14:creationId xmlns:p14="http://schemas.microsoft.com/office/powerpoint/2010/main" val="358015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BC6DDD-8F9B-FE43-89F9-0CCBD2B3B8CF}"/>
              </a:ext>
            </a:extLst>
          </p:cNvPr>
          <p:cNvSpPr/>
          <p:nvPr userDrawn="1"/>
        </p:nvSpPr>
        <p:spPr>
          <a:xfrm>
            <a:off x="0" y="6420937"/>
            <a:ext cx="12192000" cy="437064"/>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99220334-4467-9C4C-8CAC-97AE98BDB27D}"/>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9613" y="1"/>
            <a:ext cx="11153208" cy="830354"/>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CD0D58F-7BA2-894B-B9BE-13F5E5173983}" type="slidenum">
              <a:rPr lang="en-US" smtClean="0"/>
              <a:t>‹#›</a:t>
            </a:fld>
            <a:endParaRPr lang="en-US"/>
          </a:p>
        </p:txBody>
      </p:sp>
      <p:sp>
        <p:nvSpPr>
          <p:cNvPr id="9" name="Rectangle 8">
            <a:extLst>
              <a:ext uri="{FF2B5EF4-FFF2-40B4-BE49-F238E27FC236}">
                <a16:creationId xmlns:a16="http://schemas.microsoft.com/office/drawing/2014/main" id="{548E0630-DE74-894A-AFE6-B5562A2F8895}"/>
              </a:ext>
            </a:extLst>
          </p:cNvPr>
          <p:cNvSpPr/>
          <p:nvPr userDrawn="1"/>
        </p:nvSpPr>
        <p:spPr>
          <a:xfrm>
            <a:off x="0" y="6368091"/>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4FB57BDE-7861-654A-912B-89A0EBA0A9DD}"/>
              </a:ext>
            </a:extLst>
          </p:cNvPr>
          <p:cNvPicPr>
            <a:picLocks noChangeAspect="1"/>
          </p:cNvPicPr>
          <p:nvPr userDrawn="1"/>
        </p:nvPicPr>
        <p:blipFill>
          <a:blip r:embed="rId2"/>
          <a:stretch>
            <a:fillRect/>
          </a:stretch>
        </p:blipFill>
        <p:spPr>
          <a:xfrm>
            <a:off x="225618" y="6452027"/>
            <a:ext cx="192077" cy="375803"/>
          </a:xfrm>
          <a:prstGeom prst="rect">
            <a:avLst/>
          </a:prstGeom>
        </p:spPr>
      </p:pic>
    </p:spTree>
    <p:extLst>
      <p:ext uri="{BB962C8B-B14F-4D97-AF65-F5344CB8AC3E}">
        <p14:creationId xmlns:p14="http://schemas.microsoft.com/office/powerpoint/2010/main" val="209071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D0D58F-7BA2-894B-B9BE-13F5E5173983}" type="slidenum">
              <a:rPr lang="en-US" smtClean="0"/>
              <a:t>‹#›</a:t>
            </a:fld>
            <a:endParaRPr lang="en-US"/>
          </a:p>
        </p:txBody>
      </p:sp>
      <p:sp>
        <p:nvSpPr>
          <p:cNvPr id="5" name="Rectangle 4">
            <a:extLst>
              <a:ext uri="{FF2B5EF4-FFF2-40B4-BE49-F238E27FC236}">
                <a16:creationId xmlns:a16="http://schemas.microsoft.com/office/drawing/2014/main" id="{FB24858C-CBFC-E748-8FB0-DF3F276AEA97}"/>
              </a:ext>
            </a:extLst>
          </p:cNvPr>
          <p:cNvSpPr/>
          <p:nvPr/>
        </p:nvSpPr>
        <p:spPr>
          <a:xfrm>
            <a:off x="0" y="299406"/>
            <a:ext cx="12192000" cy="111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7343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2A53D8-DE14-094E-8EA6-43D363D04372}"/>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6FAF202-A8E7-B349-9387-A18F9A8E41AD}"/>
              </a:ext>
            </a:extLst>
          </p:cNvPr>
          <p:cNvSpPr/>
          <p:nvPr userDrawn="1"/>
        </p:nvSpPr>
        <p:spPr>
          <a:xfrm>
            <a:off x="0" y="5432689"/>
            <a:ext cx="12192000" cy="150183"/>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B00B3B6-ABA4-0F42-8DF0-2D4AF03CA197}"/>
              </a:ext>
            </a:extLst>
          </p:cNvPr>
          <p:cNvSpPr/>
          <p:nvPr userDrawn="1"/>
        </p:nvSpPr>
        <p:spPr>
          <a:xfrm>
            <a:off x="0" y="5384995"/>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89613" y="1954317"/>
            <a:ext cx="9418819" cy="2387600"/>
          </a:xfrm>
        </p:spPr>
        <p:txBody>
          <a:bodyPr anchor="b">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89613" y="4433992"/>
            <a:ext cx="9418819" cy="114417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a:extLst>
              <a:ext uri="{FF2B5EF4-FFF2-40B4-BE49-F238E27FC236}">
                <a16:creationId xmlns:a16="http://schemas.microsoft.com/office/drawing/2014/main" id="{75A9B768-D4E7-F94F-B7CB-90962BE514DF}"/>
              </a:ext>
            </a:extLst>
          </p:cNvPr>
          <p:cNvPicPr>
            <a:picLocks noChangeAspect="1"/>
          </p:cNvPicPr>
          <p:nvPr userDrawn="1"/>
        </p:nvPicPr>
        <p:blipFill>
          <a:blip r:embed="rId3"/>
          <a:srcRect/>
          <a:stretch/>
        </p:blipFill>
        <p:spPr>
          <a:xfrm>
            <a:off x="668618" y="5900817"/>
            <a:ext cx="1710765" cy="597353"/>
          </a:xfrm>
          <a:prstGeom prst="rect">
            <a:avLst/>
          </a:prstGeom>
        </p:spPr>
      </p:pic>
    </p:spTree>
    <p:extLst>
      <p:ext uri="{BB962C8B-B14F-4D97-AF65-F5344CB8AC3E}">
        <p14:creationId xmlns:p14="http://schemas.microsoft.com/office/powerpoint/2010/main" val="402592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ra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C694D1-BF55-284C-B3F6-B4951BC6E8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89613" y="1954317"/>
            <a:ext cx="9418819" cy="2387600"/>
          </a:xfrm>
        </p:spPr>
        <p:txBody>
          <a:bodyPr anchor="b">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89613" y="4433992"/>
            <a:ext cx="9418819" cy="114417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A5868630-2D43-9F4F-896B-E7CE7CA4A2FC}"/>
              </a:ext>
            </a:extLst>
          </p:cNvPr>
          <p:cNvSpPr/>
          <p:nvPr userDrawn="1"/>
        </p:nvSpPr>
        <p:spPr>
          <a:xfrm>
            <a:off x="0" y="5424094"/>
            <a:ext cx="12192000" cy="150183"/>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E7DCF3B-9987-7440-BC3D-EB3342F8007E}"/>
              </a:ext>
            </a:extLst>
          </p:cNvPr>
          <p:cNvSpPr/>
          <p:nvPr userDrawn="1"/>
        </p:nvSpPr>
        <p:spPr>
          <a:xfrm>
            <a:off x="0" y="5384995"/>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C1A0F0A6-43F2-194C-9BA0-788911E38461}"/>
              </a:ext>
            </a:extLst>
          </p:cNvPr>
          <p:cNvPicPr>
            <a:picLocks noChangeAspect="1"/>
          </p:cNvPicPr>
          <p:nvPr userDrawn="1"/>
        </p:nvPicPr>
        <p:blipFill>
          <a:blip r:embed="rId3"/>
          <a:srcRect/>
          <a:stretch/>
        </p:blipFill>
        <p:spPr>
          <a:xfrm>
            <a:off x="668618" y="5900817"/>
            <a:ext cx="1710765" cy="597353"/>
          </a:xfrm>
          <a:prstGeom prst="rect">
            <a:avLst/>
          </a:prstGeom>
        </p:spPr>
      </p:pic>
    </p:spTree>
    <p:extLst>
      <p:ext uri="{BB962C8B-B14F-4D97-AF65-F5344CB8AC3E}">
        <p14:creationId xmlns:p14="http://schemas.microsoft.com/office/powerpoint/2010/main" val="403257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Cente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ECD86C-0E80-8D49-9E83-9218A56EB529}"/>
              </a:ext>
            </a:extLst>
          </p:cNvPr>
          <p:cNvSpPr/>
          <p:nvPr userDrawn="1"/>
        </p:nvSpPr>
        <p:spPr>
          <a:xfrm>
            <a:off x="0" y="0"/>
            <a:ext cx="12192000" cy="5520776"/>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69562" y="1727565"/>
            <a:ext cx="10852879" cy="2387600"/>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669562" y="4207240"/>
            <a:ext cx="10852879" cy="1144170"/>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B81B7428-4540-494E-85FB-D23F8E0D342A}"/>
              </a:ext>
            </a:extLst>
          </p:cNvPr>
          <p:cNvPicPr>
            <a:picLocks noChangeAspect="1"/>
          </p:cNvPicPr>
          <p:nvPr userDrawn="1"/>
        </p:nvPicPr>
        <p:blipFill>
          <a:blip r:embed="rId2"/>
          <a:stretch>
            <a:fillRect/>
          </a:stretch>
        </p:blipFill>
        <p:spPr>
          <a:xfrm>
            <a:off x="5775626" y="661784"/>
            <a:ext cx="700705" cy="1370946"/>
          </a:xfrm>
          <a:prstGeom prst="rect">
            <a:avLst/>
          </a:prstGeom>
        </p:spPr>
      </p:pic>
      <p:sp>
        <p:nvSpPr>
          <p:cNvPr id="7" name="Rectangle 6">
            <a:extLst>
              <a:ext uri="{FF2B5EF4-FFF2-40B4-BE49-F238E27FC236}">
                <a16:creationId xmlns:a16="http://schemas.microsoft.com/office/drawing/2014/main" id="{9AD790F8-47FF-1D4B-B640-C4107AEA997D}"/>
              </a:ext>
            </a:extLst>
          </p:cNvPr>
          <p:cNvSpPr/>
          <p:nvPr userDrawn="1"/>
        </p:nvSpPr>
        <p:spPr>
          <a:xfrm>
            <a:off x="0" y="5424094"/>
            <a:ext cx="12192000" cy="150183"/>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1CA02EDC-B92D-3C40-8546-8A7E28D8AD85}"/>
              </a:ext>
            </a:extLst>
          </p:cNvPr>
          <p:cNvSpPr/>
          <p:nvPr userDrawn="1"/>
        </p:nvSpPr>
        <p:spPr>
          <a:xfrm>
            <a:off x="0" y="5384995"/>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174EE9F5-EB2F-CA4E-A90E-CC7D98FE23C9}"/>
              </a:ext>
            </a:extLst>
          </p:cNvPr>
          <p:cNvPicPr>
            <a:picLocks noChangeAspect="1"/>
          </p:cNvPicPr>
          <p:nvPr userDrawn="1"/>
        </p:nvPicPr>
        <p:blipFill>
          <a:blip r:embed="rId3"/>
          <a:srcRect/>
          <a:stretch/>
        </p:blipFill>
        <p:spPr>
          <a:xfrm>
            <a:off x="10165703" y="5900817"/>
            <a:ext cx="1710765" cy="597353"/>
          </a:xfrm>
          <a:prstGeom prst="rect">
            <a:avLst/>
          </a:prstGeom>
        </p:spPr>
      </p:pic>
    </p:spTree>
    <p:extLst>
      <p:ext uri="{BB962C8B-B14F-4D97-AF65-F5344CB8AC3E}">
        <p14:creationId xmlns:p14="http://schemas.microsoft.com/office/powerpoint/2010/main" val="49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897FDB-62C1-8247-9E27-FA9B57849B13}"/>
              </a:ext>
            </a:extLst>
          </p:cNvPr>
          <p:cNvSpPr/>
          <p:nvPr userDrawn="1"/>
        </p:nvSpPr>
        <p:spPr>
          <a:xfrm>
            <a:off x="0" y="3"/>
            <a:ext cx="12192000" cy="853215"/>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89615" y="1"/>
            <a:ext cx="11012773" cy="83035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589615" y="1264882"/>
            <a:ext cx="11012773" cy="4918804"/>
          </a:xfrm>
        </p:spPr>
        <p:txBody>
          <a:bodyPr/>
          <a:lstStyle>
            <a:lvl1pPr marL="171450" indent="-171450">
              <a:buClr>
                <a:srgbClr val="D05472"/>
              </a:buClr>
              <a:buFont typeface="Arial" panose="020B0604020202020204" pitchFamily="34" charset="0"/>
              <a:buChar char="•"/>
              <a:defRPr/>
            </a:lvl1pPr>
            <a:lvl2pPr marL="628650" indent="-285750">
              <a:buFont typeface="Arial" panose="020B0604020202020204" pitchFamily="34" charset="0"/>
              <a:buChar char="•"/>
              <a:defRPr/>
            </a:lvl2pPr>
            <a:lvl3pPr>
              <a:buClr>
                <a:schemeClr val="tx2">
                  <a:lumMod val="75000"/>
                </a:schemeClr>
              </a:buCl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F2FBE3-47CE-B748-9684-98EB166C1633}"/>
              </a:ext>
            </a:extLst>
          </p:cNvPr>
          <p:cNvSpPr/>
          <p:nvPr userDrawn="1"/>
        </p:nvSpPr>
        <p:spPr>
          <a:xfrm>
            <a:off x="0" y="6420939"/>
            <a:ext cx="12192000" cy="43706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62B3E37-D4FE-794D-84F9-990F65432E61}"/>
              </a:ext>
            </a:extLst>
          </p:cNvPr>
          <p:cNvSpPr/>
          <p:nvPr userDrawn="1"/>
        </p:nvSpPr>
        <p:spPr>
          <a:xfrm>
            <a:off x="0" y="6368091"/>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D9E1149-FB87-B843-ADCC-825AFF29BDDC}"/>
              </a:ext>
            </a:extLst>
          </p:cNvPr>
          <p:cNvPicPr>
            <a:picLocks noChangeAspect="1"/>
          </p:cNvPicPr>
          <p:nvPr userDrawn="1"/>
        </p:nvPicPr>
        <p:blipFill>
          <a:blip r:embed="rId2"/>
          <a:stretch>
            <a:fillRect/>
          </a:stretch>
        </p:blipFill>
        <p:spPr>
          <a:xfrm>
            <a:off x="225618" y="6452027"/>
            <a:ext cx="192077" cy="375803"/>
          </a:xfrm>
          <a:prstGeom prst="rect">
            <a:avLst/>
          </a:prstGeom>
        </p:spPr>
      </p:pic>
      <p:sp>
        <p:nvSpPr>
          <p:cNvPr id="6" name="Slide Number Placeholder 5"/>
          <p:cNvSpPr>
            <a:spLocks noGrp="1"/>
          </p:cNvSpPr>
          <p:nvPr>
            <p:ph type="sldNum" sz="quarter" idx="12"/>
          </p:nvPr>
        </p:nvSpPr>
        <p:spPr/>
        <p:txBody>
          <a:bodyPr/>
          <a:lstStyle/>
          <a:p>
            <a:fld id="{1CD0D58F-7BA2-894B-B9BE-13F5E5173983}" type="slidenum">
              <a:rPr lang="en-US" smtClean="0"/>
              <a:t>‹#›</a:t>
            </a:fld>
            <a:endParaRPr lang="en-US"/>
          </a:p>
        </p:txBody>
      </p:sp>
      <p:sp>
        <p:nvSpPr>
          <p:cNvPr id="10" name="Rectangle 9">
            <a:extLst>
              <a:ext uri="{FF2B5EF4-FFF2-40B4-BE49-F238E27FC236}">
                <a16:creationId xmlns:a16="http://schemas.microsoft.com/office/drawing/2014/main" id="{985C40F9-FE99-474A-A27E-4CAF7F1D7986}"/>
              </a:ext>
            </a:extLst>
          </p:cNvPr>
          <p:cNvSpPr/>
          <p:nvPr userDrawn="1"/>
        </p:nvSpPr>
        <p:spPr>
          <a:xfrm>
            <a:off x="0" y="830355"/>
            <a:ext cx="12192000" cy="45720"/>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93945CCA-C396-8F42-9357-33AB4B0A796B}"/>
              </a:ext>
            </a:extLst>
          </p:cNvPr>
          <p:cNvCxnSpPr/>
          <p:nvPr userDrawn="1"/>
        </p:nvCxnSpPr>
        <p:spPr>
          <a:xfrm>
            <a:off x="0" y="82347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BFFC93-BF11-0F46-AFC1-6AA0A51C6A07}"/>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2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897FDB-62C1-8247-9E27-FA9B57849B13}"/>
              </a:ext>
            </a:extLst>
          </p:cNvPr>
          <p:cNvSpPr/>
          <p:nvPr userDrawn="1"/>
        </p:nvSpPr>
        <p:spPr>
          <a:xfrm>
            <a:off x="0" y="3"/>
            <a:ext cx="12192000" cy="853215"/>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89615" y="1"/>
            <a:ext cx="11012773" cy="830352"/>
          </a:xfrm>
        </p:spPr>
        <p:txBody>
          <a:bodyPr/>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0FF2FBE3-47CE-B748-9684-98EB166C1633}"/>
              </a:ext>
            </a:extLst>
          </p:cNvPr>
          <p:cNvSpPr/>
          <p:nvPr userDrawn="1"/>
        </p:nvSpPr>
        <p:spPr>
          <a:xfrm>
            <a:off x="0" y="6420939"/>
            <a:ext cx="12192000" cy="43706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62B3E37-D4FE-794D-84F9-990F65432E61}"/>
              </a:ext>
            </a:extLst>
          </p:cNvPr>
          <p:cNvSpPr/>
          <p:nvPr userDrawn="1"/>
        </p:nvSpPr>
        <p:spPr>
          <a:xfrm>
            <a:off x="0" y="6368091"/>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D9E1149-FB87-B843-ADCC-825AFF29BDDC}"/>
              </a:ext>
            </a:extLst>
          </p:cNvPr>
          <p:cNvPicPr>
            <a:picLocks noChangeAspect="1"/>
          </p:cNvPicPr>
          <p:nvPr userDrawn="1"/>
        </p:nvPicPr>
        <p:blipFill>
          <a:blip r:embed="rId2"/>
          <a:stretch>
            <a:fillRect/>
          </a:stretch>
        </p:blipFill>
        <p:spPr>
          <a:xfrm>
            <a:off x="225618" y="6452027"/>
            <a:ext cx="192077" cy="375803"/>
          </a:xfrm>
          <a:prstGeom prst="rect">
            <a:avLst/>
          </a:prstGeom>
        </p:spPr>
      </p:pic>
      <p:sp>
        <p:nvSpPr>
          <p:cNvPr id="6" name="Slide Number Placeholder 5"/>
          <p:cNvSpPr>
            <a:spLocks noGrp="1"/>
          </p:cNvSpPr>
          <p:nvPr>
            <p:ph type="sldNum" sz="quarter" idx="12"/>
          </p:nvPr>
        </p:nvSpPr>
        <p:spPr/>
        <p:txBody>
          <a:bodyPr/>
          <a:lstStyle/>
          <a:p>
            <a:fld id="{1CD0D58F-7BA2-894B-B9BE-13F5E5173983}" type="slidenum">
              <a:rPr lang="en-US" smtClean="0"/>
              <a:t>‹#›</a:t>
            </a:fld>
            <a:endParaRPr lang="en-US"/>
          </a:p>
        </p:txBody>
      </p:sp>
      <p:sp>
        <p:nvSpPr>
          <p:cNvPr id="10" name="Rectangle 9">
            <a:extLst>
              <a:ext uri="{FF2B5EF4-FFF2-40B4-BE49-F238E27FC236}">
                <a16:creationId xmlns:a16="http://schemas.microsoft.com/office/drawing/2014/main" id="{985C40F9-FE99-474A-A27E-4CAF7F1D7986}"/>
              </a:ext>
            </a:extLst>
          </p:cNvPr>
          <p:cNvSpPr/>
          <p:nvPr userDrawn="1"/>
        </p:nvSpPr>
        <p:spPr>
          <a:xfrm>
            <a:off x="0" y="830355"/>
            <a:ext cx="12192000" cy="45720"/>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93945CCA-C396-8F42-9357-33AB4B0A796B}"/>
              </a:ext>
            </a:extLst>
          </p:cNvPr>
          <p:cNvCxnSpPr/>
          <p:nvPr userDrawn="1"/>
        </p:nvCxnSpPr>
        <p:spPr>
          <a:xfrm>
            <a:off x="0" y="82347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BFFC93-BF11-0F46-AFC1-6AA0A51C6A07}"/>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able Placeholder 15">
            <a:extLst>
              <a:ext uri="{FF2B5EF4-FFF2-40B4-BE49-F238E27FC236}">
                <a16:creationId xmlns:a16="http://schemas.microsoft.com/office/drawing/2014/main" id="{F9DAED5B-B430-8F8A-C308-94C9A1C28EE0}"/>
              </a:ext>
            </a:extLst>
          </p:cNvPr>
          <p:cNvSpPr>
            <a:spLocks noGrp="1"/>
          </p:cNvSpPr>
          <p:nvPr>
            <p:ph type="tbl" sz="quarter" idx="13" hasCustomPrompt="1"/>
          </p:nvPr>
        </p:nvSpPr>
        <p:spPr>
          <a:xfrm>
            <a:off x="588963" y="1449388"/>
            <a:ext cx="11014075" cy="3509962"/>
          </a:xfrm>
        </p:spPr>
        <p:txBody>
          <a:bodyPr/>
          <a:lstStyle/>
          <a:p>
            <a:r>
              <a:rPr lang="en-US"/>
              <a:t>Click to insert table</a:t>
            </a:r>
          </a:p>
        </p:txBody>
      </p:sp>
    </p:spTree>
    <p:extLst>
      <p:ext uri="{BB962C8B-B14F-4D97-AF65-F5344CB8AC3E}">
        <p14:creationId xmlns:p14="http://schemas.microsoft.com/office/powerpoint/2010/main" val="350989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B48AB1-38C8-4F41-8778-50909D17BB43}"/>
              </a:ext>
            </a:extLst>
          </p:cNvPr>
          <p:cNvSpPr/>
          <p:nvPr userDrawn="1"/>
        </p:nvSpPr>
        <p:spPr>
          <a:xfrm>
            <a:off x="0" y="6420939"/>
            <a:ext cx="12192000" cy="437063"/>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6D46CBF8-82F2-7145-ABA7-6B66E5F343E5}"/>
              </a:ext>
            </a:extLst>
          </p:cNvPr>
          <p:cNvSpPr/>
          <p:nvPr userDrawn="1"/>
        </p:nvSpPr>
        <p:spPr>
          <a:xfrm>
            <a:off x="0" y="6368091"/>
            <a:ext cx="12192000" cy="45719"/>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670E59F4-4EC5-C34A-89A1-C61E04929630}"/>
              </a:ext>
            </a:extLst>
          </p:cNvPr>
          <p:cNvCxnSpPr/>
          <p:nvPr userDrawn="1"/>
        </p:nvCxnSpPr>
        <p:spPr>
          <a:xfrm>
            <a:off x="0" y="641988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9615" y="1"/>
            <a:ext cx="11012773" cy="830352"/>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89615" y="1258161"/>
            <a:ext cx="11012773" cy="4918805"/>
          </a:xfrm>
        </p:spPr>
        <p:txBody>
          <a:bodyPr/>
          <a:lstStyle>
            <a:lvl1pPr marL="171450" indent="-171450">
              <a:buClr>
                <a:srgbClr val="D05472"/>
              </a:buClr>
              <a:buFont typeface="Arial" panose="020B0604020202020204" pitchFamily="34" charset="0"/>
              <a:buChar char="•"/>
              <a:defRPr/>
            </a:lvl1pPr>
            <a:lvl2pPr marL="628650" indent="-285750">
              <a:buFont typeface="Arial" panose="020B0604020202020204" pitchFamily="34" charset="0"/>
              <a:buChar char="•"/>
              <a:defRPr/>
            </a:lvl2pPr>
            <a:lvl3pPr>
              <a:buClr>
                <a:schemeClr val="tx2">
                  <a:lumMod val="75000"/>
                </a:schemeClr>
              </a:buCl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CD0D58F-7BA2-894B-B9BE-13F5E5173983}" type="slidenum">
              <a:rPr lang="en-US" smtClean="0"/>
              <a:t>‹#›</a:t>
            </a:fld>
            <a:endParaRPr lang="en-US"/>
          </a:p>
        </p:txBody>
      </p:sp>
      <p:sp>
        <p:nvSpPr>
          <p:cNvPr id="11" name="Rectangle 10">
            <a:extLst>
              <a:ext uri="{FF2B5EF4-FFF2-40B4-BE49-F238E27FC236}">
                <a16:creationId xmlns:a16="http://schemas.microsoft.com/office/drawing/2014/main" id="{888383AD-56E4-A142-9DCE-A38C05FC143F}"/>
              </a:ext>
            </a:extLst>
          </p:cNvPr>
          <p:cNvSpPr/>
          <p:nvPr userDrawn="1"/>
        </p:nvSpPr>
        <p:spPr>
          <a:xfrm>
            <a:off x="0" y="830355"/>
            <a:ext cx="12192000" cy="45720"/>
          </a:xfrm>
          <a:prstGeom prst="rect">
            <a:avLst/>
          </a:prstGeom>
          <a:solidFill>
            <a:srgbClr val="C250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6E88B2F-8A9A-BB46-96B4-71BE0B2D5E85}"/>
              </a:ext>
            </a:extLst>
          </p:cNvPr>
          <p:cNvPicPr>
            <a:picLocks noChangeAspect="1"/>
          </p:cNvPicPr>
          <p:nvPr userDrawn="1"/>
        </p:nvPicPr>
        <p:blipFill>
          <a:blip r:embed="rId2"/>
          <a:stretch>
            <a:fillRect/>
          </a:stretch>
        </p:blipFill>
        <p:spPr>
          <a:xfrm>
            <a:off x="225618" y="6452027"/>
            <a:ext cx="192077" cy="375803"/>
          </a:xfrm>
          <a:prstGeom prst="rect">
            <a:avLst/>
          </a:prstGeom>
        </p:spPr>
      </p:pic>
    </p:spTree>
    <p:extLst>
      <p:ext uri="{BB962C8B-B14F-4D97-AF65-F5344CB8AC3E}">
        <p14:creationId xmlns:p14="http://schemas.microsoft.com/office/powerpoint/2010/main" val="293828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D054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186" y="2728263"/>
            <a:ext cx="10972799" cy="1671507"/>
          </a:xfrm>
        </p:spPr>
        <p:txBody>
          <a:bodyPr anchor="b">
            <a:normAutofit/>
          </a:bodyPr>
          <a:lstStyle>
            <a:lvl1pPr>
              <a:defRPr sz="3600">
                <a:solidFill>
                  <a:schemeClr val="bg1"/>
                </a:solidFill>
              </a:defRPr>
            </a:lvl1pPr>
          </a:lstStyle>
          <a:p>
            <a:r>
              <a:rPr lang="en-US"/>
              <a:t>Click to edit Master title style </a:t>
            </a:r>
          </a:p>
        </p:txBody>
      </p:sp>
      <p:sp>
        <p:nvSpPr>
          <p:cNvPr id="3" name="Text Placeholder 2"/>
          <p:cNvSpPr>
            <a:spLocks noGrp="1"/>
          </p:cNvSpPr>
          <p:nvPr>
            <p:ph type="body" idx="1"/>
          </p:nvPr>
        </p:nvSpPr>
        <p:spPr>
          <a:xfrm>
            <a:off x="614185" y="4463545"/>
            <a:ext cx="10972800" cy="919472"/>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8E16443-EA89-CB4C-BAC0-517FBF0FCCC6}"/>
              </a:ext>
            </a:extLst>
          </p:cNvPr>
          <p:cNvSpPr>
            <a:spLocks noGrp="1"/>
          </p:cNvSpPr>
          <p:nvPr>
            <p:ph type="sldNum" sz="quarter" idx="12"/>
          </p:nvPr>
        </p:nvSpPr>
        <p:spPr>
          <a:xfrm>
            <a:off x="11280059" y="6427557"/>
            <a:ext cx="911943" cy="430444"/>
          </a:xfrm>
        </p:spPr>
        <p:txBody>
          <a:bodyPr/>
          <a:lstStyle/>
          <a:p>
            <a:fld id="{1CD0D58F-7BA2-894B-B9BE-13F5E5173983}" type="slidenum">
              <a:rPr lang="en-US" smtClean="0"/>
              <a:t>‹#›</a:t>
            </a:fld>
            <a:endParaRPr lang="en-US"/>
          </a:p>
        </p:txBody>
      </p:sp>
      <p:sp>
        <p:nvSpPr>
          <p:cNvPr id="7" name="Rectangle 6">
            <a:extLst>
              <a:ext uri="{FF2B5EF4-FFF2-40B4-BE49-F238E27FC236}">
                <a16:creationId xmlns:a16="http://schemas.microsoft.com/office/drawing/2014/main" id="{57C6FA55-297F-7D42-A7A2-3914407B0A3F}"/>
              </a:ext>
            </a:extLst>
          </p:cNvPr>
          <p:cNvSpPr/>
          <p:nvPr userDrawn="1"/>
        </p:nvSpPr>
        <p:spPr>
          <a:xfrm>
            <a:off x="0" y="5494490"/>
            <a:ext cx="12192000" cy="13635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1B1E5466-A150-6045-B83A-A167DE7924B6}"/>
              </a:ext>
            </a:extLst>
          </p:cNvPr>
          <p:cNvSpPr/>
          <p:nvPr userDrawn="1"/>
        </p:nvSpPr>
        <p:spPr>
          <a:xfrm>
            <a:off x="0" y="5430714"/>
            <a:ext cx="12192000" cy="150183"/>
          </a:xfrm>
          <a:prstGeom prst="rect">
            <a:avLst/>
          </a:prstGeom>
          <a:solidFill>
            <a:srgbClr val="585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B2BDF90-0EF1-F24C-B408-5FA8DB8785E7}"/>
              </a:ext>
            </a:extLst>
          </p:cNvPr>
          <p:cNvSpPr/>
          <p:nvPr userDrawn="1"/>
        </p:nvSpPr>
        <p:spPr>
          <a:xfrm>
            <a:off x="0" y="5384995"/>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224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Gray">
    <p:bg>
      <p:bgPr>
        <a:solidFill>
          <a:srgbClr val="5859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186" y="2728263"/>
            <a:ext cx="10972799" cy="1671507"/>
          </a:xfrm>
        </p:spPr>
        <p:txBody>
          <a:bodyPr anchor="b">
            <a:normAutofit/>
          </a:bodyPr>
          <a:lstStyle>
            <a:lvl1pPr>
              <a:defRPr sz="3600">
                <a:solidFill>
                  <a:schemeClr val="bg1"/>
                </a:solidFill>
              </a:defRPr>
            </a:lvl1pPr>
          </a:lstStyle>
          <a:p>
            <a:r>
              <a:rPr lang="en-US"/>
              <a:t>Click to edit Master title style </a:t>
            </a:r>
          </a:p>
        </p:txBody>
      </p:sp>
      <p:sp>
        <p:nvSpPr>
          <p:cNvPr id="3" name="Text Placeholder 2"/>
          <p:cNvSpPr>
            <a:spLocks noGrp="1"/>
          </p:cNvSpPr>
          <p:nvPr>
            <p:ph type="body" idx="1"/>
          </p:nvPr>
        </p:nvSpPr>
        <p:spPr>
          <a:xfrm>
            <a:off x="614185" y="4463545"/>
            <a:ext cx="10972800" cy="919472"/>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8E16443-EA89-CB4C-BAC0-517FBF0FCCC6}"/>
              </a:ext>
            </a:extLst>
          </p:cNvPr>
          <p:cNvSpPr>
            <a:spLocks noGrp="1"/>
          </p:cNvSpPr>
          <p:nvPr>
            <p:ph type="sldNum" sz="quarter" idx="12"/>
          </p:nvPr>
        </p:nvSpPr>
        <p:spPr>
          <a:xfrm>
            <a:off x="11280059" y="6427557"/>
            <a:ext cx="911943" cy="430444"/>
          </a:xfrm>
        </p:spPr>
        <p:txBody>
          <a:bodyPr/>
          <a:lstStyle/>
          <a:p>
            <a:fld id="{1CD0D58F-7BA2-894B-B9BE-13F5E5173983}" type="slidenum">
              <a:rPr lang="en-US" smtClean="0"/>
              <a:t>‹#›</a:t>
            </a:fld>
            <a:endParaRPr lang="en-US"/>
          </a:p>
        </p:txBody>
      </p:sp>
      <p:sp>
        <p:nvSpPr>
          <p:cNvPr id="7" name="Rectangle 6">
            <a:extLst>
              <a:ext uri="{FF2B5EF4-FFF2-40B4-BE49-F238E27FC236}">
                <a16:creationId xmlns:a16="http://schemas.microsoft.com/office/drawing/2014/main" id="{57C6FA55-297F-7D42-A7A2-3914407B0A3F}"/>
              </a:ext>
            </a:extLst>
          </p:cNvPr>
          <p:cNvSpPr/>
          <p:nvPr userDrawn="1"/>
        </p:nvSpPr>
        <p:spPr>
          <a:xfrm>
            <a:off x="0" y="5494490"/>
            <a:ext cx="12192000" cy="13635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1B1E5466-A150-6045-B83A-A167DE7924B6}"/>
              </a:ext>
            </a:extLst>
          </p:cNvPr>
          <p:cNvSpPr/>
          <p:nvPr userDrawn="1"/>
        </p:nvSpPr>
        <p:spPr>
          <a:xfrm>
            <a:off x="0" y="5432689"/>
            <a:ext cx="12192000" cy="150183"/>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B2BDF90-0EF1-F24C-B408-5FA8DB8785E7}"/>
              </a:ext>
            </a:extLst>
          </p:cNvPr>
          <p:cNvSpPr/>
          <p:nvPr userDrawn="1"/>
        </p:nvSpPr>
        <p:spPr>
          <a:xfrm>
            <a:off x="0" y="5384995"/>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07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613" y="1"/>
            <a:ext cx="10764187" cy="8303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9613" y="1303022"/>
            <a:ext cx="10764187" cy="4873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80059" y="6427557"/>
            <a:ext cx="911943" cy="430444"/>
          </a:xfrm>
          <a:prstGeom prst="rect">
            <a:avLst/>
          </a:prstGeom>
        </p:spPr>
        <p:txBody>
          <a:bodyPr vert="horz" lIns="91440" tIns="45720" rIns="91440" bIns="45720" rtlCol="0" anchor="ctr"/>
          <a:lstStyle>
            <a:lvl1pPr algn="r">
              <a:defRPr sz="450">
                <a:solidFill>
                  <a:schemeClr val="bg1"/>
                </a:solidFill>
              </a:defRPr>
            </a:lvl1pPr>
          </a:lstStyle>
          <a:p>
            <a:fld id="{1CD0D58F-7BA2-894B-B9BE-13F5E5173983}" type="slidenum">
              <a:rPr lang="en-US" smtClean="0"/>
              <a:t>‹#›</a:t>
            </a:fld>
            <a:endParaRPr lang="en-US"/>
          </a:p>
        </p:txBody>
      </p:sp>
      <p:sp>
        <p:nvSpPr>
          <p:cNvPr id="9" name="Rectangle 8">
            <a:extLst>
              <a:ext uri="{FF2B5EF4-FFF2-40B4-BE49-F238E27FC236}">
                <a16:creationId xmlns:a16="http://schemas.microsoft.com/office/drawing/2014/main" id="{9E11AE0E-B633-4440-8D4B-34BB2F3E0F49}"/>
              </a:ext>
            </a:extLst>
          </p:cNvPr>
          <p:cNvSpPr/>
          <p:nvPr userDrawn="1"/>
        </p:nvSpPr>
        <p:spPr>
          <a:xfrm>
            <a:off x="0" y="830355"/>
            <a:ext cx="12192000" cy="45720"/>
          </a:xfrm>
          <a:prstGeom prst="rect">
            <a:avLst/>
          </a:prstGeom>
          <a:solidFill>
            <a:srgbClr val="D054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24838308"/>
      </p:ext>
    </p:extLst>
  </p:cSld>
  <p:clrMap bg1="lt1" tx1="dk1" bg2="lt2" tx2="dk2" accent1="accent1" accent2="accent2" accent3="accent3" accent4="accent4" accent5="accent5" accent6="accent6" hlink="hlink" folHlink="folHlink"/>
  <p:sldLayoutIdLst>
    <p:sldLayoutId id="2147483682" r:id="rId1"/>
    <p:sldLayoutId id="2147483673" r:id="rId2"/>
    <p:sldLayoutId id="2147483686" r:id="rId3"/>
    <p:sldLayoutId id="2147483684" r:id="rId4"/>
    <p:sldLayoutId id="2147483674" r:id="rId5"/>
    <p:sldLayoutId id="2147483692" r:id="rId6"/>
    <p:sldLayoutId id="2147483687" r:id="rId7"/>
    <p:sldLayoutId id="2147483675" r:id="rId8"/>
    <p:sldLayoutId id="2147483689" r:id="rId9"/>
    <p:sldLayoutId id="2147483677" r:id="rId10"/>
    <p:sldLayoutId id="2147483690" r:id="rId11"/>
    <p:sldLayoutId id="2147483678" r:id="rId12"/>
    <p:sldLayoutId id="2147483691" r:id="rId13"/>
    <p:sldLayoutId id="2147483679" r:id="rId14"/>
  </p:sldLayoutIdLst>
  <p:hf hdr="0" ftr="0" dt="0"/>
  <p:txStyles>
    <p:titleStyle>
      <a:lvl1pPr algn="l" defTabSz="685800" rtl="0" eaLnBrk="1" latinLnBrk="0" hangingPunct="1">
        <a:lnSpc>
          <a:spcPct val="90000"/>
        </a:lnSpc>
        <a:spcBef>
          <a:spcPct val="0"/>
        </a:spcBef>
        <a:buNone/>
        <a:defRPr sz="2400" b="1" kern="1200" cap="all"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D05472"/>
        </a:buClr>
        <a:buFont typeface="Arial" panose="020B0604020202020204" pitchFamily="34" charset="0"/>
        <a:buChar char="•"/>
        <a:defRPr sz="2100" kern="1200">
          <a:solidFill>
            <a:schemeClr val="tx2">
              <a:lumMod val="75000"/>
            </a:schemeClr>
          </a:solidFill>
          <a:latin typeface="+mn-lt"/>
          <a:ea typeface="+mn-ea"/>
          <a:cs typeface="+mn-cs"/>
        </a:defRPr>
      </a:lvl1pPr>
      <a:lvl2pPr marL="628650" indent="-285750" algn="l" defTabSz="685800" rtl="0" eaLnBrk="1" latinLnBrk="0" hangingPunct="1">
        <a:lnSpc>
          <a:spcPct val="90000"/>
        </a:lnSpc>
        <a:spcBef>
          <a:spcPts val="375"/>
        </a:spcBef>
        <a:buClr>
          <a:schemeClr val="tx2">
            <a:lumMod val="75000"/>
          </a:schemeClr>
        </a:buClr>
        <a:buSzPct val="100000"/>
        <a:buFont typeface="Arial" panose="020B0604020202020204" pitchFamily="34" charset="0"/>
        <a:buChar char="•"/>
        <a:defRPr sz="1800" kern="1200">
          <a:solidFill>
            <a:schemeClr val="tx2">
              <a:lumMod val="75000"/>
            </a:schemeClr>
          </a:solidFill>
          <a:latin typeface="+mn-lt"/>
          <a:ea typeface="+mn-ea"/>
          <a:cs typeface="+mn-cs"/>
        </a:defRPr>
      </a:lvl2pPr>
      <a:lvl3pPr marL="971550" indent="-285750" algn="l" defTabSz="685800" rtl="0" eaLnBrk="1" latinLnBrk="0" hangingPunct="1">
        <a:lnSpc>
          <a:spcPct val="90000"/>
        </a:lnSpc>
        <a:spcBef>
          <a:spcPts val="375"/>
        </a:spcBef>
        <a:buClr>
          <a:schemeClr val="tx2">
            <a:lumMod val="75000"/>
          </a:schemeClr>
        </a:buClr>
        <a:buFont typeface="System Font Regular"/>
        <a:buChar char="–"/>
        <a:defRPr sz="1500" kern="1200">
          <a:solidFill>
            <a:schemeClr val="tx2">
              <a:lumMod val="75000"/>
            </a:schemeClr>
          </a:solidFill>
          <a:latin typeface="+mn-lt"/>
          <a:ea typeface="+mn-ea"/>
          <a:cs typeface="+mn-cs"/>
        </a:defRPr>
      </a:lvl3pPr>
      <a:lvl4pPr marL="1201738" indent="-173038"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tabLst/>
        <a:defRPr sz="1350" kern="1200">
          <a:solidFill>
            <a:schemeClr val="tx2">
              <a:lumMod val="75000"/>
            </a:schemeClr>
          </a:solidFill>
          <a:latin typeface="+mn-lt"/>
          <a:ea typeface="+mn-ea"/>
          <a:cs typeface="+mn-cs"/>
        </a:defRPr>
      </a:lvl4pPr>
      <a:lvl5pPr marL="15430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tabLst/>
        <a:defRPr sz="1350" kern="1200">
          <a:solidFill>
            <a:schemeClr val="tx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5.xml"/><Relationship Id="rId6" Type="http://schemas.openxmlformats.org/officeDocument/2006/relationships/image" Target="../media/image10.emf"/><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622-5DBD-259E-2A86-B42FA5E6E590}"/>
              </a:ext>
            </a:extLst>
          </p:cNvPr>
          <p:cNvSpPr>
            <a:spLocks noGrp="1"/>
          </p:cNvSpPr>
          <p:nvPr>
            <p:ph type="ctrTitle"/>
          </p:nvPr>
        </p:nvSpPr>
        <p:spPr/>
        <p:txBody>
          <a:bodyPr/>
          <a:lstStyle/>
          <a:p>
            <a:r>
              <a:rPr lang="en-US" cap="none" dirty="0"/>
              <a:t>High Sensitivity Troponin</a:t>
            </a:r>
          </a:p>
        </p:txBody>
      </p:sp>
      <p:sp>
        <p:nvSpPr>
          <p:cNvPr id="3" name="Subtitle 2">
            <a:extLst>
              <a:ext uri="{FF2B5EF4-FFF2-40B4-BE49-F238E27FC236}">
                <a16:creationId xmlns:a16="http://schemas.microsoft.com/office/drawing/2014/main" id="{1961A06C-7C79-2EEB-0170-ADEDA572BEE6}"/>
              </a:ext>
            </a:extLst>
          </p:cNvPr>
          <p:cNvSpPr>
            <a:spLocks noGrp="1"/>
          </p:cNvSpPr>
          <p:nvPr>
            <p:ph type="subTitle" idx="1"/>
          </p:nvPr>
        </p:nvSpPr>
        <p:spPr/>
        <p:txBody>
          <a:bodyPr/>
          <a:lstStyle/>
          <a:p>
            <a:r>
              <a:rPr lang="en-US" dirty="0"/>
              <a:t>SFH Core Lab - Chemistry Department</a:t>
            </a:r>
          </a:p>
        </p:txBody>
      </p:sp>
    </p:spTree>
    <p:extLst>
      <p:ext uri="{BB962C8B-B14F-4D97-AF65-F5344CB8AC3E}">
        <p14:creationId xmlns:p14="http://schemas.microsoft.com/office/powerpoint/2010/main" val="411529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Interpretation and Reporting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1019175"/>
            <a:ext cx="11354735" cy="5238750"/>
          </a:xfrm>
        </p:spPr>
        <p:txBody>
          <a:bodyPr>
            <a:normAutofit fontScale="77500" lnSpcReduction="20000"/>
          </a:bodyPr>
          <a:lstStyle/>
          <a:p>
            <a:pPr>
              <a:lnSpc>
                <a:spcPct val="120000"/>
              </a:lnSpc>
            </a:pPr>
            <a:r>
              <a:rPr lang="en-US" b="1" dirty="0">
                <a:solidFill>
                  <a:srgbClr val="C25069"/>
                </a:solidFill>
              </a:rPr>
              <a:t>Established Normal Reference Ranges</a:t>
            </a:r>
          </a:p>
          <a:p>
            <a:pPr lvl="1">
              <a:lnSpc>
                <a:spcPct val="120000"/>
              </a:lnSpc>
            </a:pPr>
            <a:r>
              <a:rPr lang="en-US" b="1" dirty="0"/>
              <a:t>Female:     0-14 ng/L</a:t>
            </a:r>
          </a:p>
          <a:p>
            <a:pPr lvl="1">
              <a:lnSpc>
                <a:spcPct val="120000"/>
              </a:lnSpc>
            </a:pPr>
            <a:r>
              <a:rPr lang="en-US" b="1" dirty="0"/>
              <a:t>Male:         0-35 ng/L</a:t>
            </a:r>
          </a:p>
          <a:p>
            <a:pPr lvl="1">
              <a:lnSpc>
                <a:spcPct val="120000"/>
              </a:lnSpc>
            </a:pPr>
            <a:r>
              <a:rPr lang="en-US" b="1" dirty="0"/>
              <a:t>Unknown: 0-27 ng/L</a:t>
            </a:r>
          </a:p>
          <a:p>
            <a:pPr lvl="1">
              <a:lnSpc>
                <a:spcPct val="120000"/>
              </a:lnSpc>
            </a:pPr>
            <a:r>
              <a:rPr lang="en-US" dirty="0"/>
              <a:t>Normal ranges are based on 99th percentile of normal health USA population.</a:t>
            </a:r>
          </a:p>
          <a:p>
            <a:pPr lvl="1">
              <a:lnSpc>
                <a:spcPct val="120000"/>
              </a:lnSpc>
            </a:pPr>
            <a:r>
              <a:rPr lang="en-US" dirty="0"/>
              <a:t>Any question that is related to “unknown” gender range or flags:</a:t>
            </a:r>
          </a:p>
          <a:p>
            <a:pPr lvl="2">
              <a:lnSpc>
                <a:spcPct val="120000"/>
              </a:lnSpc>
            </a:pPr>
            <a:r>
              <a:rPr lang="en-US" dirty="0"/>
              <a:t>Unknown gender situation occurred due to the troponin orders being entered into EPIC prior to gender demographic being entered into the patients chart. Unknown ranges were added as a safety measure to ensure these patients didn’t have an abnormal troponin slip thru the system unnoticed.</a:t>
            </a:r>
          </a:p>
          <a:p>
            <a:pPr lvl="2">
              <a:lnSpc>
                <a:spcPct val="120000"/>
              </a:lnSpc>
            </a:pPr>
            <a:r>
              <a:rPr lang="en-US" dirty="0"/>
              <a:t>If gender specific ranges/flags are desired, then they will </a:t>
            </a:r>
            <a:r>
              <a:rPr lang="en-US" b="1" u="sng" dirty="0"/>
              <a:t>need to place another troponin order set</a:t>
            </a:r>
            <a:r>
              <a:rPr lang="en-US" dirty="0"/>
              <a:t> into Epic after the demographics are updated. Lab can then </a:t>
            </a:r>
            <a:r>
              <a:rPr lang="en-US" b="1" u="sng" dirty="0"/>
              <a:t>manually enter the results</a:t>
            </a:r>
            <a:r>
              <a:rPr lang="en-US" dirty="0"/>
              <a:t> and </a:t>
            </a:r>
            <a:r>
              <a:rPr lang="en-US" b="1" u="sng" dirty="0"/>
              <a:t>credit the previous order</a:t>
            </a:r>
            <a:r>
              <a:rPr lang="en-US" dirty="0"/>
              <a:t>.</a:t>
            </a:r>
            <a:endParaRPr lang="en-US" b="1" dirty="0">
              <a:solidFill>
                <a:srgbClr val="D05472"/>
              </a:solidFill>
            </a:endParaRPr>
          </a:p>
          <a:p>
            <a:pPr>
              <a:lnSpc>
                <a:spcPct val="100000"/>
              </a:lnSpc>
            </a:pPr>
            <a:endParaRPr lang="en-US" b="1" dirty="0">
              <a:solidFill>
                <a:srgbClr val="D05472"/>
              </a:solidFill>
            </a:endParaRPr>
          </a:p>
          <a:p>
            <a:pPr>
              <a:lnSpc>
                <a:spcPct val="100000"/>
              </a:lnSpc>
            </a:pPr>
            <a:r>
              <a:rPr lang="en-US" b="1" dirty="0">
                <a:solidFill>
                  <a:srgbClr val="D05472"/>
                </a:solidFill>
              </a:rPr>
              <a:t>Abnormal Troponins</a:t>
            </a:r>
          </a:p>
          <a:p>
            <a:pPr lvl="1">
              <a:lnSpc>
                <a:spcPct val="100000"/>
              </a:lnSpc>
            </a:pPr>
            <a:r>
              <a:rPr lang="en-US" dirty="0"/>
              <a:t>Elevated troponin does </a:t>
            </a:r>
            <a:r>
              <a:rPr lang="en-US" b="1" u="sng" dirty="0"/>
              <a:t>NOT</a:t>
            </a:r>
            <a:r>
              <a:rPr lang="en-US" dirty="0"/>
              <a:t> differentiate acute from chronic.</a:t>
            </a:r>
          </a:p>
          <a:p>
            <a:pPr lvl="1">
              <a:lnSpc>
                <a:spcPct val="100000"/>
              </a:lnSpc>
            </a:pPr>
            <a:r>
              <a:rPr lang="en-US" dirty="0"/>
              <a:t>This type of diagnosing is </a:t>
            </a:r>
            <a:r>
              <a:rPr lang="en-US" b="1" u="sng" dirty="0"/>
              <a:t>NOT</a:t>
            </a:r>
            <a:r>
              <a:rPr lang="en-US" dirty="0"/>
              <a:t> something the lab is equipped to do.</a:t>
            </a:r>
          </a:p>
          <a:p>
            <a:pPr lvl="2">
              <a:lnSpc>
                <a:spcPct val="100000"/>
              </a:lnSpc>
            </a:pPr>
            <a:r>
              <a:rPr lang="en-US" dirty="0"/>
              <a:t>Elevated troponin duration in plasma varies patient to patient due to a number of factors like</a:t>
            </a:r>
          </a:p>
          <a:p>
            <a:pPr lvl="3">
              <a:lnSpc>
                <a:spcPct val="100000"/>
              </a:lnSpc>
            </a:pPr>
            <a:r>
              <a:rPr lang="en-US" dirty="0"/>
              <a:t>initial trauma</a:t>
            </a:r>
          </a:p>
          <a:p>
            <a:pPr lvl="3">
              <a:lnSpc>
                <a:spcPct val="100000"/>
              </a:lnSpc>
            </a:pPr>
            <a:r>
              <a:rPr lang="en-US" dirty="0"/>
              <a:t>continued tissue death</a:t>
            </a:r>
          </a:p>
          <a:p>
            <a:pPr lvl="3">
              <a:lnSpc>
                <a:spcPct val="100000"/>
              </a:lnSpc>
            </a:pPr>
            <a:r>
              <a:rPr lang="en-US" dirty="0"/>
              <a:t>renal function</a:t>
            </a:r>
          </a:p>
          <a:p>
            <a:pPr lvl="3">
              <a:lnSpc>
                <a:spcPct val="100000"/>
              </a:lnSpc>
            </a:pPr>
            <a:r>
              <a:rPr lang="en-US" dirty="0"/>
              <a:t>other factors</a:t>
            </a:r>
          </a:p>
          <a:p>
            <a:pPr lvl="1">
              <a:lnSpc>
                <a:spcPct val="100000"/>
              </a:lnSpc>
            </a:pPr>
            <a:r>
              <a:rPr lang="en-US" dirty="0"/>
              <a:t>The reason for Abnormal Troponin results is </a:t>
            </a:r>
            <a:r>
              <a:rPr lang="en-US" b="1" u="sng" dirty="0"/>
              <a:t>NOT</a:t>
            </a:r>
            <a:r>
              <a:rPr lang="en-US" dirty="0"/>
              <a:t> something the lab can speculate on.</a:t>
            </a:r>
          </a:p>
          <a:p>
            <a:pPr lvl="1">
              <a:lnSpc>
                <a:spcPct val="100000"/>
              </a:lnSpc>
            </a:pPr>
            <a:r>
              <a:rPr lang="en-US" dirty="0"/>
              <a:t>What the Lab can say: </a:t>
            </a:r>
          </a:p>
          <a:p>
            <a:pPr lvl="2">
              <a:lnSpc>
                <a:spcPct val="100000"/>
              </a:lnSpc>
            </a:pPr>
            <a:r>
              <a:rPr lang="en-US" b="1" dirty="0"/>
              <a:t>“</a:t>
            </a:r>
            <a:r>
              <a:rPr lang="en-US" b="1" i="1" dirty="0"/>
              <a:t>Abnormal troponin level was detected which suggest a myocardial injury has occurred.</a:t>
            </a:r>
            <a:r>
              <a:rPr lang="en-US" b="1" dirty="0"/>
              <a:t>”</a:t>
            </a:r>
          </a:p>
          <a:p>
            <a:pPr lvl="1">
              <a:lnSpc>
                <a:spcPct val="100000"/>
              </a:lnSpc>
            </a:pPr>
            <a:endParaRPr lang="en-US" dirty="0"/>
          </a:p>
          <a:p>
            <a:pPr lvl="1"/>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10</a:t>
            </a:fld>
            <a:endParaRPr lang="en-US"/>
          </a:p>
        </p:txBody>
      </p:sp>
    </p:spTree>
    <p:extLst>
      <p:ext uri="{BB962C8B-B14F-4D97-AF65-F5344CB8AC3E}">
        <p14:creationId xmlns:p14="http://schemas.microsoft.com/office/powerpoint/2010/main" val="15470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Interpretation and Reporting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pPr>
              <a:lnSpc>
                <a:spcPct val="100000"/>
              </a:lnSpc>
            </a:pPr>
            <a:r>
              <a:rPr lang="en-US" dirty="0"/>
              <a:t>Only need to call </a:t>
            </a:r>
            <a:r>
              <a:rPr lang="en-US" b="1" u="sng" dirty="0"/>
              <a:t>one time</a:t>
            </a:r>
            <a:r>
              <a:rPr lang="en-US" dirty="0"/>
              <a:t> for the </a:t>
            </a:r>
            <a:r>
              <a:rPr lang="en-US" b="1" u="sng" dirty="0"/>
              <a:t>first Abnormal / Positive </a:t>
            </a:r>
            <a:r>
              <a:rPr lang="en-US" b="1" u="sng" dirty="0" err="1"/>
              <a:t>hs-TnI</a:t>
            </a:r>
            <a:r>
              <a:rPr lang="en-US" b="1" u="sng" dirty="0"/>
              <a:t> result</a:t>
            </a:r>
          </a:p>
          <a:p>
            <a:pPr>
              <a:lnSpc>
                <a:spcPct val="100000"/>
              </a:lnSpc>
            </a:pPr>
            <a:endParaRPr lang="en-US" b="1" dirty="0"/>
          </a:p>
          <a:p>
            <a:pPr>
              <a:lnSpc>
                <a:spcPct val="100000"/>
              </a:lnSpc>
            </a:pPr>
            <a:r>
              <a:rPr lang="en-US" b="1" dirty="0">
                <a:solidFill>
                  <a:srgbClr val="D05472"/>
                </a:solidFill>
              </a:rPr>
              <a:t>Initial Positive Troponins</a:t>
            </a:r>
          </a:p>
          <a:p>
            <a:pPr lvl="1">
              <a:lnSpc>
                <a:spcPct val="100000"/>
              </a:lnSpc>
            </a:pPr>
            <a:r>
              <a:rPr lang="en-US" dirty="0"/>
              <a:t>Initial Positive Troponins per visit </a:t>
            </a:r>
          </a:p>
          <a:p>
            <a:pPr lvl="2">
              <a:lnSpc>
                <a:spcPct val="100000"/>
              </a:lnSpc>
            </a:pPr>
            <a:r>
              <a:rPr lang="en-US" dirty="0"/>
              <a:t>Will be called to a care team member and comm-logged in EPIC </a:t>
            </a:r>
            <a:r>
              <a:rPr lang="en-US" b="1" i="1" u="sng" dirty="0"/>
              <a:t>if it’s the first abnormal/positive result</a:t>
            </a:r>
            <a:r>
              <a:rPr lang="en-US" dirty="0"/>
              <a:t>.</a:t>
            </a:r>
          </a:p>
          <a:p>
            <a:pPr lvl="2">
              <a:lnSpc>
                <a:spcPct val="100000"/>
              </a:lnSpc>
            </a:pPr>
            <a:r>
              <a:rPr lang="en-US" i="1" u="sng" dirty="0">
                <a:solidFill>
                  <a:srgbClr val="D05472"/>
                </a:solidFill>
              </a:rPr>
              <a:t>Initial Positive Troponins &gt;3,600 ng/L</a:t>
            </a:r>
          </a:p>
          <a:p>
            <a:pPr lvl="3">
              <a:lnSpc>
                <a:spcPct val="100000"/>
              </a:lnSpc>
            </a:pPr>
            <a:r>
              <a:rPr lang="en-US" b="1" dirty="0"/>
              <a:t>Will be called immediately </a:t>
            </a:r>
            <a:r>
              <a:rPr lang="en-US" dirty="0"/>
              <a:t>to a care team member, comm-logged in EPIC, and resulted.</a:t>
            </a:r>
          </a:p>
          <a:p>
            <a:pPr lvl="3">
              <a:lnSpc>
                <a:spcPct val="100000"/>
              </a:lnSpc>
            </a:pPr>
            <a:r>
              <a:rPr lang="en-US" dirty="0"/>
              <a:t>Lab will correct with diluted troponin results </a:t>
            </a:r>
            <a:r>
              <a:rPr lang="en-US" b="1" u="sng" dirty="0"/>
              <a:t>ONLY</a:t>
            </a:r>
            <a:r>
              <a:rPr lang="en-US" dirty="0"/>
              <a:t> when requested by the physicians.</a:t>
            </a:r>
          </a:p>
          <a:p>
            <a:pPr lvl="4">
              <a:lnSpc>
                <a:spcPct val="100000"/>
              </a:lnSpc>
            </a:pPr>
            <a:r>
              <a:rPr lang="en-US" dirty="0"/>
              <a:t>Any physician complaints about this workflow should be directed to Dr. Wayne or Dr. Thompson. </a:t>
            </a:r>
          </a:p>
          <a:p>
            <a:pPr lvl="4">
              <a:lnSpc>
                <a:spcPct val="100000"/>
              </a:lnSpc>
            </a:pPr>
            <a:r>
              <a:rPr lang="en-US" dirty="0"/>
              <a:t>Any nursing complaints about this can be directed to the Core Lab Manager.</a:t>
            </a:r>
          </a:p>
          <a:p>
            <a:pPr>
              <a:lnSpc>
                <a:spcPct val="100000"/>
              </a:lnSpc>
            </a:pPr>
            <a:endParaRPr lang="en-US" dirty="0"/>
          </a:p>
          <a:p>
            <a:pPr>
              <a:lnSpc>
                <a:spcPct val="100000"/>
              </a:lnSpc>
            </a:pPr>
            <a:r>
              <a:rPr lang="en-US" b="1" dirty="0">
                <a:solidFill>
                  <a:srgbClr val="D05472"/>
                </a:solidFill>
              </a:rPr>
              <a:t>Positive Troponins After “Initial Positive”</a:t>
            </a:r>
          </a:p>
          <a:p>
            <a:pPr lvl="1">
              <a:lnSpc>
                <a:spcPct val="100000"/>
              </a:lnSpc>
            </a:pPr>
            <a:r>
              <a:rPr lang="en-US" dirty="0"/>
              <a:t>All positive troponins after the “Initial Positive” will wait until the dilution is completed before resulting.</a:t>
            </a:r>
          </a:p>
          <a:p>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11</a:t>
            </a:fld>
            <a:endParaRPr lang="en-US"/>
          </a:p>
        </p:txBody>
      </p:sp>
    </p:spTree>
    <p:extLst>
      <p:ext uri="{BB962C8B-B14F-4D97-AF65-F5344CB8AC3E}">
        <p14:creationId xmlns:p14="http://schemas.microsoft.com/office/powerpoint/2010/main" val="397327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Interpretation and Reporting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1068404"/>
            <a:ext cx="11012773" cy="5115282"/>
          </a:xfrm>
        </p:spPr>
        <p:txBody>
          <a:bodyPr>
            <a:normAutofit fontScale="85000" lnSpcReduction="20000"/>
          </a:bodyPr>
          <a:lstStyle/>
          <a:p>
            <a:pPr>
              <a:lnSpc>
                <a:spcPct val="120000"/>
              </a:lnSpc>
            </a:pPr>
            <a:r>
              <a:rPr lang="en-US" b="1" dirty="0">
                <a:solidFill>
                  <a:srgbClr val="D05472"/>
                </a:solidFill>
              </a:rPr>
              <a:t>Initial Positive Delta’s</a:t>
            </a:r>
          </a:p>
          <a:p>
            <a:pPr lvl="1">
              <a:lnSpc>
                <a:spcPct val="120000"/>
              </a:lnSpc>
            </a:pPr>
            <a:r>
              <a:rPr lang="en-US" dirty="0"/>
              <a:t>Will be called to a care team member and comm-logged in EPIC, </a:t>
            </a:r>
            <a:r>
              <a:rPr lang="en-US" b="1" i="1" u="sng" dirty="0"/>
              <a:t>if it’s the first abnormal/positive result</a:t>
            </a:r>
            <a:r>
              <a:rPr lang="en-US" u="sng" dirty="0"/>
              <a:t>.</a:t>
            </a:r>
            <a:endParaRPr lang="en-US" dirty="0"/>
          </a:p>
          <a:p>
            <a:pPr>
              <a:lnSpc>
                <a:spcPct val="120000"/>
              </a:lnSpc>
            </a:pPr>
            <a:endParaRPr lang="en-US" dirty="0"/>
          </a:p>
          <a:p>
            <a:pPr>
              <a:lnSpc>
                <a:spcPct val="120000"/>
              </a:lnSpc>
            </a:pPr>
            <a:r>
              <a:rPr lang="en-US" b="1" dirty="0">
                <a:solidFill>
                  <a:srgbClr val="D05472"/>
                </a:solidFill>
              </a:rPr>
              <a:t>Negative Delta’s</a:t>
            </a:r>
          </a:p>
          <a:p>
            <a:pPr lvl="1">
              <a:lnSpc>
                <a:spcPct val="120000"/>
              </a:lnSpc>
            </a:pPr>
            <a:r>
              <a:rPr lang="en-US" dirty="0"/>
              <a:t>These will not flag and this is by design.</a:t>
            </a:r>
          </a:p>
          <a:p>
            <a:pPr lvl="1">
              <a:lnSpc>
                <a:spcPct val="120000"/>
              </a:lnSpc>
            </a:pPr>
            <a:r>
              <a:rPr lang="en-US" dirty="0"/>
              <a:t>Negative deltas in abnormal ranges are expected. </a:t>
            </a:r>
          </a:p>
          <a:p>
            <a:pPr lvl="2">
              <a:lnSpc>
                <a:spcPct val="120000"/>
              </a:lnSpc>
            </a:pPr>
            <a:r>
              <a:rPr lang="en-US" dirty="0"/>
              <a:t>Large delta’s within normal range are highly unlikely. </a:t>
            </a:r>
          </a:p>
          <a:p>
            <a:pPr lvl="1">
              <a:lnSpc>
                <a:spcPct val="120000"/>
              </a:lnSpc>
            </a:pPr>
            <a:r>
              <a:rPr lang="en-US" u="sng" dirty="0"/>
              <a:t>Negative Delta ≥ 6 within the normal range</a:t>
            </a:r>
            <a:r>
              <a:rPr lang="en-US" dirty="0"/>
              <a:t> would indicate an issue with the </a:t>
            </a:r>
            <a:r>
              <a:rPr lang="en-US" b="1" i="1" dirty="0"/>
              <a:t>baseline</a:t>
            </a:r>
            <a:r>
              <a:rPr lang="en-US" dirty="0"/>
              <a:t>, </a:t>
            </a:r>
            <a:r>
              <a:rPr lang="en-US" b="1" i="1" dirty="0"/>
              <a:t>1 hour</a:t>
            </a:r>
            <a:r>
              <a:rPr lang="en-US" dirty="0"/>
              <a:t>, or </a:t>
            </a:r>
            <a:r>
              <a:rPr lang="en-US" b="1" i="1" dirty="0"/>
              <a:t>3 hour sample</a:t>
            </a:r>
            <a:r>
              <a:rPr lang="en-US" dirty="0"/>
              <a:t> and the lab tech should perform the following actions:</a:t>
            </a:r>
          </a:p>
          <a:p>
            <a:pPr lvl="2">
              <a:lnSpc>
                <a:spcPct val="120000"/>
              </a:lnSpc>
            </a:pPr>
            <a:r>
              <a:rPr lang="en-US" dirty="0"/>
              <a:t>Visual inspection of the tube</a:t>
            </a:r>
          </a:p>
          <a:p>
            <a:pPr lvl="2">
              <a:lnSpc>
                <a:spcPct val="120000"/>
              </a:lnSpc>
            </a:pPr>
            <a:r>
              <a:rPr lang="en-US" dirty="0"/>
              <a:t>Repeat testing</a:t>
            </a:r>
          </a:p>
          <a:p>
            <a:pPr lvl="2">
              <a:lnSpc>
                <a:spcPct val="120000"/>
              </a:lnSpc>
            </a:pPr>
            <a:r>
              <a:rPr lang="en-US" dirty="0"/>
              <a:t>Other instrument troubleshooting steps should be taken</a:t>
            </a:r>
          </a:p>
          <a:p>
            <a:pPr lvl="2">
              <a:lnSpc>
                <a:spcPct val="120000"/>
              </a:lnSpc>
            </a:pPr>
            <a:endParaRPr lang="en-US" dirty="0"/>
          </a:p>
          <a:p>
            <a:pPr>
              <a:lnSpc>
                <a:spcPct val="120000"/>
              </a:lnSpc>
            </a:pPr>
            <a:r>
              <a:rPr lang="en-US" b="1" dirty="0"/>
              <a:t>**</a:t>
            </a:r>
            <a:r>
              <a:rPr lang="en-US" b="1" u="sng" dirty="0">
                <a:solidFill>
                  <a:srgbClr val="D05472"/>
                </a:solidFill>
              </a:rPr>
              <a:t>No one should try and interpret Delta values, or their meaning.</a:t>
            </a:r>
            <a:r>
              <a:rPr lang="en-US" b="1" dirty="0"/>
              <a:t>**</a:t>
            </a:r>
            <a:r>
              <a:rPr lang="en-US" dirty="0"/>
              <a:t> </a:t>
            </a:r>
          </a:p>
          <a:p>
            <a:pPr lvl="1">
              <a:lnSpc>
                <a:spcPct val="120000"/>
              </a:lnSpc>
            </a:pPr>
            <a:r>
              <a:rPr lang="en-US" dirty="0"/>
              <a:t>This is a very complicated subject that requires a great deal of patient information to accurately identify the cause of an increase or decrease of troponin.</a:t>
            </a:r>
          </a:p>
          <a:p>
            <a:pPr lvl="1">
              <a:lnSpc>
                <a:spcPct val="120000"/>
              </a:lnSpc>
            </a:pPr>
            <a:r>
              <a:rPr lang="en-US" dirty="0"/>
              <a:t>What the lab can say: </a:t>
            </a:r>
            <a:r>
              <a:rPr lang="en-US" b="1" i="1" dirty="0"/>
              <a:t>“Increase in troponin was detected from the baseline which suggest myocardial injury.”</a:t>
            </a:r>
          </a:p>
          <a:p>
            <a:pPr lvl="1">
              <a:lnSpc>
                <a:spcPct val="120000"/>
              </a:lnSpc>
            </a:pPr>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12</a:t>
            </a:fld>
            <a:endParaRPr lang="en-US"/>
          </a:p>
        </p:txBody>
      </p:sp>
    </p:spTree>
    <p:extLst>
      <p:ext uri="{BB962C8B-B14F-4D97-AF65-F5344CB8AC3E}">
        <p14:creationId xmlns:p14="http://schemas.microsoft.com/office/powerpoint/2010/main" val="411791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Additional Notes</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1046375"/>
            <a:ext cx="11012773" cy="5203596"/>
          </a:xfrm>
        </p:spPr>
        <p:txBody>
          <a:bodyPr>
            <a:normAutofit fontScale="77500" lnSpcReduction="20000"/>
          </a:bodyPr>
          <a:lstStyle/>
          <a:p>
            <a:pPr>
              <a:lnSpc>
                <a:spcPct val="110000"/>
              </a:lnSpc>
            </a:pPr>
            <a:r>
              <a:rPr lang="en-US" b="1" dirty="0">
                <a:solidFill>
                  <a:srgbClr val="D05472"/>
                </a:solidFill>
              </a:rPr>
              <a:t>Add-ons</a:t>
            </a:r>
          </a:p>
          <a:p>
            <a:pPr lvl="1">
              <a:lnSpc>
                <a:spcPct val="110000"/>
              </a:lnSpc>
            </a:pPr>
            <a:r>
              <a:rPr lang="en-US" b="1" u="sng" dirty="0"/>
              <a:t>MUST</a:t>
            </a:r>
            <a:r>
              <a:rPr lang="en-US" dirty="0"/>
              <a:t> be samples within 8 </a:t>
            </a:r>
            <a:r>
              <a:rPr lang="en-US" dirty="0" err="1"/>
              <a:t>hrs</a:t>
            </a:r>
            <a:r>
              <a:rPr lang="en-US" dirty="0"/>
              <a:t> of collection</a:t>
            </a:r>
          </a:p>
          <a:p>
            <a:pPr lvl="1">
              <a:lnSpc>
                <a:spcPct val="110000"/>
              </a:lnSpc>
            </a:pPr>
            <a:r>
              <a:rPr lang="en-US" b="1" u="sng" dirty="0"/>
              <a:t>ONLY</a:t>
            </a:r>
            <a:r>
              <a:rPr lang="en-US" dirty="0"/>
              <a:t> the </a:t>
            </a:r>
            <a:r>
              <a:rPr lang="en-US" b="1" u="sng" dirty="0"/>
              <a:t>lab</a:t>
            </a:r>
            <a:r>
              <a:rPr lang="en-US" dirty="0"/>
              <a:t> can add-on a </a:t>
            </a:r>
            <a:r>
              <a:rPr lang="en-US" b="1" dirty="0"/>
              <a:t>0 hr,1 </a:t>
            </a:r>
            <a:r>
              <a:rPr lang="en-US" b="1" dirty="0" err="1"/>
              <a:t>hr</a:t>
            </a:r>
            <a:r>
              <a:rPr lang="en-US" b="1" dirty="0"/>
              <a:t>, </a:t>
            </a:r>
            <a:r>
              <a:rPr lang="en-US" dirty="0"/>
              <a:t>or</a:t>
            </a:r>
            <a:r>
              <a:rPr lang="en-US" b="1" dirty="0"/>
              <a:t> 3 </a:t>
            </a:r>
            <a:r>
              <a:rPr lang="en-US" b="1" dirty="0" err="1"/>
              <a:t>hr</a:t>
            </a:r>
            <a:r>
              <a:rPr lang="en-US" b="1" dirty="0"/>
              <a:t> </a:t>
            </a:r>
            <a:r>
              <a:rPr lang="en-US" b="1" dirty="0" err="1"/>
              <a:t>hs</a:t>
            </a:r>
            <a:r>
              <a:rPr lang="en-US" b="1" dirty="0"/>
              <a:t>-troponin</a:t>
            </a:r>
          </a:p>
          <a:p>
            <a:pPr lvl="2">
              <a:lnSpc>
                <a:spcPct val="110000"/>
              </a:lnSpc>
            </a:pPr>
            <a:r>
              <a:rPr lang="en-US" dirty="0"/>
              <a:t>Careful attention to timing of collections needs to be considered if any lab personal add-ons these test to previously collected samples.</a:t>
            </a:r>
          </a:p>
          <a:p>
            <a:pPr lvl="1">
              <a:lnSpc>
                <a:spcPct val="110000"/>
              </a:lnSpc>
            </a:pPr>
            <a:r>
              <a:rPr lang="en-US" b="1" u="sng" dirty="0"/>
              <a:t>Non-lab personal</a:t>
            </a:r>
            <a:r>
              <a:rPr lang="en-US" dirty="0"/>
              <a:t> can </a:t>
            </a:r>
            <a:r>
              <a:rPr lang="en-US" b="1" u="sng" dirty="0"/>
              <a:t>ONLY</a:t>
            </a:r>
            <a:r>
              <a:rPr lang="en-US" dirty="0"/>
              <a:t> add-on the </a:t>
            </a:r>
            <a:r>
              <a:rPr lang="en-US" b="1" dirty="0"/>
              <a:t>random troponin test</a:t>
            </a:r>
            <a:r>
              <a:rPr lang="en-US" dirty="0"/>
              <a:t> </a:t>
            </a:r>
          </a:p>
          <a:p>
            <a:pPr lvl="2">
              <a:lnSpc>
                <a:spcPct val="110000"/>
              </a:lnSpc>
            </a:pPr>
            <a:r>
              <a:rPr lang="en-US" dirty="0"/>
              <a:t>This test does </a:t>
            </a:r>
            <a:r>
              <a:rPr lang="en-US" b="1" u="sng" dirty="0"/>
              <a:t>NOT</a:t>
            </a:r>
            <a:r>
              <a:rPr lang="en-US" dirty="0"/>
              <a:t> offer the delta calculation. This is intentional.</a:t>
            </a:r>
          </a:p>
          <a:p>
            <a:pPr>
              <a:lnSpc>
                <a:spcPct val="110000"/>
              </a:lnSpc>
            </a:pPr>
            <a:endParaRPr lang="en-US" dirty="0"/>
          </a:p>
          <a:p>
            <a:pPr>
              <a:lnSpc>
                <a:spcPct val="110000"/>
              </a:lnSpc>
            </a:pPr>
            <a:r>
              <a:rPr lang="en-US" b="1" dirty="0">
                <a:solidFill>
                  <a:srgbClr val="D05472"/>
                </a:solidFill>
              </a:rPr>
              <a:t>Physician Questions/Complaints</a:t>
            </a:r>
          </a:p>
          <a:p>
            <a:pPr lvl="1">
              <a:lnSpc>
                <a:spcPct val="110000"/>
              </a:lnSpc>
            </a:pPr>
            <a:r>
              <a:rPr lang="en-US" dirty="0"/>
              <a:t>Physician clinical questions received by any lab phone should be directed to Dr. Wayne or Dr. Thompson. </a:t>
            </a:r>
          </a:p>
          <a:p>
            <a:pPr lvl="1">
              <a:lnSpc>
                <a:spcPct val="110000"/>
              </a:lnSpc>
            </a:pPr>
            <a:r>
              <a:rPr lang="en-US" dirty="0"/>
              <a:t>Warren Clinic Physician complaints about </a:t>
            </a:r>
            <a:r>
              <a:rPr lang="en-US" b="1" u="sng" dirty="0"/>
              <a:t>TAT</a:t>
            </a:r>
            <a:r>
              <a:rPr lang="en-US" dirty="0"/>
              <a:t> need to be directed to Jay</a:t>
            </a:r>
          </a:p>
          <a:p>
            <a:pPr lvl="2">
              <a:lnSpc>
                <a:spcPct val="110000"/>
              </a:lnSpc>
            </a:pPr>
            <a:r>
              <a:rPr lang="en-US" dirty="0"/>
              <a:t>CC Mat Pollard and William Stevens</a:t>
            </a:r>
          </a:p>
          <a:p>
            <a:pPr lvl="2">
              <a:lnSpc>
                <a:spcPct val="110000"/>
              </a:lnSpc>
            </a:pPr>
            <a:r>
              <a:rPr lang="en-US" dirty="0"/>
              <a:t>Please include as many facts as possible about the complaint. </a:t>
            </a:r>
          </a:p>
          <a:p>
            <a:pPr>
              <a:lnSpc>
                <a:spcPct val="110000"/>
              </a:lnSpc>
            </a:pPr>
            <a:endParaRPr lang="en-US" b="1" dirty="0">
              <a:solidFill>
                <a:srgbClr val="D05472"/>
              </a:solidFill>
            </a:endParaRPr>
          </a:p>
          <a:p>
            <a:pPr>
              <a:lnSpc>
                <a:spcPct val="110000"/>
              </a:lnSpc>
            </a:pPr>
            <a:r>
              <a:rPr lang="en-US" b="1" dirty="0">
                <a:solidFill>
                  <a:srgbClr val="D05472"/>
                </a:solidFill>
              </a:rPr>
              <a:t>Non-Physician Questions/Complaints</a:t>
            </a:r>
            <a:endParaRPr lang="en-US" dirty="0"/>
          </a:p>
          <a:p>
            <a:pPr lvl="1">
              <a:lnSpc>
                <a:spcPct val="110000"/>
              </a:lnSpc>
            </a:pPr>
            <a:r>
              <a:rPr lang="en-US" dirty="0"/>
              <a:t>Any non-physician complaints/questions you don’t feel able to address from:</a:t>
            </a:r>
          </a:p>
          <a:p>
            <a:pPr lvl="2">
              <a:lnSpc>
                <a:spcPct val="110000"/>
              </a:lnSpc>
            </a:pPr>
            <a:r>
              <a:rPr lang="en-US" dirty="0"/>
              <a:t>RN</a:t>
            </a:r>
          </a:p>
          <a:p>
            <a:pPr lvl="2">
              <a:lnSpc>
                <a:spcPct val="110000"/>
              </a:lnSpc>
            </a:pPr>
            <a:r>
              <a:rPr lang="en-US" dirty="0"/>
              <a:t>RN manager</a:t>
            </a:r>
          </a:p>
          <a:p>
            <a:pPr lvl="2">
              <a:lnSpc>
                <a:spcPct val="110000"/>
              </a:lnSpc>
            </a:pPr>
            <a:r>
              <a:rPr lang="en-US" dirty="0"/>
              <a:t>Doctors office manager</a:t>
            </a:r>
          </a:p>
          <a:p>
            <a:pPr lvl="1">
              <a:lnSpc>
                <a:spcPct val="110000"/>
              </a:lnSpc>
            </a:pPr>
            <a:r>
              <a:rPr lang="en-US" dirty="0"/>
              <a:t>Direct these Q’s and/or complaints to William Stevens phone and/or email, or to Jay Hupp’s if they ask for him specifically.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13</a:t>
            </a:fld>
            <a:endParaRPr lang="en-US"/>
          </a:p>
        </p:txBody>
      </p:sp>
    </p:spTree>
    <p:extLst>
      <p:ext uri="{BB962C8B-B14F-4D97-AF65-F5344CB8AC3E}">
        <p14:creationId xmlns:p14="http://schemas.microsoft.com/office/powerpoint/2010/main" val="242603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Notes</a:t>
            </a:r>
          </a:p>
        </p:txBody>
      </p:sp>
      <p:sp>
        <p:nvSpPr>
          <p:cNvPr id="3" name="Content Placeholder 2"/>
          <p:cNvSpPr>
            <a:spLocks noGrp="1"/>
          </p:cNvSpPr>
          <p:nvPr>
            <p:ph idx="1"/>
          </p:nvPr>
        </p:nvSpPr>
        <p:spPr>
          <a:xfrm>
            <a:off x="589615" y="962526"/>
            <a:ext cx="11012773" cy="5303520"/>
          </a:xfrm>
        </p:spPr>
        <p:txBody>
          <a:bodyPr>
            <a:normAutofit fontScale="85000" lnSpcReduction="20000"/>
          </a:bodyPr>
          <a:lstStyle/>
          <a:p>
            <a:pPr>
              <a:lnSpc>
                <a:spcPct val="120000"/>
              </a:lnSpc>
            </a:pPr>
            <a:r>
              <a:rPr lang="en-US" b="1" dirty="0">
                <a:solidFill>
                  <a:srgbClr val="D05472"/>
                </a:solidFill>
              </a:rPr>
              <a:t>Normal Range Canned Comment</a:t>
            </a:r>
            <a:r>
              <a:rPr lang="en-US" dirty="0"/>
              <a:t>​</a:t>
            </a:r>
          </a:p>
          <a:p>
            <a:pPr lvl="1">
              <a:lnSpc>
                <a:spcPct val="120000"/>
              </a:lnSpc>
            </a:pPr>
            <a:r>
              <a:rPr lang="en-US" dirty="0"/>
              <a:t>“</a:t>
            </a:r>
            <a:r>
              <a:rPr lang="en-US" i="1" dirty="0"/>
              <a:t>Result is within 99th percentile of healthy individuals. Immunochemical evidence does not suggest myocardial injury at this time. Serial determinations at timed intervals are recommended to detect elevated levels and to rule out acute myocardial damage</a:t>
            </a:r>
            <a:r>
              <a:rPr lang="en-US" dirty="0"/>
              <a:t>.​”</a:t>
            </a:r>
          </a:p>
          <a:p>
            <a:pPr lvl="1">
              <a:lnSpc>
                <a:spcPct val="120000"/>
              </a:lnSpc>
            </a:pPr>
            <a:endParaRPr lang="en-US" dirty="0"/>
          </a:p>
          <a:p>
            <a:pPr>
              <a:lnSpc>
                <a:spcPct val="120000"/>
              </a:lnSpc>
            </a:pPr>
            <a:r>
              <a:rPr lang="en-US" b="1" dirty="0">
                <a:solidFill>
                  <a:srgbClr val="D05472"/>
                </a:solidFill>
              </a:rPr>
              <a:t>Abnormal Range Canned Comment</a:t>
            </a:r>
            <a:r>
              <a:rPr lang="en-US" dirty="0"/>
              <a:t>​</a:t>
            </a:r>
          </a:p>
          <a:p>
            <a:pPr lvl="1">
              <a:lnSpc>
                <a:spcPct val="120000"/>
              </a:lnSpc>
            </a:pPr>
            <a:r>
              <a:rPr lang="en-US" dirty="0"/>
              <a:t>“</a:t>
            </a:r>
            <a:r>
              <a:rPr lang="en-US" i="1" dirty="0"/>
              <a:t>Elevated test result is suggestive of myocardial injury. Conditions other than myocardial infarction can also elevate troponin including other cardiovascular disease, severe infection, pulmonary embolism, and renal failure. Correlate results with the clinical presentation.</a:t>
            </a:r>
            <a:r>
              <a:rPr lang="en-US" dirty="0"/>
              <a:t>​”</a:t>
            </a:r>
          </a:p>
          <a:p>
            <a:pPr lvl="1">
              <a:lnSpc>
                <a:spcPct val="120000"/>
              </a:lnSpc>
            </a:pPr>
            <a:endParaRPr lang="en-US" dirty="0"/>
          </a:p>
          <a:p>
            <a:pPr>
              <a:lnSpc>
                <a:spcPct val="120000"/>
              </a:lnSpc>
            </a:pPr>
            <a:r>
              <a:rPr lang="en-US" b="1" dirty="0">
                <a:solidFill>
                  <a:srgbClr val="D05472"/>
                </a:solidFill>
              </a:rPr>
              <a:t>Abnormal Delta Canned Comment</a:t>
            </a:r>
            <a:r>
              <a:rPr lang="en-US" dirty="0"/>
              <a:t>​</a:t>
            </a:r>
          </a:p>
          <a:p>
            <a:pPr lvl="1">
              <a:lnSpc>
                <a:spcPct val="120000"/>
              </a:lnSpc>
            </a:pPr>
            <a:r>
              <a:rPr lang="en-US" dirty="0"/>
              <a:t>“</a:t>
            </a:r>
            <a:r>
              <a:rPr lang="en-US" i="1" dirty="0"/>
              <a:t>The change in troponin level is suggestive of myocardial injury. Conditions other than myocardial infarction can also elevate troponin including other cardiovascular disease, severe infection, pulmonary embolism, and renal failure. Correlate results with the clinical presentation.</a:t>
            </a:r>
            <a:r>
              <a:rPr lang="en-US" dirty="0"/>
              <a:t>​”</a:t>
            </a:r>
          </a:p>
          <a:p>
            <a:pPr lvl="1">
              <a:lnSpc>
                <a:spcPct val="120000"/>
              </a:lnSpc>
            </a:pPr>
            <a:r>
              <a:rPr lang="en-US" dirty="0"/>
              <a:t>Normal Reference range results with abnormal delta flag will suppress the normal reference range comment leaving only the abnormal delta comment.​</a:t>
            </a:r>
          </a:p>
          <a:p>
            <a:pPr lvl="1">
              <a:lnSpc>
                <a:spcPct val="120000"/>
              </a:lnSpc>
            </a:pPr>
            <a:r>
              <a:rPr lang="en-US" b="1" dirty="0"/>
              <a:t>**Abnormal delta canned comment only triggers for an abnormal delta with a positive increase from baseline. Negative delta values or “normal” delta changes will result in no delta canned comment</a:t>
            </a:r>
            <a:r>
              <a:rPr lang="en-US" dirty="0"/>
              <a:t>.​</a:t>
            </a:r>
            <a:r>
              <a:rPr lang="en-US" b="1" dirty="0"/>
              <a:t>**</a:t>
            </a:r>
          </a:p>
        </p:txBody>
      </p:sp>
      <p:sp>
        <p:nvSpPr>
          <p:cNvPr id="4" name="Slide Number Placeholder 3"/>
          <p:cNvSpPr>
            <a:spLocks noGrp="1"/>
          </p:cNvSpPr>
          <p:nvPr>
            <p:ph type="sldNum" sz="quarter" idx="12"/>
          </p:nvPr>
        </p:nvSpPr>
        <p:spPr/>
        <p:txBody>
          <a:bodyPr/>
          <a:lstStyle/>
          <a:p>
            <a:fld id="{1CD0D58F-7BA2-894B-B9BE-13F5E5173983}" type="slidenum">
              <a:rPr lang="en-US" smtClean="0"/>
              <a:t>14</a:t>
            </a:fld>
            <a:endParaRPr lang="en-US"/>
          </a:p>
        </p:txBody>
      </p:sp>
    </p:spTree>
    <p:extLst>
      <p:ext uri="{BB962C8B-B14F-4D97-AF65-F5344CB8AC3E}">
        <p14:creationId xmlns:p14="http://schemas.microsoft.com/office/powerpoint/2010/main" val="428530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High Sensitivity Troponin Flow Chart</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15</a:t>
            </a:fld>
            <a:endParaRPr lang="en-US"/>
          </a:p>
        </p:txBody>
      </p:sp>
      <p:sp>
        <p:nvSpPr>
          <p:cNvPr id="7" name="Content Placeholder 2">
            <a:extLst>
              <a:ext uri="{FF2B5EF4-FFF2-40B4-BE49-F238E27FC236}">
                <a16:creationId xmlns:a16="http://schemas.microsoft.com/office/drawing/2014/main" id="{9DD5DC81-4958-B010-373F-BFCF6927B003}"/>
              </a:ext>
            </a:extLst>
          </p:cNvPr>
          <p:cNvSpPr>
            <a:spLocks noGrp="1"/>
          </p:cNvSpPr>
          <p:nvPr>
            <p:ph idx="1"/>
          </p:nvPr>
        </p:nvSpPr>
        <p:spPr>
          <a:xfrm>
            <a:off x="589615" y="1264882"/>
            <a:ext cx="11012773" cy="4918804"/>
          </a:xfrm>
        </p:spPr>
        <p:txBody>
          <a:bodyPr>
            <a:normAutofit/>
          </a:bodyPr>
          <a:lstStyle/>
          <a:p>
            <a:r>
              <a:rPr lang="en-US" dirty="0"/>
              <a:t>(see image)</a:t>
            </a:r>
          </a:p>
          <a:p>
            <a:endParaRPr lang="en-US" dirty="0"/>
          </a:p>
          <a:p>
            <a:r>
              <a:rPr lang="en-US" b="1" dirty="0">
                <a:solidFill>
                  <a:srgbClr val="D05472"/>
                </a:solidFill>
              </a:rPr>
              <a:t>High-sensitivity Troponin Flow Chart</a:t>
            </a:r>
          </a:p>
          <a:p>
            <a:pPr lvl="1"/>
            <a:r>
              <a:rPr lang="en-US" dirty="0"/>
              <a:t>Algorithm was approved by Cardiology, TEC, and pathology. </a:t>
            </a:r>
          </a:p>
          <a:p>
            <a:pPr lvl="1"/>
            <a:r>
              <a:rPr lang="en-US" dirty="0"/>
              <a:t>Physician questions about this should be directed to Pathology. </a:t>
            </a:r>
          </a:p>
          <a:p>
            <a:pPr lvl="1"/>
            <a:r>
              <a:rPr lang="en-US" dirty="0"/>
              <a:t>Nursing questions about the algorithm or workflow sheet should be redirected to the ordering provider.</a:t>
            </a:r>
          </a:p>
          <a:p>
            <a:endParaRPr lang="en-US" dirty="0"/>
          </a:p>
          <a:p>
            <a:r>
              <a:rPr lang="en-US" b="1" dirty="0">
                <a:solidFill>
                  <a:srgbClr val="D05472"/>
                </a:solidFill>
              </a:rPr>
              <a:t>Positive Troponin (Abnormal Result)</a:t>
            </a:r>
          </a:p>
          <a:p>
            <a:pPr lvl="1"/>
            <a:r>
              <a:rPr lang="en-US" dirty="0" err="1"/>
              <a:t>hs-TnI</a:t>
            </a:r>
            <a:r>
              <a:rPr lang="en-US" dirty="0"/>
              <a:t> results that exceed normal reference range for M/F </a:t>
            </a:r>
            <a:r>
              <a:rPr lang="en-US" dirty="0">
                <a:sym typeface="Wingdings" panose="05000000000000000000" pitchFamily="2" charset="2"/>
              </a:rPr>
              <a:t>= </a:t>
            </a:r>
            <a:r>
              <a:rPr lang="en-US" dirty="0">
                <a:solidFill>
                  <a:srgbClr val="FF0000"/>
                </a:solidFill>
                <a:sym typeface="Wingdings" panose="05000000000000000000" pitchFamily="2" charset="2"/>
              </a:rPr>
              <a:t>Abnormal Result / Positive Troponin</a:t>
            </a:r>
          </a:p>
          <a:p>
            <a:pPr lvl="1"/>
            <a:r>
              <a:rPr lang="en-US" dirty="0">
                <a:sym typeface="Wingdings" panose="05000000000000000000" pitchFamily="2" charset="2"/>
              </a:rPr>
              <a:t>Females: </a:t>
            </a:r>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14 ng/L</a:t>
            </a:r>
          </a:p>
          <a:p>
            <a:pPr lvl="1"/>
            <a:r>
              <a:rPr lang="en-US" dirty="0">
                <a:sym typeface="Wingdings" panose="05000000000000000000" pitchFamily="2" charset="2"/>
              </a:rPr>
              <a:t>Males: </a:t>
            </a:r>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35 ng/L</a:t>
            </a:r>
          </a:p>
          <a:p>
            <a:pPr lvl="1"/>
            <a:r>
              <a:rPr lang="en-US" dirty="0">
                <a:solidFill>
                  <a:schemeClr val="tx1"/>
                </a:solidFill>
                <a:sym typeface="Wingdings" panose="05000000000000000000" pitchFamily="2" charset="2"/>
              </a:rPr>
              <a:t>Unknown:</a:t>
            </a:r>
            <a:r>
              <a:rPr lang="en-US" dirty="0">
                <a:solidFill>
                  <a:srgbClr val="FF0000"/>
                </a:solidFill>
                <a:sym typeface="Wingdings" panose="05000000000000000000" pitchFamily="2" charset="2"/>
              </a:rPr>
              <a:t> </a:t>
            </a:r>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27 ng/L</a:t>
            </a:r>
            <a:endParaRPr lang="en-US" dirty="0">
              <a:solidFill>
                <a:srgbClr val="FF0000"/>
              </a:solidFill>
            </a:endParaRPr>
          </a:p>
        </p:txBody>
      </p:sp>
    </p:spTree>
    <p:extLst>
      <p:ext uri="{BB962C8B-B14F-4D97-AF65-F5344CB8AC3E}">
        <p14:creationId xmlns:p14="http://schemas.microsoft.com/office/powerpoint/2010/main" val="379865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endParaRPr lang="en-US" cap="none" dirty="0"/>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16</a:t>
            </a:fld>
            <a:endParaRPr lang="en-US"/>
          </a:p>
        </p:txBody>
      </p:sp>
      <p:pic>
        <p:nvPicPr>
          <p:cNvPr id="6" name="Picture 5">
            <a:extLst>
              <a:ext uri="{FF2B5EF4-FFF2-40B4-BE49-F238E27FC236}">
                <a16:creationId xmlns:a16="http://schemas.microsoft.com/office/drawing/2014/main" id="{BE51B906-E7A5-34AC-CE3A-4DF663280E8E}"/>
              </a:ext>
            </a:extLst>
          </p:cNvPr>
          <p:cNvPicPr>
            <a:picLocks noChangeAspect="1"/>
          </p:cNvPicPr>
          <p:nvPr/>
        </p:nvPicPr>
        <p:blipFill>
          <a:blip r:embed="rId2"/>
          <a:stretch>
            <a:fillRect/>
          </a:stretch>
        </p:blipFill>
        <p:spPr>
          <a:xfrm>
            <a:off x="0" y="1482"/>
            <a:ext cx="12192000" cy="6855035"/>
          </a:xfrm>
          <a:prstGeom prst="rect">
            <a:avLst/>
          </a:prstGeom>
        </p:spPr>
      </p:pic>
    </p:spTree>
    <p:extLst>
      <p:ext uri="{BB962C8B-B14F-4D97-AF65-F5344CB8AC3E}">
        <p14:creationId xmlns:p14="http://schemas.microsoft.com/office/powerpoint/2010/main" val="244567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endParaRPr lang="en-US" cap="none"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17</a:t>
            </a:fld>
            <a:endParaRPr lang="en-US"/>
          </a:p>
        </p:txBody>
      </p:sp>
      <p:pic>
        <p:nvPicPr>
          <p:cNvPr id="6" name="Picture 5">
            <a:extLst>
              <a:ext uri="{FF2B5EF4-FFF2-40B4-BE49-F238E27FC236}">
                <a16:creationId xmlns:a16="http://schemas.microsoft.com/office/drawing/2014/main" id="{216CFA7C-3B76-126D-87FA-BF5BCB0B2E1E}"/>
              </a:ext>
            </a:extLst>
          </p:cNvPr>
          <p:cNvPicPr>
            <a:picLocks noChangeAspect="1"/>
          </p:cNvPicPr>
          <p:nvPr/>
        </p:nvPicPr>
        <p:blipFill>
          <a:blip r:embed="rId3"/>
          <a:stretch>
            <a:fillRect/>
          </a:stretch>
        </p:blipFill>
        <p:spPr>
          <a:xfrm>
            <a:off x="1650531" y="0"/>
            <a:ext cx="8890937" cy="6858000"/>
          </a:xfrm>
          <a:prstGeom prst="rect">
            <a:avLst/>
          </a:prstGeom>
        </p:spPr>
      </p:pic>
    </p:spTree>
    <p:extLst>
      <p:ext uri="{BB962C8B-B14F-4D97-AF65-F5344CB8AC3E}">
        <p14:creationId xmlns:p14="http://schemas.microsoft.com/office/powerpoint/2010/main" val="382621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71E9-55DC-0880-6E68-FFC381909852}"/>
              </a:ext>
            </a:extLst>
          </p:cNvPr>
          <p:cNvSpPr>
            <a:spLocks noGrp="1"/>
          </p:cNvSpPr>
          <p:nvPr>
            <p:ph type="title"/>
          </p:nvPr>
        </p:nvSpPr>
        <p:spPr/>
        <p:txBody>
          <a:bodyPr/>
          <a:lstStyle/>
          <a:p>
            <a:r>
              <a:rPr lang="en-US" cap="none" dirty="0" err="1"/>
              <a:t>hs</a:t>
            </a:r>
            <a:r>
              <a:rPr lang="en-US" cap="none" dirty="0"/>
              <a:t>-Troponin Flow Chart – Female (Written)</a:t>
            </a:r>
          </a:p>
        </p:txBody>
      </p:sp>
      <p:sp>
        <p:nvSpPr>
          <p:cNvPr id="3" name="Content Placeholder 2">
            <a:extLst>
              <a:ext uri="{FF2B5EF4-FFF2-40B4-BE49-F238E27FC236}">
                <a16:creationId xmlns:a16="http://schemas.microsoft.com/office/drawing/2014/main" id="{CCB707CA-5864-6E6A-C66B-CC44E7FF9FB2}"/>
              </a:ext>
            </a:extLst>
          </p:cNvPr>
          <p:cNvSpPr>
            <a:spLocks noGrp="1"/>
          </p:cNvSpPr>
          <p:nvPr>
            <p:ph idx="1"/>
          </p:nvPr>
        </p:nvSpPr>
        <p:spPr>
          <a:xfrm>
            <a:off x="589615" y="1001027"/>
            <a:ext cx="11012773" cy="5182659"/>
          </a:xfrm>
        </p:spPr>
        <p:txBody>
          <a:bodyPr>
            <a:normAutofit/>
          </a:bodyPr>
          <a:lstStyle/>
          <a:p>
            <a:r>
              <a:rPr lang="en-US" b="1" u="sng" dirty="0"/>
              <a:t>Initial Troponin is ran</a:t>
            </a:r>
          </a:p>
          <a:p>
            <a:pPr marL="685800" lvl="1" indent="-228600"/>
            <a:r>
              <a:rPr lang="en-US" dirty="0" err="1">
                <a:solidFill>
                  <a:srgbClr val="0070C0"/>
                </a:solidFill>
              </a:rPr>
              <a:t>cTnI</a:t>
            </a:r>
            <a:r>
              <a:rPr lang="en-US" dirty="0">
                <a:solidFill>
                  <a:srgbClr val="0070C0"/>
                </a:solidFill>
              </a:rPr>
              <a:t> &lt;3 ng/L for M/F</a:t>
            </a:r>
            <a:r>
              <a:rPr lang="en-US" dirty="0"/>
              <a:t> </a:t>
            </a:r>
            <a:r>
              <a:rPr lang="en-US" dirty="0">
                <a:sym typeface="Wingdings" panose="05000000000000000000" pitchFamily="2" charset="2"/>
              </a:rPr>
              <a:t>&amp; </a:t>
            </a:r>
            <a:r>
              <a:rPr lang="en-US" dirty="0">
                <a:solidFill>
                  <a:srgbClr val="0070C0"/>
                </a:solidFill>
                <a:sym typeface="Wingdings" panose="05000000000000000000" pitchFamily="2" charset="2"/>
              </a:rPr>
              <a:t>Symptom Duration ≥ 3 </a:t>
            </a:r>
            <a:r>
              <a:rPr lang="en-US" dirty="0" err="1">
                <a:solidFill>
                  <a:srgbClr val="0070C0"/>
                </a:solidFill>
                <a:sym typeface="Wingdings" panose="05000000000000000000" pitchFamily="2" charset="2"/>
              </a:rPr>
              <a:t>hrs</a:t>
            </a:r>
            <a:r>
              <a:rPr lang="en-US" dirty="0">
                <a:sym typeface="Wingdings" panose="05000000000000000000" pitchFamily="2" charset="2"/>
              </a:rPr>
              <a:t>  Patient ruled out of Myocardial injury</a:t>
            </a:r>
          </a:p>
          <a:p>
            <a:pPr marL="685800" lvl="1" indent="-228600"/>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&lt;3 ng/L for M/F</a:t>
            </a:r>
            <a:r>
              <a:rPr lang="en-US" dirty="0">
                <a:sym typeface="Wingdings" panose="05000000000000000000" pitchFamily="2" charset="2"/>
              </a:rPr>
              <a:t> &amp; </a:t>
            </a:r>
            <a:r>
              <a:rPr lang="en-US" dirty="0">
                <a:ln>
                  <a:solidFill>
                    <a:sysClr val="windowText" lastClr="000000"/>
                  </a:solidFill>
                </a:ln>
                <a:solidFill>
                  <a:srgbClr val="FFFF00"/>
                </a:solidFill>
                <a:sym typeface="Wingdings" panose="05000000000000000000" pitchFamily="2" charset="2"/>
              </a:rPr>
              <a:t>Symptom Duration &lt; 3 </a:t>
            </a:r>
            <a:r>
              <a:rPr lang="en-US" dirty="0" err="1">
                <a:ln>
                  <a:solidFill>
                    <a:sysClr val="windowText" lastClr="000000"/>
                  </a:solidFill>
                </a:ln>
                <a:solidFill>
                  <a:srgbClr val="FFFF00"/>
                </a:solidFill>
                <a:sym typeface="Wingdings" panose="05000000000000000000" pitchFamily="2" charset="2"/>
              </a:rPr>
              <a:t>hrs</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1 </a:t>
            </a:r>
            <a:r>
              <a:rPr lang="en-US" dirty="0" err="1">
                <a:sym typeface="Wingdings" panose="05000000000000000000" pitchFamily="2" charset="2"/>
              </a:rPr>
              <a:t>hr</a:t>
            </a:r>
            <a:endParaRPr lang="en-US" dirty="0">
              <a:sym typeface="Wingdings" panose="05000000000000000000" pitchFamily="2" charset="2"/>
            </a:endParaRPr>
          </a:p>
          <a:p>
            <a:pPr marL="685800" lvl="1" indent="-228600"/>
            <a:r>
              <a:rPr lang="en-US" dirty="0">
                <a:solidFill>
                  <a:srgbClr val="0070C0"/>
                </a:solidFill>
                <a:sym typeface="Wingdings" panose="05000000000000000000" pitchFamily="2" charset="2"/>
              </a:rPr>
              <a:t>3 ≤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14 ng/L</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1 </a:t>
            </a:r>
            <a:r>
              <a:rPr lang="en-US" dirty="0" err="1">
                <a:sym typeface="Wingdings" panose="05000000000000000000" pitchFamily="2" charset="2"/>
              </a:rPr>
              <a:t>hr</a:t>
            </a:r>
            <a:endParaRPr lang="en-US" dirty="0">
              <a:sym typeface="Wingdings" panose="05000000000000000000" pitchFamily="2" charset="2"/>
            </a:endParaRPr>
          </a:p>
          <a:p>
            <a:pPr marL="685800" lvl="1" indent="-228600"/>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14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endParaRPr lang="en-US" dirty="0"/>
          </a:p>
          <a:p>
            <a:r>
              <a:rPr lang="en-US" b="1" u="sng" dirty="0"/>
              <a:t>1 </a:t>
            </a:r>
            <a:r>
              <a:rPr lang="en-US" b="1" u="sng" dirty="0" err="1"/>
              <a:t>hr</a:t>
            </a:r>
            <a:r>
              <a:rPr lang="en-US" b="1" u="sng" dirty="0"/>
              <a:t> Troponin is ran</a:t>
            </a:r>
          </a:p>
          <a:p>
            <a:pPr marL="685800" lvl="1" indent="-228600"/>
            <a:r>
              <a:rPr lang="en-US" dirty="0" err="1">
                <a:solidFill>
                  <a:srgbClr val="0070C0"/>
                </a:solidFill>
              </a:rPr>
              <a:t>cTnI</a:t>
            </a:r>
            <a:r>
              <a:rPr lang="en-US" dirty="0">
                <a:solidFill>
                  <a:srgbClr val="0070C0"/>
                </a:solidFill>
              </a:rPr>
              <a:t> ≤ 14 ng/L</a:t>
            </a:r>
            <a:r>
              <a:rPr lang="en-US" dirty="0"/>
              <a:t> &amp; </a:t>
            </a:r>
            <a:r>
              <a:rPr lang="en-US" dirty="0">
                <a:solidFill>
                  <a:srgbClr val="0070C0"/>
                </a:solidFill>
              </a:rPr>
              <a:t>Delta of 0/1 </a:t>
            </a:r>
            <a:r>
              <a:rPr lang="en-US" dirty="0" err="1">
                <a:solidFill>
                  <a:srgbClr val="0070C0"/>
                </a:solidFill>
              </a:rPr>
              <a:t>hr</a:t>
            </a:r>
            <a:r>
              <a:rPr lang="en-US" dirty="0">
                <a:solidFill>
                  <a:srgbClr val="0070C0"/>
                </a:solidFill>
              </a:rPr>
              <a:t> is ≤ 3 ng/L</a:t>
            </a:r>
            <a:r>
              <a:rPr lang="en-US" dirty="0"/>
              <a:t> </a:t>
            </a:r>
            <a:r>
              <a:rPr lang="en-US" dirty="0">
                <a:sym typeface="Wingdings" panose="05000000000000000000" pitchFamily="2" charset="2"/>
              </a:rPr>
              <a:t> Patient Ruled out of myocardial injury</a:t>
            </a:r>
          </a:p>
          <a:p>
            <a:pPr marL="685800" lvl="1" indent="-228600"/>
            <a:r>
              <a:rPr lang="en-US" dirty="0" err="1">
                <a:solidFill>
                  <a:srgbClr val="0070C0"/>
                </a:solidFill>
              </a:rPr>
              <a:t>cTnI</a:t>
            </a:r>
            <a:r>
              <a:rPr lang="en-US" dirty="0">
                <a:solidFill>
                  <a:srgbClr val="0070C0"/>
                </a:solidFill>
              </a:rPr>
              <a:t> ≤ 14 ng/L</a:t>
            </a:r>
            <a:r>
              <a:rPr lang="en-US" dirty="0"/>
              <a:t> &amp; </a:t>
            </a:r>
            <a:r>
              <a:rPr lang="en-US" dirty="0">
                <a:ln>
                  <a:solidFill>
                    <a:sysClr val="windowText" lastClr="000000"/>
                  </a:solidFill>
                </a:ln>
                <a:solidFill>
                  <a:srgbClr val="FFFF00"/>
                </a:solidFill>
                <a:sym typeface="Wingdings" panose="05000000000000000000" pitchFamily="2" charset="2"/>
              </a:rPr>
              <a:t>Delta of 0/1 </a:t>
            </a:r>
            <a:r>
              <a:rPr lang="en-US" dirty="0" err="1">
                <a:ln>
                  <a:solidFill>
                    <a:sysClr val="windowText" lastClr="000000"/>
                  </a:solidFill>
                </a:ln>
                <a:solidFill>
                  <a:srgbClr val="FFFF00"/>
                </a:solidFill>
                <a:sym typeface="Wingdings" panose="05000000000000000000" pitchFamily="2" charset="2"/>
              </a:rPr>
              <a:t>hr</a:t>
            </a:r>
            <a:r>
              <a:rPr lang="en-US" dirty="0">
                <a:ln>
                  <a:solidFill>
                    <a:sysClr val="windowText" lastClr="000000"/>
                  </a:solidFill>
                </a:ln>
                <a:solidFill>
                  <a:srgbClr val="FFFF00"/>
                </a:solidFill>
                <a:sym typeface="Wingdings" panose="05000000000000000000" pitchFamily="2" charset="2"/>
              </a:rPr>
              <a:t> is &gt;3 ng/L</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3 </a:t>
            </a:r>
            <a:r>
              <a:rPr lang="en-US" dirty="0" err="1">
                <a:sym typeface="Wingdings" panose="05000000000000000000" pitchFamily="2" charset="2"/>
              </a:rPr>
              <a:t>hr</a:t>
            </a:r>
            <a:endParaRPr lang="en-US" dirty="0">
              <a:sym typeface="Wingdings" panose="05000000000000000000" pitchFamily="2" charset="2"/>
            </a:endParaRPr>
          </a:p>
          <a:p>
            <a:pPr marL="685800" lvl="1" indent="-228600"/>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14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endParaRPr lang="en-US" dirty="0">
              <a:sym typeface="Wingdings" panose="05000000000000000000" pitchFamily="2" charset="2"/>
            </a:endParaRPr>
          </a:p>
          <a:p>
            <a:r>
              <a:rPr lang="en-US" b="1" u="sng" dirty="0">
                <a:sym typeface="Wingdings" panose="05000000000000000000" pitchFamily="2" charset="2"/>
              </a:rPr>
              <a:t>3 </a:t>
            </a:r>
            <a:r>
              <a:rPr lang="en-US" b="1" u="sng" dirty="0" err="1">
                <a:sym typeface="Wingdings" panose="05000000000000000000" pitchFamily="2" charset="2"/>
              </a:rPr>
              <a:t>hr</a:t>
            </a:r>
            <a:r>
              <a:rPr lang="en-US" b="1" u="sng" dirty="0">
                <a:sym typeface="Wingdings" panose="05000000000000000000" pitchFamily="2" charset="2"/>
              </a:rPr>
              <a:t> Troponin is ran</a:t>
            </a:r>
          </a:p>
          <a:p>
            <a:pPr marL="685800" lvl="1" indent="-228600"/>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14 ng/L </a:t>
            </a:r>
            <a:r>
              <a:rPr lang="en-US" dirty="0">
                <a:solidFill>
                  <a:schemeClr val="tx1"/>
                </a:solidFill>
                <a:sym typeface="Wingdings" panose="05000000000000000000" pitchFamily="2" charset="2"/>
              </a:rPr>
              <a:t> &amp;</a:t>
            </a:r>
            <a:r>
              <a:rPr lang="en-US" dirty="0">
                <a:solidFill>
                  <a:srgbClr val="0070C0"/>
                </a:solidFill>
                <a:sym typeface="Wingdings" panose="05000000000000000000" pitchFamily="2" charset="2"/>
              </a:rPr>
              <a:t> </a:t>
            </a:r>
            <a:r>
              <a:rPr lang="en-US" dirty="0">
                <a:solidFill>
                  <a:srgbClr val="0070C0"/>
                </a:solidFill>
              </a:rPr>
              <a:t>Delta of 0/3 </a:t>
            </a:r>
            <a:r>
              <a:rPr lang="en-US" dirty="0" err="1">
                <a:solidFill>
                  <a:srgbClr val="0070C0"/>
                </a:solidFill>
              </a:rPr>
              <a:t>hr</a:t>
            </a:r>
            <a:r>
              <a:rPr lang="en-US" dirty="0">
                <a:solidFill>
                  <a:srgbClr val="0070C0"/>
                </a:solidFill>
              </a:rPr>
              <a:t> is &lt;7 ng/L</a:t>
            </a:r>
            <a:r>
              <a:rPr lang="en-US" dirty="0"/>
              <a:t> </a:t>
            </a:r>
            <a:r>
              <a:rPr lang="en-US" dirty="0">
                <a:sym typeface="Wingdings" panose="05000000000000000000" pitchFamily="2" charset="2"/>
              </a:rPr>
              <a:t> Patient Ruled out of myocardial injury</a:t>
            </a:r>
          </a:p>
          <a:p>
            <a:pPr marL="685800" lvl="1" indent="-228600"/>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14 ng/L  </a:t>
            </a:r>
            <a:r>
              <a:rPr lang="en-US" dirty="0">
                <a:solidFill>
                  <a:schemeClr val="tx1"/>
                </a:solidFill>
                <a:sym typeface="Wingdings" panose="05000000000000000000" pitchFamily="2" charset="2"/>
              </a:rPr>
              <a:t>&amp;</a:t>
            </a:r>
            <a:r>
              <a:rPr lang="en-US" dirty="0">
                <a:solidFill>
                  <a:srgbClr val="0070C0"/>
                </a:solidFill>
                <a:sym typeface="Wingdings" panose="05000000000000000000" pitchFamily="2" charset="2"/>
              </a:rPr>
              <a:t> </a:t>
            </a:r>
            <a:r>
              <a:rPr lang="en-US" dirty="0">
                <a:solidFill>
                  <a:srgbClr val="FF0000"/>
                </a:solidFill>
                <a:sym typeface="Wingdings" panose="05000000000000000000" pitchFamily="2" charset="2"/>
              </a:rPr>
              <a:t>Delta of 0/3 </a:t>
            </a:r>
            <a:r>
              <a:rPr lang="en-US" dirty="0" err="1">
                <a:solidFill>
                  <a:srgbClr val="FF0000"/>
                </a:solidFill>
                <a:sym typeface="Wingdings" panose="05000000000000000000" pitchFamily="2" charset="2"/>
              </a:rPr>
              <a:t>hr</a:t>
            </a:r>
            <a:r>
              <a:rPr lang="en-US" dirty="0">
                <a:solidFill>
                  <a:srgbClr val="FF0000"/>
                </a:solidFill>
                <a:sym typeface="Wingdings" panose="05000000000000000000" pitchFamily="2" charset="2"/>
              </a:rPr>
              <a:t> is ≥ 7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pPr marL="685800" lvl="1" indent="-228600"/>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14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A0758CDA-1ED3-9128-3A49-F3C20FF75D8C}"/>
              </a:ext>
            </a:extLst>
          </p:cNvPr>
          <p:cNvSpPr>
            <a:spLocks noGrp="1"/>
          </p:cNvSpPr>
          <p:nvPr>
            <p:ph type="sldNum" sz="quarter" idx="12"/>
          </p:nvPr>
        </p:nvSpPr>
        <p:spPr/>
        <p:txBody>
          <a:bodyPr/>
          <a:lstStyle/>
          <a:p>
            <a:fld id="{1CD0D58F-7BA2-894B-B9BE-13F5E5173983}" type="slidenum">
              <a:rPr lang="en-US" smtClean="0"/>
              <a:t>18</a:t>
            </a:fld>
            <a:endParaRPr lang="en-US"/>
          </a:p>
        </p:txBody>
      </p:sp>
    </p:spTree>
    <p:extLst>
      <p:ext uri="{BB962C8B-B14F-4D97-AF65-F5344CB8AC3E}">
        <p14:creationId xmlns:p14="http://schemas.microsoft.com/office/powerpoint/2010/main" val="134885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endParaRPr lang="en-US" cap="none"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19</a:t>
            </a:fld>
            <a:endParaRPr lang="en-US"/>
          </a:p>
        </p:txBody>
      </p:sp>
      <p:pic>
        <p:nvPicPr>
          <p:cNvPr id="6" name="Picture 5">
            <a:extLst>
              <a:ext uri="{FF2B5EF4-FFF2-40B4-BE49-F238E27FC236}">
                <a16:creationId xmlns:a16="http://schemas.microsoft.com/office/drawing/2014/main" id="{3DCB9C68-5079-409B-F95C-C4A566610CF7}"/>
              </a:ext>
            </a:extLst>
          </p:cNvPr>
          <p:cNvPicPr>
            <a:picLocks noChangeAspect="1"/>
          </p:cNvPicPr>
          <p:nvPr/>
        </p:nvPicPr>
        <p:blipFill>
          <a:blip r:embed="rId3"/>
          <a:stretch>
            <a:fillRect/>
          </a:stretch>
        </p:blipFill>
        <p:spPr>
          <a:xfrm>
            <a:off x="1660936" y="0"/>
            <a:ext cx="8870127" cy="6858000"/>
          </a:xfrm>
          <a:prstGeom prst="rect">
            <a:avLst/>
          </a:prstGeom>
        </p:spPr>
      </p:pic>
    </p:spTree>
    <p:extLst>
      <p:ext uri="{BB962C8B-B14F-4D97-AF65-F5344CB8AC3E}">
        <p14:creationId xmlns:p14="http://schemas.microsoft.com/office/powerpoint/2010/main" val="76651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Summary and Explanation of Test</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1264882"/>
            <a:ext cx="11099281" cy="4918804"/>
          </a:xfrm>
        </p:spPr>
        <p:txBody>
          <a:bodyPr>
            <a:normAutofit/>
          </a:bodyPr>
          <a:lstStyle/>
          <a:p>
            <a:pPr>
              <a:lnSpc>
                <a:spcPct val="100000"/>
              </a:lnSpc>
            </a:pPr>
            <a:r>
              <a:rPr lang="en-US" b="1" dirty="0">
                <a:solidFill>
                  <a:srgbClr val="C25069"/>
                </a:solidFill>
              </a:rPr>
              <a:t>Background:</a:t>
            </a:r>
          </a:p>
          <a:p>
            <a:pPr lvl="1">
              <a:lnSpc>
                <a:spcPct val="100000"/>
              </a:lnSpc>
            </a:pPr>
            <a:r>
              <a:rPr lang="en-US" dirty="0"/>
              <a:t>Cardiac troponin I is a regulatory subunit of the troponin complex associated with the actin thin filament within cardiac muscle cells. Troponin I, in conjunction with troponin C and troponin T, plays an integral role in the regulation of muscle contraction. </a:t>
            </a:r>
          </a:p>
          <a:p>
            <a:pPr lvl="1">
              <a:lnSpc>
                <a:spcPct val="100000"/>
              </a:lnSpc>
            </a:pPr>
            <a:endParaRPr lang="en-US" dirty="0"/>
          </a:p>
          <a:p>
            <a:pPr lvl="1">
              <a:lnSpc>
                <a:spcPct val="100000"/>
              </a:lnSpc>
            </a:pPr>
            <a:r>
              <a:rPr lang="en-US" dirty="0"/>
              <a:t>Three distinct tissue-specific isoforms of troponin I have been identified from skeletal and cardiac muscles. The cardiac isoform exhibits only 60% similarity with the skeletal muscle isoform and contains additional amino acids at the N-terminus.</a:t>
            </a:r>
          </a:p>
          <a:p>
            <a:pPr lvl="2">
              <a:lnSpc>
                <a:spcPct val="100000"/>
              </a:lnSpc>
            </a:pPr>
            <a:r>
              <a:rPr lang="en-US" dirty="0" err="1"/>
              <a:t>cTnI</a:t>
            </a:r>
            <a:r>
              <a:rPr lang="en-US" dirty="0"/>
              <a:t> has a molecular weight of approximately 24,000 </a:t>
            </a:r>
            <a:r>
              <a:rPr lang="en-US" dirty="0" err="1"/>
              <a:t>daltons</a:t>
            </a:r>
            <a:r>
              <a:rPr lang="en-US" dirty="0"/>
              <a:t>.</a:t>
            </a:r>
          </a:p>
          <a:p>
            <a:pPr lvl="2">
              <a:lnSpc>
                <a:spcPct val="100000"/>
              </a:lnSpc>
            </a:pPr>
            <a:endParaRPr lang="en-US" dirty="0"/>
          </a:p>
          <a:p>
            <a:pPr lvl="1">
              <a:lnSpc>
                <a:spcPct val="100000"/>
              </a:lnSpc>
            </a:pPr>
            <a:r>
              <a:rPr lang="en-US" dirty="0"/>
              <a:t>Cardiac troponin I reaches peak concentrations in approximately 8 to 28 hours and remains elevated for 3 to 10 days following MI.</a:t>
            </a:r>
            <a:r>
              <a:rPr lang="en-US" baseline="30000" dirty="0"/>
              <a:t> </a:t>
            </a:r>
            <a:r>
              <a:rPr lang="en-US" dirty="0"/>
              <a:t>Cardiac troponin is the preferred biomarker for the detection of myocardial infarction based on improved sensitivity and superior tissue-specificity compared to other available biomarkers of necrosis, including:</a:t>
            </a:r>
          </a:p>
          <a:p>
            <a:pPr lvl="2">
              <a:lnSpc>
                <a:spcPct val="100000"/>
              </a:lnSpc>
            </a:pPr>
            <a:r>
              <a:rPr lang="en-US" dirty="0"/>
              <a:t>CK-MB, myoglobin, lactate dehydrogenase, and others.</a:t>
            </a:r>
            <a:endParaRPr lang="en-US" baseline="30000"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a:t>
            </a:fld>
            <a:endParaRPr lang="en-US"/>
          </a:p>
        </p:txBody>
      </p:sp>
    </p:spTree>
    <p:extLst>
      <p:ext uri="{BB962C8B-B14F-4D97-AF65-F5344CB8AC3E}">
        <p14:creationId xmlns:p14="http://schemas.microsoft.com/office/powerpoint/2010/main" val="73142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a:t>-Troponin Flow Chart – Male (Written)</a:t>
            </a:r>
            <a:endParaRPr lang="en-US" cap="none" dirty="0"/>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981777"/>
            <a:ext cx="11012773" cy="5201909"/>
          </a:xfrm>
          <a:noFill/>
          <a:ln>
            <a:noFill/>
          </a:ln>
        </p:spPr>
        <p:txBody>
          <a:bodyPr>
            <a:normAutofit lnSpcReduction="10000"/>
          </a:bodyPr>
          <a:lstStyle/>
          <a:p>
            <a:r>
              <a:rPr lang="en-US" b="1" u="sng" dirty="0"/>
              <a:t>Initial Troponin is ran</a:t>
            </a:r>
          </a:p>
          <a:p>
            <a:pPr marL="685800" lvl="1" indent="-228600">
              <a:buFont typeface="Arial" panose="020B0604020202020204" pitchFamily="34" charset="0"/>
              <a:buChar char="•"/>
            </a:pPr>
            <a:r>
              <a:rPr lang="en-US" dirty="0" err="1">
                <a:solidFill>
                  <a:srgbClr val="0070C0"/>
                </a:solidFill>
              </a:rPr>
              <a:t>cTnI</a:t>
            </a:r>
            <a:r>
              <a:rPr lang="en-US" dirty="0">
                <a:solidFill>
                  <a:srgbClr val="0070C0"/>
                </a:solidFill>
              </a:rPr>
              <a:t> &lt;3 ng/L for M/F</a:t>
            </a:r>
            <a:r>
              <a:rPr lang="en-US" dirty="0"/>
              <a:t> </a:t>
            </a:r>
            <a:r>
              <a:rPr lang="en-US" dirty="0">
                <a:sym typeface="Wingdings" panose="05000000000000000000" pitchFamily="2" charset="2"/>
              </a:rPr>
              <a:t>&amp; </a:t>
            </a:r>
            <a:r>
              <a:rPr lang="en-US" dirty="0">
                <a:solidFill>
                  <a:srgbClr val="0070C0"/>
                </a:solidFill>
                <a:sym typeface="Wingdings" panose="05000000000000000000" pitchFamily="2" charset="2"/>
              </a:rPr>
              <a:t>Symptom Duration ≥ 3 </a:t>
            </a:r>
            <a:r>
              <a:rPr lang="en-US" dirty="0" err="1">
                <a:solidFill>
                  <a:srgbClr val="0070C0"/>
                </a:solidFill>
                <a:sym typeface="Wingdings" panose="05000000000000000000" pitchFamily="2" charset="2"/>
              </a:rPr>
              <a:t>hrs</a:t>
            </a:r>
            <a:r>
              <a:rPr lang="en-US" dirty="0">
                <a:sym typeface="Wingdings" panose="05000000000000000000" pitchFamily="2" charset="2"/>
              </a:rPr>
              <a:t>  Patient ruled out of Myocardial injury</a:t>
            </a:r>
          </a:p>
          <a:p>
            <a:pPr marL="685800" lvl="1" indent="-228600">
              <a:buFont typeface="Arial" panose="020B0604020202020204" pitchFamily="34" charset="0"/>
              <a:buChar char="•"/>
            </a:pP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&lt;3 ng/L for M/F</a:t>
            </a:r>
            <a:r>
              <a:rPr lang="en-US" dirty="0">
                <a:sym typeface="Wingdings" panose="05000000000000000000" pitchFamily="2" charset="2"/>
              </a:rPr>
              <a:t> &amp; </a:t>
            </a:r>
            <a:r>
              <a:rPr lang="en-US" dirty="0">
                <a:ln>
                  <a:solidFill>
                    <a:sysClr val="windowText" lastClr="000000"/>
                  </a:solidFill>
                </a:ln>
                <a:solidFill>
                  <a:srgbClr val="FFFF00"/>
                </a:solidFill>
                <a:sym typeface="Wingdings" panose="05000000000000000000" pitchFamily="2" charset="2"/>
              </a:rPr>
              <a:t>Symptom Duration &lt; 3 </a:t>
            </a:r>
            <a:r>
              <a:rPr lang="en-US" dirty="0" err="1">
                <a:ln>
                  <a:solidFill>
                    <a:sysClr val="windowText" lastClr="000000"/>
                  </a:solidFill>
                </a:ln>
                <a:solidFill>
                  <a:srgbClr val="FFFF00"/>
                </a:solidFill>
                <a:sym typeface="Wingdings" panose="05000000000000000000" pitchFamily="2" charset="2"/>
              </a:rPr>
              <a:t>hrs</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1 </a:t>
            </a:r>
            <a:r>
              <a:rPr lang="en-US" dirty="0" err="1">
                <a:sym typeface="Wingdings" panose="05000000000000000000" pitchFamily="2" charset="2"/>
              </a:rPr>
              <a:t>hr</a:t>
            </a:r>
            <a:endParaRPr lang="en-US" dirty="0">
              <a:sym typeface="Wingdings" panose="05000000000000000000" pitchFamily="2" charset="2"/>
            </a:endParaRPr>
          </a:p>
          <a:p>
            <a:pPr marL="685800" lvl="1" indent="-228600">
              <a:buFont typeface="Arial" panose="020B0604020202020204" pitchFamily="34" charset="0"/>
              <a:buChar char="•"/>
            </a:pPr>
            <a:r>
              <a:rPr lang="en-US" dirty="0">
                <a:solidFill>
                  <a:srgbClr val="0070C0"/>
                </a:solidFill>
                <a:sym typeface="Wingdings" panose="05000000000000000000" pitchFamily="2" charset="2"/>
              </a:rPr>
              <a:t>3 ≤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35 ng/L</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1 </a:t>
            </a:r>
            <a:r>
              <a:rPr lang="en-US" dirty="0" err="1">
                <a:sym typeface="Wingdings" panose="05000000000000000000" pitchFamily="2" charset="2"/>
              </a:rPr>
              <a:t>hr</a:t>
            </a:r>
            <a:endParaRPr lang="en-US" dirty="0">
              <a:sym typeface="Wingdings" panose="05000000000000000000" pitchFamily="2" charset="2"/>
            </a:endParaRPr>
          </a:p>
          <a:p>
            <a:pPr marL="685800" lvl="1" indent="-228600">
              <a:buFont typeface="Arial" panose="020B0604020202020204" pitchFamily="34" charset="0"/>
              <a:buChar char="•"/>
            </a:pPr>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35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endParaRPr lang="en-US" dirty="0"/>
          </a:p>
          <a:p>
            <a:r>
              <a:rPr lang="en-US" b="1" u="sng" dirty="0"/>
              <a:t>1 </a:t>
            </a:r>
            <a:r>
              <a:rPr lang="en-US" b="1" u="sng" dirty="0" err="1"/>
              <a:t>hr</a:t>
            </a:r>
            <a:r>
              <a:rPr lang="en-US" b="1" u="sng" dirty="0"/>
              <a:t> Troponin is ran</a:t>
            </a:r>
          </a:p>
          <a:p>
            <a:pPr marL="685800" lvl="1" indent="-228600">
              <a:buFont typeface="Arial" panose="020B0604020202020204" pitchFamily="34" charset="0"/>
              <a:buChar char="•"/>
            </a:pPr>
            <a:r>
              <a:rPr lang="en-US" dirty="0" err="1">
                <a:solidFill>
                  <a:srgbClr val="0070C0"/>
                </a:solidFill>
              </a:rPr>
              <a:t>cTnI</a:t>
            </a:r>
            <a:r>
              <a:rPr lang="en-US" dirty="0">
                <a:solidFill>
                  <a:srgbClr val="0070C0"/>
                </a:solidFill>
              </a:rPr>
              <a:t> ≤ 14 ng/L</a:t>
            </a:r>
            <a:r>
              <a:rPr lang="en-US" dirty="0"/>
              <a:t> &amp; </a:t>
            </a:r>
            <a:r>
              <a:rPr lang="en-US" dirty="0">
                <a:solidFill>
                  <a:srgbClr val="0070C0"/>
                </a:solidFill>
              </a:rPr>
              <a:t>Delta of 0/1 </a:t>
            </a:r>
            <a:r>
              <a:rPr lang="en-US" dirty="0" err="1">
                <a:solidFill>
                  <a:srgbClr val="0070C0"/>
                </a:solidFill>
              </a:rPr>
              <a:t>hr</a:t>
            </a:r>
            <a:r>
              <a:rPr lang="en-US" dirty="0">
                <a:solidFill>
                  <a:srgbClr val="0070C0"/>
                </a:solidFill>
              </a:rPr>
              <a:t> is ≤ 3 ng/L</a:t>
            </a:r>
            <a:r>
              <a:rPr lang="en-US" dirty="0"/>
              <a:t> </a:t>
            </a:r>
            <a:r>
              <a:rPr lang="en-US" dirty="0">
                <a:sym typeface="Wingdings" panose="05000000000000000000" pitchFamily="2" charset="2"/>
              </a:rPr>
              <a:t> Patient Ruled out of myocardial injury</a:t>
            </a:r>
          </a:p>
          <a:p>
            <a:pPr marL="685800" lvl="1" indent="-228600">
              <a:buFont typeface="Arial" panose="020B0604020202020204" pitchFamily="34" charset="0"/>
              <a:buChar char="•"/>
            </a:pPr>
            <a:r>
              <a:rPr lang="en-US" dirty="0" err="1">
                <a:solidFill>
                  <a:srgbClr val="0070C0"/>
                </a:solidFill>
              </a:rPr>
              <a:t>cTnI</a:t>
            </a:r>
            <a:r>
              <a:rPr lang="en-US" dirty="0">
                <a:solidFill>
                  <a:srgbClr val="0070C0"/>
                </a:solidFill>
              </a:rPr>
              <a:t> ≤ 14 ng/L</a:t>
            </a:r>
            <a:r>
              <a:rPr lang="en-US" dirty="0"/>
              <a:t> &amp; </a:t>
            </a:r>
            <a:r>
              <a:rPr lang="en-US" dirty="0">
                <a:ln>
                  <a:solidFill>
                    <a:sysClr val="windowText" lastClr="000000"/>
                  </a:solidFill>
                </a:ln>
                <a:solidFill>
                  <a:srgbClr val="FFFF00"/>
                </a:solidFill>
                <a:sym typeface="Wingdings" panose="05000000000000000000" pitchFamily="2" charset="2"/>
              </a:rPr>
              <a:t>Delta of 0/1 </a:t>
            </a:r>
            <a:r>
              <a:rPr lang="en-US" dirty="0" err="1">
                <a:ln>
                  <a:solidFill>
                    <a:sysClr val="windowText" lastClr="000000"/>
                  </a:solidFill>
                </a:ln>
                <a:solidFill>
                  <a:srgbClr val="FFFF00"/>
                </a:solidFill>
                <a:sym typeface="Wingdings" panose="05000000000000000000" pitchFamily="2" charset="2"/>
              </a:rPr>
              <a:t>hr</a:t>
            </a:r>
            <a:r>
              <a:rPr lang="en-US" dirty="0">
                <a:ln>
                  <a:solidFill>
                    <a:sysClr val="windowText" lastClr="000000"/>
                  </a:solidFill>
                </a:ln>
                <a:solidFill>
                  <a:srgbClr val="FFFF00"/>
                </a:solidFill>
                <a:sym typeface="Wingdings" panose="05000000000000000000" pitchFamily="2" charset="2"/>
              </a:rPr>
              <a:t> is &gt;3 ng/L</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3 </a:t>
            </a:r>
            <a:r>
              <a:rPr lang="en-US" dirty="0" err="1">
                <a:sym typeface="Wingdings" panose="05000000000000000000" pitchFamily="2" charset="2"/>
              </a:rPr>
              <a:t>hr</a:t>
            </a:r>
            <a:endParaRPr lang="en-US" dirty="0">
              <a:sym typeface="Wingdings" panose="05000000000000000000" pitchFamily="2" charset="2"/>
            </a:endParaRPr>
          </a:p>
          <a:p>
            <a:pPr marL="685800" lvl="1" indent="-228600">
              <a:buFont typeface="Arial" panose="020B0604020202020204" pitchFamily="34" charset="0"/>
              <a:buChar char="•"/>
            </a:pPr>
            <a:r>
              <a:rPr lang="en-US" dirty="0">
                <a:solidFill>
                  <a:srgbClr val="0070C0"/>
                </a:solidFill>
                <a:sym typeface="Wingdings" panose="05000000000000000000" pitchFamily="2" charset="2"/>
              </a:rPr>
              <a:t>14&lt;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35 ng/L</a:t>
            </a:r>
            <a:r>
              <a:rPr lang="en-US" dirty="0">
                <a:sym typeface="Wingdings" panose="05000000000000000000" pitchFamily="2" charset="2"/>
              </a:rPr>
              <a:t> &amp; </a:t>
            </a:r>
            <a:r>
              <a:rPr lang="en-US" dirty="0">
                <a:ln>
                  <a:solidFill>
                    <a:sysClr val="windowText" lastClr="000000"/>
                  </a:solidFill>
                </a:ln>
                <a:solidFill>
                  <a:srgbClr val="FFFF00"/>
                </a:solidFill>
                <a:sym typeface="Wingdings" panose="05000000000000000000" pitchFamily="2" charset="2"/>
              </a:rPr>
              <a:t>Delta of 0/1 </a:t>
            </a:r>
            <a:r>
              <a:rPr lang="en-US" dirty="0" err="1">
                <a:ln>
                  <a:solidFill>
                    <a:sysClr val="windowText" lastClr="000000"/>
                  </a:solidFill>
                </a:ln>
                <a:solidFill>
                  <a:srgbClr val="FFFF00"/>
                </a:solidFill>
                <a:sym typeface="Wingdings" panose="05000000000000000000" pitchFamily="2" charset="2"/>
              </a:rPr>
              <a:t>hr</a:t>
            </a:r>
            <a:r>
              <a:rPr lang="en-US" dirty="0">
                <a:ln>
                  <a:solidFill>
                    <a:sysClr val="windowText" lastClr="000000"/>
                  </a:solidFill>
                </a:ln>
                <a:solidFill>
                  <a:srgbClr val="FFFF00"/>
                </a:solidFill>
                <a:sym typeface="Wingdings" panose="05000000000000000000" pitchFamily="2" charset="2"/>
              </a:rPr>
              <a:t> is &lt; 5 ng/L</a:t>
            </a:r>
            <a:r>
              <a:rPr lang="en-US" dirty="0">
                <a:sym typeface="Wingdings" panose="05000000000000000000" pitchFamily="2" charset="2"/>
              </a:rPr>
              <a:t>  </a:t>
            </a:r>
            <a:r>
              <a:rPr lang="en-US" dirty="0">
                <a:ln>
                  <a:solidFill>
                    <a:sysClr val="windowText" lastClr="000000"/>
                  </a:solidFill>
                </a:ln>
                <a:solidFill>
                  <a:srgbClr val="FFFF00"/>
                </a:solidFill>
                <a:sym typeface="Wingdings" panose="05000000000000000000" pitchFamily="2" charset="2"/>
              </a:rPr>
              <a:t>Indeterminate</a:t>
            </a:r>
            <a:r>
              <a:rPr lang="en-US" dirty="0">
                <a:sym typeface="Wingdings" panose="05000000000000000000" pitchFamily="2" charset="2"/>
              </a:rPr>
              <a:t>  Reflex to 3 </a:t>
            </a:r>
            <a:r>
              <a:rPr lang="en-US" dirty="0" err="1">
                <a:sym typeface="Wingdings" panose="05000000000000000000" pitchFamily="2" charset="2"/>
              </a:rPr>
              <a:t>hr</a:t>
            </a:r>
            <a:endParaRPr lang="en-US" dirty="0">
              <a:sym typeface="Wingdings" panose="05000000000000000000" pitchFamily="2" charset="2"/>
            </a:endParaRPr>
          </a:p>
          <a:p>
            <a:pPr marL="685800" lvl="1" indent="-228600">
              <a:buFont typeface="Arial" panose="020B0604020202020204" pitchFamily="34" charset="0"/>
              <a:buChar char="•"/>
            </a:pPr>
            <a:r>
              <a:rPr lang="en-US" dirty="0">
                <a:solidFill>
                  <a:srgbClr val="0070C0"/>
                </a:solidFill>
                <a:sym typeface="Wingdings" panose="05000000000000000000" pitchFamily="2" charset="2"/>
              </a:rPr>
              <a:t>14&lt;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35 ng/L</a:t>
            </a:r>
            <a:r>
              <a:rPr lang="en-US" dirty="0">
                <a:sym typeface="Wingdings" panose="05000000000000000000" pitchFamily="2" charset="2"/>
              </a:rPr>
              <a:t> &amp; </a:t>
            </a:r>
            <a:r>
              <a:rPr lang="en-US" dirty="0">
                <a:solidFill>
                  <a:srgbClr val="FF0000"/>
                </a:solidFill>
                <a:sym typeface="Wingdings" panose="05000000000000000000" pitchFamily="2" charset="2"/>
              </a:rPr>
              <a:t>Delta of 0/1 </a:t>
            </a:r>
            <a:r>
              <a:rPr lang="en-US" dirty="0" err="1">
                <a:solidFill>
                  <a:srgbClr val="FF0000"/>
                </a:solidFill>
                <a:sym typeface="Wingdings" panose="05000000000000000000" pitchFamily="2" charset="2"/>
              </a:rPr>
              <a:t>hr</a:t>
            </a:r>
            <a:r>
              <a:rPr lang="en-US" dirty="0">
                <a:solidFill>
                  <a:srgbClr val="FF0000"/>
                </a:solidFill>
                <a:sym typeface="Wingdings" panose="05000000000000000000" pitchFamily="2" charset="2"/>
              </a:rPr>
              <a:t> is ≥ 5 ng/L </a:t>
            </a:r>
            <a:r>
              <a:rPr lang="en-US" dirty="0">
                <a:sym typeface="Wingdings" panose="05000000000000000000" pitchFamily="2" charset="2"/>
              </a:rPr>
              <a:t>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pPr marL="685800" lvl="1" indent="-228600"/>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35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endParaRPr lang="en-US" dirty="0">
              <a:sym typeface="Wingdings" panose="05000000000000000000" pitchFamily="2" charset="2"/>
            </a:endParaRPr>
          </a:p>
          <a:p>
            <a:r>
              <a:rPr lang="en-US" b="1" u="sng" dirty="0">
                <a:sym typeface="Wingdings" panose="05000000000000000000" pitchFamily="2" charset="2"/>
              </a:rPr>
              <a:t>3 </a:t>
            </a:r>
            <a:r>
              <a:rPr lang="en-US" b="1" u="sng" dirty="0" err="1">
                <a:sym typeface="Wingdings" panose="05000000000000000000" pitchFamily="2" charset="2"/>
              </a:rPr>
              <a:t>hr</a:t>
            </a:r>
            <a:r>
              <a:rPr lang="en-US" b="1" u="sng" dirty="0">
                <a:sym typeface="Wingdings" panose="05000000000000000000" pitchFamily="2" charset="2"/>
              </a:rPr>
              <a:t> Troponin is ran</a:t>
            </a:r>
          </a:p>
          <a:p>
            <a:pPr marL="685800" lvl="1" indent="-228600"/>
            <a:r>
              <a:rPr lang="en-US" dirty="0">
                <a:solidFill>
                  <a:srgbClr val="0070C0"/>
                </a:solidFill>
                <a:sym typeface="Wingdings" panose="05000000000000000000" pitchFamily="2" charset="2"/>
              </a:rPr>
              <a:t>14&lt;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35 ng/L </a:t>
            </a:r>
            <a:r>
              <a:rPr lang="en-US" dirty="0">
                <a:solidFill>
                  <a:schemeClr val="tx1"/>
                </a:solidFill>
                <a:sym typeface="Wingdings" panose="05000000000000000000" pitchFamily="2" charset="2"/>
              </a:rPr>
              <a:t> &amp;</a:t>
            </a:r>
            <a:r>
              <a:rPr lang="en-US" dirty="0">
                <a:solidFill>
                  <a:srgbClr val="0070C0"/>
                </a:solidFill>
                <a:sym typeface="Wingdings" panose="05000000000000000000" pitchFamily="2" charset="2"/>
              </a:rPr>
              <a:t> </a:t>
            </a:r>
            <a:r>
              <a:rPr lang="en-US" dirty="0">
                <a:solidFill>
                  <a:srgbClr val="0070C0"/>
                </a:solidFill>
              </a:rPr>
              <a:t>Delta of 0/3 </a:t>
            </a:r>
            <a:r>
              <a:rPr lang="en-US" dirty="0" err="1">
                <a:solidFill>
                  <a:srgbClr val="0070C0"/>
                </a:solidFill>
              </a:rPr>
              <a:t>hr</a:t>
            </a:r>
            <a:r>
              <a:rPr lang="en-US" dirty="0">
                <a:solidFill>
                  <a:srgbClr val="0070C0"/>
                </a:solidFill>
              </a:rPr>
              <a:t> is &lt;7 ng/L</a:t>
            </a:r>
            <a:r>
              <a:rPr lang="en-US" dirty="0"/>
              <a:t> </a:t>
            </a:r>
            <a:r>
              <a:rPr lang="en-US" dirty="0">
                <a:sym typeface="Wingdings" panose="05000000000000000000" pitchFamily="2" charset="2"/>
              </a:rPr>
              <a:t> Patient Ruled out of myocardial injury</a:t>
            </a:r>
          </a:p>
          <a:p>
            <a:pPr marL="685800" lvl="1" indent="-228600"/>
            <a:r>
              <a:rPr lang="en-US" dirty="0">
                <a:solidFill>
                  <a:srgbClr val="0070C0"/>
                </a:solidFill>
                <a:sym typeface="Wingdings" panose="05000000000000000000" pitchFamily="2" charset="2"/>
              </a:rPr>
              <a:t>14&lt; </a:t>
            </a:r>
            <a:r>
              <a:rPr lang="en-US" dirty="0" err="1">
                <a:solidFill>
                  <a:srgbClr val="0070C0"/>
                </a:solidFill>
                <a:sym typeface="Wingdings" panose="05000000000000000000" pitchFamily="2" charset="2"/>
              </a:rPr>
              <a:t>cTnI</a:t>
            </a:r>
            <a:r>
              <a:rPr lang="en-US" dirty="0">
                <a:solidFill>
                  <a:srgbClr val="0070C0"/>
                </a:solidFill>
                <a:sym typeface="Wingdings" panose="05000000000000000000" pitchFamily="2" charset="2"/>
              </a:rPr>
              <a:t> ≤ 35 ng/L  </a:t>
            </a:r>
            <a:r>
              <a:rPr lang="en-US" dirty="0">
                <a:solidFill>
                  <a:schemeClr val="tx1"/>
                </a:solidFill>
                <a:sym typeface="Wingdings" panose="05000000000000000000" pitchFamily="2" charset="2"/>
              </a:rPr>
              <a:t>&amp;</a:t>
            </a:r>
            <a:r>
              <a:rPr lang="en-US" dirty="0">
                <a:solidFill>
                  <a:srgbClr val="0070C0"/>
                </a:solidFill>
                <a:sym typeface="Wingdings" panose="05000000000000000000" pitchFamily="2" charset="2"/>
              </a:rPr>
              <a:t> </a:t>
            </a:r>
            <a:r>
              <a:rPr lang="en-US" dirty="0">
                <a:solidFill>
                  <a:srgbClr val="FF0000"/>
                </a:solidFill>
                <a:sym typeface="Wingdings" panose="05000000000000000000" pitchFamily="2" charset="2"/>
              </a:rPr>
              <a:t>Delta of 0/3 </a:t>
            </a:r>
            <a:r>
              <a:rPr lang="en-US" dirty="0" err="1">
                <a:solidFill>
                  <a:srgbClr val="FF0000"/>
                </a:solidFill>
                <a:sym typeface="Wingdings" panose="05000000000000000000" pitchFamily="2" charset="2"/>
              </a:rPr>
              <a:t>hr</a:t>
            </a:r>
            <a:r>
              <a:rPr lang="en-US" dirty="0">
                <a:solidFill>
                  <a:srgbClr val="FF0000"/>
                </a:solidFill>
                <a:sym typeface="Wingdings" panose="05000000000000000000" pitchFamily="2" charset="2"/>
              </a:rPr>
              <a:t> is ≥ 7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sym typeface="Wingdings" panose="05000000000000000000" pitchFamily="2" charset="2"/>
            </a:endParaRPr>
          </a:p>
          <a:p>
            <a:pPr marL="685800" lvl="1" indent="-228600"/>
            <a:r>
              <a:rPr lang="en-US" dirty="0" err="1">
                <a:solidFill>
                  <a:srgbClr val="FF0000"/>
                </a:solidFill>
                <a:sym typeface="Wingdings" panose="05000000000000000000" pitchFamily="2" charset="2"/>
              </a:rPr>
              <a:t>cTnI</a:t>
            </a:r>
            <a:r>
              <a:rPr lang="en-US" dirty="0">
                <a:solidFill>
                  <a:srgbClr val="FF0000"/>
                </a:solidFill>
                <a:sym typeface="Wingdings" panose="05000000000000000000" pitchFamily="2" charset="2"/>
              </a:rPr>
              <a:t> &gt; 35 ng/L</a:t>
            </a:r>
            <a:r>
              <a:rPr lang="en-US" dirty="0">
                <a:sym typeface="Wingdings" panose="05000000000000000000" pitchFamily="2" charset="2"/>
              </a:rPr>
              <a:t>  </a:t>
            </a:r>
            <a:r>
              <a:rPr lang="en-US" dirty="0">
                <a:solidFill>
                  <a:srgbClr val="FF0000"/>
                </a:solidFill>
                <a:sym typeface="Wingdings" panose="05000000000000000000" pitchFamily="2" charset="2"/>
              </a:rPr>
              <a:t>Abnormal / Positive </a:t>
            </a:r>
            <a:r>
              <a:rPr lang="en-US" dirty="0" err="1">
                <a:solidFill>
                  <a:srgbClr val="FF0000"/>
                </a:solidFill>
                <a:sym typeface="Wingdings" panose="05000000000000000000" pitchFamily="2" charset="2"/>
              </a:rPr>
              <a:t>hs-TnI</a:t>
            </a: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20</a:t>
            </a:fld>
            <a:endParaRPr lang="en-US"/>
          </a:p>
        </p:txBody>
      </p:sp>
    </p:spTree>
    <p:extLst>
      <p:ext uri="{BB962C8B-B14F-4D97-AF65-F5344CB8AC3E}">
        <p14:creationId xmlns:p14="http://schemas.microsoft.com/office/powerpoint/2010/main" val="365892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Why are we changing Troponin methods?</a:t>
            </a:r>
          </a:p>
          <a:p>
            <a:pPr lvl="1"/>
            <a:r>
              <a:rPr lang="en-US" dirty="0"/>
              <a:t>The 2021 American College of Cardiology/American Heart Association Chest Pain guidelines endorse high sensitive troponin as the preferred biomarker for assessment of patients with acute chest pain because it allows rapid detection of myocardial injury and has increased diagnostic accuracy. The increased sensitivity of the troponin assay (</a:t>
            </a:r>
            <a:r>
              <a:rPr lang="en-US" dirty="0" err="1"/>
              <a:t>i</a:t>
            </a:r>
            <a:r>
              <a:rPr lang="en-US" dirty="0"/>
              <a:t>) allows earlier detection of myocardial injury, and (ii) enables the detection of even lesser amount of cardiac injury – often undetected by conventional assays. This allows shorter serial testing intervals and the implementation of Accelerated Diagnostic Protocols (ADPs) that will facilitate the rapid triage of chest pain patients and shorter emergency department lengths of stay.  Hs-</a:t>
            </a:r>
            <a:r>
              <a:rPr lang="en-US" dirty="0" err="1"/>
              <a:t>cTn</a:t>
            </a:r>
            <a:r>
              <a:rPr lang="en-US" dirty="0"/>
              <a:t> is rapidly becoming the standard of care in hospitals across the US.</a:t>
            </a:r>
          </a:p>
          <a:p>
            <a:pPr lvl="1"/>
            <a:endParaRPr lang="en-US" dirty="0"/>
          </a:p>
          <a:p>
            <a:r>
              <a:rPr lang="en-US" b="1" dirty="0">
                <a:solidFill>
                  <a:srgbClr val="C25069"/>
                </a:solidFill>
              </a:rPr>
              <a:t>Why is the assay called High-Sensitive Troponin?</a:t>
            </a:r>
          </a:p>
          <a:p>
            <a:pPr lvl="1"/>
            <a:r>
              <a:rPr lang="en-US" dirty="0"/>
              <a:t>This </a:t>
            </a:r>
            <a:r>
              <a:rPr lang="en-US" dirty="0" err="1"/>
              <a:t>hs-TnI</a:t>
            </a:r>
            <a:r>
              <a:rPr lang="en-US" dirty="0"/>
              <a:t> assay has improved analytical performance, especially at low levels, compared to the older conventional </a:t>
            </a:r>
            <a:r>
              <a:rPr lang="en-US" dirty="0" err="1"/>
              <a:t>TnI</a:t>
            </a:r>
            <a:r>
              <a:rPr lang="en-US" dirty="0"/>
              <a:t> assays.</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21</a:t>
            </a:fld>
            <a:endParaRPr lang="en-US"/>
          </a:p>
        </p:txBody>
      </p:sp>
    </p:spTree>
    <p:extLst>
      <p:ext uri="{BB962C8B-B14F-4D97-AF65-F5344CB8AC3E}">
        <p14:creationId xmlns:p14="http://schemas.microsoft.com/office/powerpoint/2010/main" val="259151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How will results from the new test look different than the current one?</a:t>
            </a:r>
          </a:p>
          <a:p>
            <a:pPr lvl="1"/>
            <a:r>
              <a:rPr lang="en-US" dirty="0"/>
              <a:t>Currently, a normal result for both males and females is &lt;0.05 ng/mL (or 50 ng/L on the new test).  </a:t>
            </a:r>
          </a:p>
          <a:p>
            <a:pPr lvl="1"/>
            <a:r>
              <a:rPr lang="en-US" dirty="0"/>
              <a:t>The new result will be in whole numbers, have male and female ranges and will be reported with a delta value (see algorithm).  </a:t>
            </a:r>
          </a:p>
          <a:p>
            <a:pPr lvl="2"/>
            <a:r>
              <a:rPr lang="en-US" dirty="0"/>
              <a:t>The new reference range for </a:t>
            </a:r>
            <a:r>
              <a:rPr lang="en-US" b="1" dirty="0"/>
              <a:t>females is 0-14 ng/L </a:t>
            </a:r>
            <a:r>
              <a:rPr lang="en-US" dirty="0"/>
              <a:t>(0.014 ng/mL on old test)</a:t>
            </a:r>
          </a:p>
          <a:p>
            <a:pPr lvl="2"/>
            <a:r>
              <a:rPr lang="en-US" dirty="0"/>
              <a:t>The new reference range for </a:t>
            </a:r>
            <a:r>
              <a:rPr lang="en-US" b="1" dirty="0"/>
              <a:t>males is 0-35 ng/L </a:t>
            </a:r>
            <a:r>
              <a:rPr lang="en-US" dirty="0"/>
              <a:t>(0.035 ng/mL on old test).</a:t>
            </a:r>
          </a:p>
          <a:p>
            <a:endParaRPr lang="en-US" dirty="0"/>
          </a:p>
          <a:p>
            <a:r>
              <a:rPr lang="en-US" b="1" dirty="0">
                <a:solidFill>
                  <a:srgbClr val="C25069"/>
                </a:solidFill>
              </a:rPr>
              <a:t>What type of tube can be used for this test and how much is needed?</a:t>
            </a:r>
          </a:p>
          <a:p>
            <a:pPr lvl="1"/>
            <a:r>
              <a:rPr lang="en-US" dirty="0"/>
              <a:t>5 </a:t>
            </a:r>
            <a:r>
              <a:rPr lang="en-US" dirty="0" err="1"/>
              <a:t>mLs</a:t>
            </a:r>
            <a:r>
              <a:rPr lang="en-US" dirty="0"/>
              <a:t> of blood should be drawn in a lithium heparin (green) top tube.</a:t>
            </a:r>
          </a:p>
          <a:p>
            <a:endParaRPr lang="en-US" dirty="0"/>
          </a:p>
          <a:p>
            <a:r>
              <a:rPr lang="en-US" b="1" dirty="0">
                <a:solidFill>
                  <a:srgbClr val="C25069"/>
                </a:solidFill>
              </a:rPr>
              <a:t>Can this test be shared with other tests on the same specimen (</a:t>
            </a:r>
            <a:r>
              <a:rPr lang="en-US" b="1" dirty="0" err="1">
                <a:solidFill>
                  <a:srgbClr val="C25069"/>
                </a:solidFill>
              </a:rPr>
              <a:t>ie</a:t>
            </a:r>
            <a:r>
              <a:rPr lang="en-US" b="1" dirty="0">
                <a:solidFill>
                  <a:srgbClr val="C25069"/>
                </a:solidFill>
              </a:rPr>
              <a:t> CMP and </a:t>
            </a:r>
            <a:r>
              <a:rPr lang="en-US" b="1" dirty="0" err="1">
                <a:solidFill>
                  <a:srgbClr val="C25069"/>
                </a:solidFill>
              </a:rPr>
              <a:t>hsTrop</a:t>
            </a:r>
            <a:r>
              <a:rPr lang="en-US" b="1" dirty="0">
                <a:solidFill>
                  <a:srgbClr val="C25069"/>
                </a:solidFill>
              </a:rPr>
              <a:t>)?</a:t>
            </a:r>
          </a:p>
          <a:p>
            <a:pPr lvl="1"/>
            <a:r>
              <a:rPr lang="en-US" dirty="0"/>
              <a:t>For optimal turnaround time this test should not be shared.</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22</a:t>
            </a:fld>
            <a:endParaRPr lang="en-US"/>
          </a:p>
        </p:txBody>
      </p:sp>
    </p:spTree>
    <p:extLst>
      <p:ext uri="{BB962C8B-B14F-4D97-AF65-F5344CB8AC3E}">
        <p14:creationId xmlns:p14="http://schemas.microsoft.com/office/powerpoint/2010/main" val="184755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What if the troponin is not drawn on time?</a:t>
            </a:r>
          </a:p>
          <a:p>
            <a:pPr lvl="1"/>
            <a:r>
              <a:rPr lang="en-US" dirty="0"/>
              <a:t>The “0-hour” specimen is considered the baseline.</a:t>
            </a:r>
          </a:p>
          <a:p>
            <a:pPr lvl="1"/>
            <a:r>
              <a:rPr lang="en-US" dirty="0"/>
              <a:t>The “1-hour” specimen should be drawn one hour post the baseline.  </a:t>
            </a:r>
          </a:p>
          <a:p>
            <a:pPr lvl="2"/>
            <a:r>
              <a:rPr lang="en-US" dirty="0"/>
              <a:t>The 1-hour specimen should not be drawn early as premature results are uninterpretable.  </a:t>
            </a:r>
          </a:p>
          <a:p>
            <a:pPr lvl="2"/>
            <a:r>
              <a:rPr lang="en-US" dirty="0"/>
              <a:t>Any troponin drawn between the 1-3 hour mark should be treated as the “1 hour.”</a:t>
            </a:r>
          </a:p>
          <a:p>
            <a:pPr lvl="1"/>
            <a:r>
              <a:rPr lang="en-US" dirty="0"/>
              <a:t>The “3-hour” specimen should be drawn three hours from the baseline.</a:t>
            </a:r>
          </a:p>
          <a:p>
            <a:pPr lvl="2"/>
            <a:r>
              <a:rPr lang="en-US" dirty="0"/>
              <a:t>Troponins drawn between the 3-6 hour mark should be treated as the “3 hour.”</a:t>
            </a:r>
          </a:p>
          <a:p>
            <a:pPr lvl="2"/>
            <a:endParaRPr lang="en-US" dirty="0"/>
          </a:p>
          <a:p>
            <a:r>
              <a:rPr lang="en-US" b="1" dirty="0">
                <a:solidFill>
                  <a:srgbClr val="C25069"/>
                </a:solidFill>
              </a:rPr>
              <a:t>Can we do “add-on” testing to a pre-existing specimen?</a:t>
            </a:r>
          </a:p>
          <a:p>
            <a:pPr lvl="1"/>
            <a:r>
              <a:rPr lang="en-US" dirty="0"/>
              <a:t>Specimens are good for 8-hours post collection.  </a:t>
            </a:r>
          </a:p>
          <a:p>
            <a:pPr lvl="1"/>
            <a:r>
              <a:rPr lang="en-US" dirty="0"/>
              <a:t>Add-ons only allowed on random specimens.</a:t>
            </a:r>
          </a:p>
          <a:p>
            <a:pPr lvl="1"/>
            <a:endParaRPr lang="en-US" dirty="0"/>
          </a:p>
          <a:p>
            <a:r>
              <a:rPr lang="en-US" b="1" dirty="0">
                <a:solidFill>
                  <a:srgbClr val="C25069"/>
                </a:solidFill>
              </a:rPr>
              <a:t>How long does testing take compared to the current method?</a:t>
            </a:r>
          </a:p>
          <a:p>
            <a:pPr lvl="1"/>
            <a:r>
              <a:rPr lang="en-US" dirty="0"/>
              <a:t>Test time is the same as the current method which is 29 minutes once it is placed on the automation line.</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23</a:t>
            </a:fld>
            <a:endParaRPr lang="en-US"/>
          </a:p>
        </p:txBody>
      </p:sp>
    </p:spTree>
    <p:extLst>
      <p:ext uri="{BB962C8B-B14F-4D97-AF65-F5344CB8AC3E}">
        <p14:creationId xmlns:p14="http://schemas.microsoft.com/office/powerpoint/2010/main" val="282649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Will the lab be calling all abnormal troponin result?</a:t>
            </a:r>
          </a:p>
          <a:p>
            <a:pPr lvl="1"/>
            <a:r>
              <a:rPr lang="en-US" dirty="0"/>
              <a:t>The first initial abnormal result (value or delta) will be called.  </a:t>
            </a:r>
          </a:p>
          <a:p>
            <a:pPr lvl="1"/>
            <a:r>
              <a:rPr lang="en-US" dirty="0"/>
              <a:t>Subsequent values will not be called. This is the current practice.</a:t>
            </a:r>
          </a:p>
          <a:p>
            <a:pPr lvl="1"/>
            <a:endParaRPr lang="en-US" dirty="0"/>
          </a:p>
          <a:p>
            <a:r>
              <a:rPr lang="en-US" b="1" dirty="0">
                <a:solidFill>
                  <a:srgbClr val="C25069"/>
                </a:solidFill>
              </a:rPr>
              <a:t>How will Epic flag Abnormal results?</a:t>
            </a:r>
          </a:p>
          <a:p>
            <a:pPr lvl="1"/>
            <a:r>
              <a:rPr lang="en-US" dirty="0"/>
              <a:t>Abnormal results in Epic will flag with one red up arrow.</a:t>
            </a:r>
          </a:p>
          <a:p>
            <a:pPr lvl="1"/>
            <a:endParaRPr lang="en-US" dirty="0"/>
          </a:p>
          <a:p>
            <a:r>
              <a:rPr lang="en-US" b="1" dirty="0">
                <a:solidFill>
                  <a:srgbClr val="C25069"/>
                </a:solidFill>
              </a:rPr>
              <a:t>Can patients be ruled out with a single troponin value?</a:t>
            </a:r>
          </a:p>
          <a:p>
            <a:pPr lvl="1"/>
            <a:r>
              <a:rPr lang="en-US" dirty="0"/>
              <a:t>Low-risk patients presenting after 3 hours of symptoms with non-ischemic ECGs may be “ruled-out” with a single </a:t>
            </a:r>
            <a:r>
              <a:rPr lang="en-US" dirty="0" err="1"/>
              <a:t>hs</a:t>
            </a:r>
            <a:r>
              <a:rPr lang="en-US" dirty="0"/>
              <a:t> troponin result below the level of detection (≤ 3 ng/L) in conjunction with utilizing cardiac risk stratification.</a:t>
            </a:r>
          </a:p>
          <a:p>
            <a:pPr lvl="1"/>
            <a:endParaRPr lang="en-US" dirty="0"/>
          </a:p>
          <a:p>
            <a:r>
              <a:rPr lang="en-US" b="1" dirty="0">
                <a:solidFill>
                  <a:srgbClr val="C25069"/>
                </a:solidFill>
              </a:rPr>
              <a:t>Can the new troponin test be trended with the old test?</a:t>
            </a:r>
          </a:p>
          <a:p>
            <a:pPr lvl="1"/>
            <a:r>
              <a:rPr lang="en-US" dirty="0"/>
              <a:t>No, these tests can not be trended together. </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24</a:t>
            </a:fld>
            <a:endParaRPr lang="en-US"/>
          </a:p>
        </p:txBody>
      </p:sp>
    </p:spTree>
    <p:extLst>
      <p:ext uri="{BB962C8B-B14F-4D97-AF65-F5344CB8AC3E}">
        <p14:creationId xmlns:p14="http://schemas.microsoft.com/office/powerpoint/2010/main" val="48443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Are there other causes for an elevated </a:t>
            </a:r>
            <a:r>
              <a:rPr lang="en-US" b="1" dirty="0" err="1">
                <a:solidFill>
                  <a:srgbClr val="C25069"/>
                </a:solidFill>
              </a:rPr>
              <a:t>cTnI</a:t>
            </a:r>
            <a:r>
              <a:rPr lang="en-US" b="1" dirty="0">
                <a:solidFill>
                  <a:srgbClr val="C25069"/>
                </a:solidFill>
              </a:rPr>
              <a:t> besides AMI?</a:t>
            </a:r>
          </a:p>
          <a:p>
            <a:pPr lvl="1"/>
            <a:r>
              <a:rPr lang="en-US" dirty="0"/>
              <a:t>Yes. Patients with chronic comorbidities that cause non-ischemic cardiac injury will often have </a:t>
            </a:r>
            <a:r>
              <a:rPr lang="en-US" dirty="0" err="1"/>
              <a:t>hs-cTnI</a:t>
            </a:r>
            <a:r>
              <a:rPr lang="en-US" dirty="0"/>
              <a:t> values above the 99th%, but usually &lt; 100 - 150 ng/L. Thus, the initial differential at these </a:t>
            </a:r>
            <a:r>
              <a:rPr lang="en-US" dirty="0" err="1"/>
              <a:t>hs-cTnI</a:t>
            </a:r>
            <a:r>
              <a:rPr lang="en-US" dirty="0"/>
              <a:t> concentrations must be kept broad and include conditions responsible for insidious and acute causes of myocardial injury (all of which can result in non-ischemic cardiac injury): </a:t>
            </a:r>
          </a:p>
          <a:p>
            <a:pPr lvl="2"/>
            <a:r>
              <a:rPr lang="en-US" dirty="0"/>
              <a:t>Heart Failure, </a:t>
            </a:r>
          </a:p>
          <a:p>
            <a:pPr lvl="2"/>
            <a:r>
              <a:rPr lang="en-US" dirty="0"/>
              <a:t>Chronic Kidney Disease</a:t>
            </a:r>
          </a:p>
          <a:p>
            <a:pPr lvl="2"/>
            <a:r>
              <a:rPr lang="en-US" dirty="0"/>
              <a:t>Myocarditis</a:t>
            </a:r>
          </a:p>
          <a:p>
            <a:pPr lvl="2"/>
            <a:r>
              <a:rPr lang="en-US" dirty="0"/>
              <a:t>Cardiotoxic drugs</a:t>
            </a:r>
          </a:p>
          <a:p>
            <a:pPr lvl="2"/>
            <a:r>
              <a:rPr lang="en-US" dirty="0"/>
              <a:t>Cardiomyopathy</a:t>
            </a:r>
          </a:p>
          <a:p>
            <a:pPr lvl="2"/>
            <a:r>
              <a:rPr lang="en-US" dirty="0"/>
              <a:t>Amyloidosis</a:t>
            </a:r>
          </a:p>
          <a:p>
            <a:pPr lvl="2"/>
            <a:r>
              <a:rPr lang="en-US" dirty="0"/>
              <a:t>Sepsis</a:t>
            </a:r>
          </a:p>
          <a:p>
            <a:pPr lvl="1"/>
            <a:r>
              <a:rPr lang="en-US" dirty="0"/>
              <a:t>Unlike AMI, these comorbidities will not result in significant deltas when serial </a:t>
            </a:r>
            <a:r>
              <a:rPr lang="en-US" dirty="0" err="1"/>
              <a:t>hscTnI</a:t>
            </a:r>
            <a:r>
              <a:rPr lang="en-US" dirty="0"/>
              <a:t> testing is performed over several hours, unless their onset is acute rather than chronic.</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25</a:t>
            </a:fld>
            <a:endParaRPr lang="en-US"/>
          </a:p>
        </p:txBody>
      </p:sp>
    </p:spTree>
    <p:extLst>
      <p:ext uri="{BB962C8B-B14F-4D97-AF65-F5344CB8AC3E}">
        <p14:creationId xmlns:p14="http://schemas.microsoft.com/office/powerpoint/2010/main" val="44487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err="1"/>
              <a:t>hs</a:t>
            </a:r>
            <a:r>
              <a:rPr lang="en-US" cap="none" dirty="0"/>
              <a:t>-Troponin FAQ’s for Nursing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What caveats should I be aware of?</a:t>
            </a:r>
          </a:p>
          <a:p>
            <a:pPr lvl="1"/>
            <a:r>
              <a:rPr lang="en-US" dirty="0"/>
              <a:t>It is important to note that acute MI, patients presenting early (within the first 2 hours of chest-pain symptoms) may have values below the limit of quantitation. </a:t>
            </a:r>
          </a:p>
          <a:p>
            <a:pPr lvl="1"/>
            <a:r>
              <a:rPr lang="en-US" dirty="0"/>
              <a:t>Finally, late presenters may not exhibit increasing </a:t>
            </a:r>
            <a:r>
              <a:rPr lang="en-US" dirty="0" err="1"/>
              <a:t>cTn</a:t>
            </a:r>
            <a:r>
              <a:rPr lang="en-US" dirty="0"/>
              <a:t> values as their </a:t>
            </a:r>
            <a:r>
              <a:rPr lang="en-US" dirty="0" err="1"/>
              <a:t>cTn</a:t>
            </a:r>
            <a:r>
              <a:rPr lang="en-US" dirty="0"/>
              <a:t> concentrations have "plateaued" but not yet started to decrease.</a:t>
            </a:r>
          </a:p>
          <a:p>
            <a:pPr lvl="1"/>
            <a:endParaRPr lang="en-US" dirty="0"/>
          </a:p>
          <a:p>
            <a:r>
              <a:rPr lang="en-US" b="1" dirty="0">
                <a:solidFill>
                  <a:srgbClr val="C25069"/>
                </a:solidFill>
              </a:rPr>
              <a:t>What number should I call if I have a technical question?</a:t>
            </a:r>
          </a:p>
          <a:p>
            <a:pPr lvl="1"/>
            <a:r>
              <a:rPr lang="en-US" dirty="0"/>
              <a:t>Call the Core Lab Supervisor at x20461 if you have a technical question. </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26</a:t>
            </a:fld>
            <a:endParaRPr lang="en-US"/>
          </a:p>
        </p:txBody>
      </p:sp>
    </p:spTree>
    <p:extLst>
      <p:ext uri="{BB962C8B-B14F-4D97-AF65-F5344CB8AC3E}">
        <p14:creationId xmlns:p14="http://schemas.microsoft.com/office/powerpoint/2010/main" val="75171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Summary and Explanation of Test</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r>
              <a:rPr lang="en-US" b="1" dirty="0">
                <a:solidFill>
                  <a:srgbClr val="C25069"/>
                </a:solidFill>
              </a:rPr>
              <a:t>Background:</a:t>
            </a:r>
          </a:p>
          <a:p>
            <a:pPr lvl="1">
              <a:lnSpc>
                <a:spcPct val="100000"/>
              </a:lnSpc>
            </a:pPr>
            <a:r>
              <a:rPr lang="en-US" dirty="0"/>
              <a:t>The high tissue specificity of </a:t>
            </a:r>
            <a:r>
              <a:rPr lang="en-US" dirty="0" err="1"/>
              <a:t>cTnI</a:t>
            </a:r>
            <a:r>
              <a:rPr lang="en-US" dirty="0"/>
              <a:t> measurements is beneficial for identifying myocardial infarction in clinical conditions involving skeletal muscle injury resulting from surgery, trauma, extensive exercise, or muscular disease. </a:t>
            </a:r>
          </a:p>
          <a:p>
            <a:pPr lvl="1">
              <a:lnSpc>
                <a:spcPct val="100000"/>
              </a:lnSpc>
            </a:pPr>
            <a:endParaRPr lang="en-US" dirty="0"/>
          </a:p>
          <a:p>
            <a:pPr lvl="1">
              <a:lnSpc>
                <a:spcPct val="100000"/>
              </a:lnSpc>
            </a:pPr>
            <a:r>
              <a:rPr lang="en-US" dirty="0"/>
              <a:t>High tissue specificity of </a:t>
            </a:r>
            <a:r>
              <a:rPr lang="en-US" dirty="0" err="1"/>
              <a:t>cTnI</a:t>
            </a:r>
            <a:r>
              <a:rPr lang="en-US" dirty="0"/>
              <a:t>, however, should not be confused with the specificity for the mechanism of injury (e.g., MI versus myocarditis).</a:t>
            </a:r>
          </a:p>
          <a:p>
            <a:pPr lvl="2">
              <a:lnSpc>
                <a:spcPct val="100000"/>
              </a:lnSpc>
            </a:pPr>
            <a:r>
              <a:rPr lang="en-US" dirty="0"/>
              <a:t>When an increased value for </a:t>
            </a:r>
            <a:r>
              <a:rPr lang="en-US" dirty="0" err="1"/>
              <a:t>cTnI</a:t>
            </a:r>
            <a:r>
              <a:rPr lang="en-US" dirty="0"/>
              <a:t> is encountered (e.g., exceeding the 99</a:t>
            </a:r>
            <a:r>
              <a:rPr lang="en-US" baseline="30000" dirty="0"/>
              <a:t>th</a:t>
            </a:r>
            <a:r>
              <a:rPr lang="en-US" dirty="0"/>
              <a:t> percentile of a reference control population) in the absence of evidence of myocardial ischemia, other etiologies for cardiac damage should be considered. Elevated troponin levels may be indicative of myocardial injury associated with:</a:t>
            </a:r>
          </a:p>
          <a:p>
            <a:pPr lvl="3">
              <a:lnSpc>
                <a:spcPct val="100000"/>
              </a:lnSpc>
            </a:pPr>
            <a:r>
              <a:rPr lang="en-US" dirty="0"/>
              <a:t>Heart Failure</a:t>
            </a:r>
          </a:p>
          <a:p>
            <a:pPr lvl="3">
              <a:lnSpc>
                <a:spcPct val="100000"/>
              </a:lnSpc>
            </a:pPr>
            <a:r>
              <a:rPr lang="en-US" dirty="0"/>
              <a:t>Renal Failure</a:t>
            </a:r>
          </a:p>
          <a:p>
            <a:pPr lvl="3">
              <a:lnSpc>
                <a:spcPct val="100000"/>
              </a:lnSpc>
            </a:pPr>
            <a:r>
              <a:rPr lang="en-US" dirty="0"/>
              <a:t>Chronic Renal Disease</a:t>
            </a:r>
          </a:p>
          <a:p>
            <a:pPr lvl="3">
              <a:lnSpc>
                <a:spcPct val="100000"/>
              </a:lnSpc>
            </a:pPr>
            <a:r>
              <a:rPr lang="en-US" dirty="0"/>
              <a:t>Myocarditis</a:t>
            </a:r>
          </a:p>
          <a:p>
            <a:pPr lvl="3">
              <a:lnSpc>
                <a:spcPct val="100000"/>
              </a:lnSpc>
            </a:pPr>
            <a:r>
              <a:rPr lang="en-US" dirty="0"/>
              <a:t>Arrhythmias</a:t>
            </a:r>
          </a:p>
          <a:p>
            <a:pPr lvl="3">
              <a:lnSpc>
                <a:spcPct val="100000"/>
              </a:lnSpc>
            </a:pPr>
            <a:r>
              <a:rPr lang="en-US" dirty="0"/>
              <a:t>Pulmonary Embolism</a:t>
            </a:r>
          </a:p>
          <a:p>
            <a:pPr lvl="3">
              <a:lnSpc>
                <a:spcPct val="100000"/>
              </a:lnSpc>
            </a:pPr>
            <a:r>
              <a:rPr lang="en-US" dirty="0"/>
              <a:t>Other clinical conditions.</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3</a:t>
            </a:fld>
            <a:endParaRPr lang="en-US"/>
          </a:p>
        </p:txBody>
      </p:sp>
    </p:spTree>
    <p:extLst>
      <p:ext uri="{BB962C8B-B14F-4D97-AF65-F5344CB8AC3E}">
        <p14:creationId xmlns:p14="http://schemas.microsoft.com/office/powerpoint/2010/main" val="394390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Summary and Explanation of Test</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normAutofit/>
          </a:bodyPr>
          <a:lstStyle/>
          <a:p>
            <a:pPr>
              <a:lnSpc>
                <a:spcPct val="100000"/>
              </a:lnSpc>
            </a:pPr>
            <a:r>
              <a:rPr lang="en-US" b="1" dirty="0">
                <a:solidFill>
                  <a:srgbClr val="C25069"/>
                </a:solidFill>
              </a:rPr>
              <a:t>Background:</a:t>
            </a:r>
          </a:p>
          <a:p>
            <a:pPr lvl="1">
              <a:lnSpc>
                <a:spcPct val="100000"/>
              </a:lnSpc>
            </a:pPr>
            <a:r>
              <a:rPr lang="en-US" dirty="0"/>
              <a:t>Per the fourth universal definition of MI, the term myocardial injury should be used when there is evidence of elevated cardiac troponin (</a:t>
            </a:r>
            <a:r>
              <a:rPr lang="en-US" dirty="0" err="1"/>
              <a:t>cTn</a:t>
            </a:r>
            <a:r>
              <a:rPr lang="en-US" dirty="0"/>
              <a:t>) values with at least one value above the 99th percentile upper reference limit (URL). </a:t>
            </a:r>
          </a:p>
          <a:p>
            <a:pPr lvl="1">
              <a:lnSpc>
                <a:spcPct val="100000"/>
              </a:lnSpc>
            </a:pPr>
            <a:endParaRPr lang="en-US" dirty="0"/>
          </a:p>
          <a:p>
            <a:pPr lvl="1">
              <a:lnSpc>
                <a:spcPct val="100000"/>
              </a:lnSpc>
            </a:pPr>
            <a:r>
              <a:rPr lang="en-US" dirty="0"/>
              <a:t>The myocardial injury is considered acute if there is a rise and/or fall of </a:t>
            </a:r>
            <a:r>
              <a:rPr lang="en-US" dirty="0" err="1"/>
              <a:t>cTn</a:t>
            </a:r>
            <a:r>
              <a:rPr lang="en-US" dirty="0"/>
              <a:t> values. </a:t>
            </a:r>
          </a:p>
          <a:p>
            <a:pPr lvl="2">
              <a:lnSpc>
                <a:spcPct val="100000"/>
              </a:lnSpc>
            </a:pPr>
            <a:r>
              <a:rPr lang="en-US" dirty="0"/>
              <a:t>The term acute myocardial infarction should be used in specific situations when there is acute myocardial injury with clinical evidence of acute myocardial ischemia and with detection of a rise and/or fall of </a:t>
            </a:r>
            <a:r>
              <a:rPr lang="en-US" dirty="0" err="1"/>
              <a:t>cTn</a:t>
            </a:r>
            <a:r>
              <a:rPr lang="en-US" dirty="0"/>
              <a:t> values with at least one value above the 99th percentile URL and at least one of the following: </a:t>
            </a:r>
          </a:p>
          <a:p>
            <a:pPr lvl="3">
              <a:lnSpc>
                <a:spcPct val="100000"/>
              </a:lnSpc>
            </a:pPr>
            <a:r>
              <a:rPr lang="en-US" dirty="0"/>
              <a:t>symptoms of myocardial ischemia</a:t>
            </a:r>
          </a:p>
          <a:p>
            <a:pPr lvl="3">
              <a:lnSpc>
                <a:spcPct val="100000"/>
              </a:lnSpc>
            </a:pPr>
            <a:r>
              <a:rPr lang="en-US" dirty="0"/>
              <a:t>new ischemic electrocardiogram (ECG) changes</a:t>
            </a:r>
          </a:p>
          <a:p>
            <a:pPr lvl="3">
              <a:lnSpc>
                <a:spcPct val="100000"/>
              </a:lnSpc>
            </a:pPr>
            <a:r>
              <a:rPr lang="en-US" dirty="0"/>
              <a:t>development of pathological Q waves</a:t>
            </a:r>
          </a:p>
          <a:p>
            <a:pPr lvl="3">
              <a:lnSpc>
                <a:spcPct val="100000"/>
              </a:lnSpc>
            </a:pPr>
            <a:r>
              <a:rPr lang="en-US" dirty="0"/>
              <a:t>imaging evidence of new loss of viable myocardium or new regional wall motion abnormality in a pattern consistent with an ischemic etiology</a:t>
            </a:r>
          </a:p>
          <a:p>
            <a:pPr lvl="3">
              <a:lnSpc>
                <a:spcPct val="100000"/>
              </a:lnSpc>
            </a:pPr>
            <a:r>
              <a:rPr lang="en-US" dirty="0"/>
              <a:t>identification of a coronary thrombus by angiography.</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4</a:t>
            </a:fld>
            <a:endParaRPr lang="en-US"/>
          </a:p>
        </p:txBody>
      </p:sp>
    </p:spTree>
    <p:extLst>
      <p:ext uri="{BB962C8B-B14F-4D97-AF65-F5344CB8AC3E}">
        <p14:creationId xmlns:p14="http://schemas.microsoft.com/office/powerpoint/2010/main" val="291140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Summary and Explanation of Test</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pPr>
              <a:lnSpc>
                <a:spcPct val="100000"/>
              </a:lnSpc>
            </a:pPr>
            <a:r>
              <a:rPr lang="en-US" b="1" dirty="0">
                <a:solidFill>
                  <a:srgbClr val="C25069"/>
                </a:solidFill>
              </a:rPr>
              <a:t>High Sensitivity Troponin (</a:t>
            </a:r>
            <a:r>
              <a:rPr lang="en-US" b="1" dirty="0" err="1">
                <a:solidFill>
                  <a:srgbClr val="C25069"/>
                </a:solidFill>
              </a:rPr>
              <a:t>hs-Tnl</a:t>
            </a:r>
            <a:r>
              <a:rPr lang="en-US" b="1" dirty="0">
                <a:solidFill>
                  <a:srgbClr val="C25069"/>
                </a:solidFill>
              </a:rPr>
              <a:t>) Assay</a:t>
            </a:r>
          </a:p>
          <a:p>
            <a:pPr lvl="1">
              <a:lnSpc>
                <a:spcPct val="100000"/>
              </a:lnSpc>
            </a:pPr>
            <a:r>
              <a:rPr lang="en-US" dirty="0"/>
              <a:t>Defined as assays which can achieve less than or equal to 10 %CV at the 99th percentile of a healthy population and are capable of detecting troponin in greater than 50% of both men and women individually.</a:t>
            </a:r>
          </a:p>
          <a:p>
            <a:pPr lvl="1">
              <a:lnSpc>
                <a:spcPct val="100000"/>
              </a:lnSpc>
            </a:pPr>
            <a:endParaRPr lang="en-US" dirty="0"/>
          </a:p>
          <a:p>
            <a:pPr lvl="1">
              <a:lnSpc>
                <a:spcPct val="100000"/>
              </a:lnSpc>
            </a:pPr>
            <a:r>
              <a:rPr lang="en-US" dirty="0"/>
              <a:t>Clinical studies have demonstrated the release of </a:t>
            </a:r>
            <a:r>
              <a:rPr lang="en-US" dirty="0" err="1"/>
              <a:t>cTnI</a:t>
            </a:r>
            <a:r>
              <a:rPr lang="en-US" dirty="0"/>
              <a:t> into the blood stream within hours following MI or ischemic injury. High sensitivity assays can detect elevated levels of </a:t>
            </a:r>
            <a:r>
              <a:rPr lang="en-US" dirty="0" err="1"/>
              <a:t>cTnI</a:t>
            </a:r>
            <a:r>
              <a:rPr lang="en-US" dirty="0"/>
              <a:t> (above the 99th percentile of an apparently healthy reference population) within 3 hours after the onset of chest pain.</a:t>
            </a:r>
          </a:p>
          <a:p>
            <a:pPr lvl="1">
              <a:lnSpc>
                <a:spcPct val="100000"/>
              </a:lnSpc>
            </a:pPr>
            <a:endParaRPr lang="en-US" dirty="0"/>
          </a:p>
          <a:p>
            <a:pPr lvl="1">
              <a:lnSpc>
                <a:spcPct val="100000"/>
              </a:lnSpc>
            </a:pPr>
            <a:r>
              <a:rPr lang="en-US" dirty="0"/>
              <a:t>This assay is an automated, two-step immunoassay for the quantitative determination of </a:t>
            </a:r>
            <a:r>
              <a:rPr lang="en-US" dirty="0" err="1"/>
              <a:t>cTnI</a:t>
            </a:r>
            <a:r>
              <a:rPr lang="en-US" dirty="0"/>
              <a:t> in human plasma (lithium heparin) using chemiluminescent microparticle immunoassay (CMIA) technology.</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5</a:t>
            </a:fld>
            <a:endParaRPr lang="en-US"/>
          </a:p>
        </p:txBody>
      </p:sp>
    </p:spTree>
    <p:extLst>
      <p:ext uri="{BB962C8B-B14F-4D97-AF65-F5344CB8AC3E}">
        <p14:creationId xmlns:p14="http://schemas.microsoft.com/office/powerpoint/2010/main" val="61583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Principle of Testing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936435"/>
            <a:ext cx="11012773" cy="5354196"/>
          </a:xfrm>
        </p:spPr>
        <p:txBody>
          <a:bodyPr>
            <a:normAutofit/>
          </a:bodyPr>
          <a:lstStyle/>
          <a:p>
            <a:r>
              <a:rPr lang="en-US" dirty="0"/>
              <a:t>Sample and Anti-troponin I antibody coated paramagnetic microparticles are combined and incubated.</a:t>
            </a:r>
          </a:p>
          <a:p>
            <a:endParaRPr lang="en-US" dirty="0"/>
          </a:p>
          <a:p>
            <a:endParaRPr lang="en-US" dirty="0"/>
          </a:p>
          <a:p>
            <a:r>
              <a:rPr lang="en-US" dirty="0"/>
              <a:t>The </a:t>
            </a:r>
            <a:r>
              <a:rPr lang="en-US" dirty="0" err="1"/>
              <a:t>cTnI</a:t>
            </a:r>
            <a:r>
              <a:rPr lang="en-US" dirty="0"/>
              <a:t> present in the sample binds to the anti-troponin I coated microparticles. The mixture is washed. </a:t>
            </a:r>
          </a:p>
          <a:p>
            <a:endParaRPr lang="en-US" dirty="0"/>
          </a:p>
          <a:p>
            <a:r>
              <a:rPr lang="en-US" dirty="0"/>
              <a:t>Anti-troponin I acridinium-labeled conjugate is added to create a reaction mixture and incubated. Following a wash cycle, Pre-Trigger and Trigger Solutions are added.</a:t>
            </a:r>
          </a:p>
          <a:p>
            <a:endParaRPr lang="en-US" dirty="0"/>
          </a:p>
          <a:p>
            <a:endParaRPr lang="en-US" dirty="0"/>
          </a:p>
          <a:p>
            <a:endParaRPr lang="en-US" dirty="0"/>
          </a:p>
          <a:p>
            <a:r>
              <a:rPr lang="en-US" dirty="0"/>
              <a:t>The resulting chemiluminescent reaction is measured as a relative light unit (RLU). There is a direct relationship between the amount of </a:t>
            </a:r>
            <a:r>
              <a:rPr lang="en-US" dirty="0" err="1"/>
              <a:t>cTnI</a:t>
            </a:r>
            <a:r>
              <a:rPr lang="en-US" dirty="0"/>
              <a:t> in the sample and the RLU detected by the system optics.</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6</a:t>
            </a:fld>
            <a:endParaRPr lang="en-US"/>
          </a:p>
        </p:txBody>
      </p:sp>
      <p:pic>
        <p:nvPicPr>
          <p:cNvPr id="5" name="Picture 4">
            <a:extLst>
              <a:ext uri="{FF2B5EF4-FFF2-40B4-BE49-F238E27FC236}">
                <a16:creationId xmlns:a16="http://schemas.microsoft.com/office/drawing/2014/main" id="{20F26A90-550B-7450-48D6-023F44965C64}"/>
              </a:ext>
            </a:extLst>
          </p:cNvPr>
          <p:cNvPicPr>
            <a:picLocks noChangeAspect="1"/>
          </p:cNvPicPr>
          <p:nvPr/>
        </p:nvPicPr>
        <p:blipFill>
          <a:blip r:embed="rId2"/>
          <a:stretch>
            <a:fillRect/>
          </a:stretch>
        </p:blipFill>
        <p:spPr>
          <a:xfrm>
            <a:off x="4689123" y="1590359"/>
            <a:ext cx="898143" cy="496342"/>
          </a:xfrm>
          <a:prstGeom prst="rect">
            <a:avLst/>
          </a:prstGeom>
        </p:spPr>
      </p:pic>
      <p:pic>
        <p:nvPicPr>
          <p:cNvPr id="6" name="Picture 5">
            <a:extLst>
              <a:ext uri="{FF2B5EF4-FFF2-40B4-BE49-F238E27FC236}">
                <a16:creationId xmlns:a16="http://schemas.microsoft.com/office/drawing/2014/main" id="{2D3B3D5F-8326-15D5-D4A4-D946E1A3A586}"/>
              </a:ext>
            </a:extLst>
          </p:cNvPr>
          <p:cNvPicPr>
            <a:picLocks noChangeAspect="1"/>
          </p:cNvPicPr>
          <p:nvPr/>
        </p:nvPicPr>
        <p:blipFill>
          <a:blip r:embed="rId3"/>
          <a:stretch>
            <a:fillRect/>
          </a:stretch>
        </p:blipFill>
        <p:spPr>
          <a:xfrm>
            <a:off x="6588710" y="1308546"/>
            <a:ext cx="1059513" cy="1086001"/>
          </a:xfrm>
          <a:prstGeom prst="rect">
            <a:avLst/>
          </a:prstGeom>
        </p:spPr>
      </p:pic>
      <p:sp>
        <p:nvSpPr>
          <p:cNvPr id="7" name="TextBox 6">
            <a:extLst>
              <a:ext uri="{FF2B5EF4-FFF2-40B4-BE49-F238E27FC236}">
                <a16:creationId xmlns:a16="http://schemas.microsoft.com/office/drawing/2014/main" id="{21ABF52A-D422-9301-25B5-02496DB23851}"/>
              </a:ext>
            </a:extLst>
          </p:cNvPr>
          <p:cNvSpPr txBox="1"/>
          <p:nvPr/>
        </p:nvSpPr>
        <p:spPr>
          <a:xfrm>
            <a:off x="5748277" y="1528382"/>
            <a:ext cx="518411" cy="646331"/>
          </a:xfrm>
          <a:prstGeom prst="rect">
            <a:avLst/>
          </a:prstGeom>
          <a:noFill/>
        </p:spPr>
        <p:txBody>
          <a:bodyPr wrap="square" rtlCol="0">
            <a:spAutoFit/>
          </a:bodyPr>
          <a:lstStyle/>
          <a:p>
            <a:r>
              <a:rPr lang="en-US" sz="3600" dirty="0"/>
              <a:t>+</a:t>
            </a:r>
          </a:p>
        </p:txBody>
      </p:sp>
      <p:pic>
        <p:nvPicPr>
          <p:cNvPr id="9" name="Graphic 8" descr="Hourglass 60% with solid fill">
            <a:extLst>
              <a:ext uri="{FF2B5EF4-FFF2-40B4-BE49-F238E27FC236}">
                <a16:creationId xmlns:a16="http://schemas.microsoft.com/office/drawing/2014/main" id="{B30642E4-A85B-98A9-21BC-F37E65101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8400" y="4212664"/>
            <a:ext cx="914400" cy="914400"/>
          </a:xfrm>
          <a:prstGeom prst="rect">
            <a:avLst/>
          </a:prstGeom>
        </p:spPr>
      </p:pic>
      <p:pic>
        <p:nvPicPr>
          <p:cNvPr id="10" name="Picture 9">
            <a:extLst>
              <a:ext uri="{FF2B5EF4-FFF2-40B4-BE49-F238E27FC236}">
                <a16:creationId xmlns:a16="http://schemas.microsoft.com/office/drawing/2014/main" id="{6E934FE1-E6DA-26D2-9305-DA65381034B1}"/>
              </a:ext>
            </a:extLst>
          </p:cNvPr>
          <p:cNvPicPr>
            <a:picLocks noChangeAspect="1"/>
          </p:cNvPicPr>
          <p:nvPr/>
        </p:nvPicPr>
        <p:blipFill>
          <a:blip r:embed="rId6"/>
          <a:stretch>
            <a:fillRect/>
          </a:stretch>
        </p:blipFill>
        <p:spPr>
          <a:xfrm>
            <a:off x="1922020" y="4374897"/>
            <a:ext cx="904568" cy="589935"/>
          </a:xfrm>
          <a:prstGeom prst="rect">
            <a:avLst/>
          </a:prstGeom>
        </p:spPr>
      </p:pic>
      <p:sp>
        <p:nvSpPr>
          <p:cNvPr id="11" name="TextBox 10">
            <a:extLst>
              <a:ext uri="{FF2B5EF4-FFF2-40B4-BE49-F238E27FC236}">
                <a16:creationId xmlns:a16="http://schemas.microsoft.com/office/drawing/2014/main" id="{B57C3378-905A-D958-4990-BE438A00B29E}"/>
              </a:ext>
            </a:extLst>
          </p:cNvPr>
          <p:cNvSpPr txBox="1"/>
          <p:nvPr/>
        </p:nvSpPr>
        <p:spPr>
          <a:xfrm>
            <a:off x="1408598" y="4331935"/>
            <a:ext cx="518411" cy="646331"/>
          </a:xfrm>
          <a:prstGeom prst="rect">
            <a:avLst/>
          </a:prstGeom>
          <a:noFill/>
        </p:spPr>
        <p:txBody>
          <a:bodyPr wrap="square" rtlCol="0">
            <a:spAutoFit/>
          </a:bodyPr>
          <a:lstStyle/>
          <a:p>
            <a:r>
              <a:rPr lang="en-US" sz="3600" dirty="0"/>
              <a:t>+</a:t>
            </a:r>
          </a:p>
        </p:txBody>
      </p:sp>
      <p:sp>
        <p:nvSpPr>
          <p:cNvPr id="12" name="Arrow: Right 11">
            <a:extLst>
              <a:ext uri="{FF2B5EF4-FFF2-40B4-BE49-F238E27FC236}">
                <a16:creationId xmlns:a16="http://schemas.microsoft.com/office/drawing/2014/main" id="{B1830011-7508-22F7-FF7D-8C8FA314A0CC}"/>
              </a:ext>
            </a:extLst>
          </p:cNvPr>
          <p:cNvSpPr/>
          <p:nvPr/>
        </p:nvSpPr>
        <p:spPr>
          <a:xfrm>
            <a:off x="3012376" y="4547395"/>
            <a:ext cx="672029" cy="2154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A44C65D7-A8EC-09D9-D7AF-123C5D19FEE5}"/>
              </a:ext>
            </a:extLst>
          </p:cNvPr>
          <p:cNvSpPr/>
          <p:nvPr/>
        </p:nvSpPr>
        <p:spPr>
          <a:xfrm>
            <a:off x="4486795" y="4547395"/>
            <a:ext cx="672029" cy="2154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70AEA3-C303-4B20-7FB2-C5F188039741}"/>
              </a:ext>
            </a:extLst>
          </p:cNvPr>
          <p:cNvSpPr txBox="1"/>
          <p:nvPr/>
        </p:nvSpPr>
        <p:spPr>
          <a:xfrm>
            <a:off x="7220734" y="4351317"/>
            <a:ext cx="518411" cy="646331"/>
          </a:xfrm>
          <a:prstGeom prst="rect">
            <a:avLst/>
          </a:prstGeom>
          <a:noFill/>
        </p:spPr>
        <p:txBody>
          <a:bodyPr wrap="square" rtlCol="0">
            <a:spAutoFit/>
          </a:bodyPr>
          <a:lstStyle/>
          <a:p>
            <a:r>
              <a:rPr lang="en-US" sz="3600" dirty="0"/>
              <a:t>+</a:t>
            </a:r>
          </a:p>
        </p:txBody>
      </p:sp>
      <p:pic>
        <p:nvPicPr>
          <p:cNvPr id="15" name="Picture 14">
            <a:extLst>
              <a:ext uri="{FF2B5EF4-FFF2-40B4-BE49-F238E27FC236}">
                <a16:creationId xmlns:a16="http://schemas.microsoft.com/office/drawing/2014/main" id="{03943E14-384E-1EDB-CDCA-24E199737182}"/>
              </a:ext>
            </a:extLst>
          </p:cNvPr>
          <p:cNvPicPr>
            <a:picLocks noChangeAspect="1"/>
          </p:cNvPicPr>
          <p:nvPr/>
        </p:nvPicPr>
        <p:blipFill>
          <a:blip r:embed="rId7"/>
          <a:stretch>
            <a:fillRect/>
          </a:stretch>
        </p:blipFill>
        <p:spPr>
          <a:xfrm>
            <a:off x="7799525" y="4213139"/>
            <a:ext cx="983226" cy="865239"/>
          </a:xfrm>
          <a:prstGeom prst="rect">
            <a:avLst/>
          </a:prstGeom>
        </p:spPr>
      </p:pic>
      <p:sp>
        <p:nvSpPr>
          <p:cNvPr id="16" name="TextBox 15">
            <a:extLst>
              <a:ext uri="{FF2B5EF4-FFF2-40B4-BE49-F238E27FC236}">
                <a16:creationId xmlns:a16="http://schemas.microsoft.com/office/drawing/2014/main" id="{BEF9C537-1631-3AA4-9590-CC799CEB0E58}"/>
              </a:ext>
            </a:extLst>
          </p:cNvPr>
          <p:cNvSpPr txBox="1"/>
          <p:nvPr/>
        </p:nvSpPr>
        <p:spPr>
          <a:xfrm>
            <a:off x="8889758" y="4324033"/>
            <a:ext cx="518411" cy="646331"/>
          </a:xfrm>
          <a:prstGeom prst="rect">
            <a:avLst/>
          </a:prstGeom>
          <a:noFill/>
        </p:spPr>
        <p:txBody>
          <a:bodyPr wrap="square" rtlCol="0">
            <a:spAutoFit/>
          </a:bodyPr>
          <a:lstStyle/>
          <a:p>
            <a:r>
              <a:rPr lang="en-US" sz="3600" dirty="0"/>
              <a:t>+</a:t>
            </a:r>
          </a:p>
        </p:txBody>
      </p:sp>
      <p:pic>
        <p:nvPicPr>
          <p:cNvPr id="17" name="Picture 16">
            <a:extLst>
              <a:ext uri="{FF2B5EF4-FFF2-40B4-BE49-F238E27FC236}">
                <a16:creationId xmlns:a16="http://schemas.microsoft.com/office/drawing/2014/main" id="{6D72E8A8-4953-C2CA-A2FD-4D7CB60A400A}"/>
              </a:ext>
            </a:extLst>
          </p:cNvPr>
          <p:cNvPicPr>
            <a:picLocks noChangeAspect="1"/>
          </p:cNvPicPr>
          <p:nvPr/>
        </p:nvPicPr>
        <p:blipFill>
          <a:blip r:embed="rId8"/>
          <a:stretch>
            <a:fillRect/>
          </a:stretch>
        </p:blipFill>
        <p:spPr>
          <a:xfrm>
            <a:off x="9515176" y="4197899"/>
            <a:ext cx="983226" cy="865239"/>
          </a:xfrm>
          <a:prstGeom prst="rect">
            <a:avLst/>
          </a:prstGeom>
        </p:spPr>
      </p:pic>
      <p:pic>
        <p:nvPicPr>
          <p:cNvPr id="19" name="Graphic 18" descr="Washing Machine outline">
            <a:extLst>
              <a:ext uri="{FF2B5EF4-FFF2-40B4-BE49-F238E27FC236}">
                <a16:creationId xmlns:a16="http://schemas.microsoft.com/office/drawing/2014/main" id="{5B8FFD73-50FE-09A5-C211-F5467C3496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7342" y="4197899"/>
            <a:ext cx="914400" cy="914400"/>
          </a:xfrm>
          <a:prstGeom prst="rect">
            <a:avLst/>
          </a:prstGeom>
        </p:spPr>
      </p:pic>
      <p:sp>
        <p:nvSpPr>
          <p:cNvPr id="20" name="Arrow: Right 19">
            <a:extLst>
              <a:ext uri="{FF2B5EF4-FFF2-40B4-BE49-F238E27FC236}">
                <a16:creationId xmlns:a16="http://schemas.microsoft.com/office/drawing/2014/main" id="{22530633-D38F-EF9D-9E42-E4DD2F5D5EDF}"/>
              </a:ext>
            </a:extLst>
          </p:cNvPr>
          <p:cNvSpPr/>
          <p:nvPr/>
        </p:nvSpPr>
        <p:spPr>
          <a:xfrm>
            <a:off x="6290330" y="4562159"/>
            <a:ext cx="672029" cy="2154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51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Specimen Collection, Processing, and Stability</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1093506"/>
            <a:ext cx="9440505" cy="5090180"/>
          </a:xfrm>
        </p:spPr>
        <p:txBody>
          <a:bodyPr>
            <a:normAutofit fontScale="92500" lnSpcReduction="20000"/>
          </a:bodyPr>
          <a:lstStyle/>
          <a:p>
            <a:pPr>
              <a:lnSpc>
                <a:spcPct val="110000"/>
              </a:lnSpc>
            </a:pPr>
            <a:r>
              <a:rPr lang="en-US" b="1" dirty="0">
                <a:solidFill>
                  <a:srgbClr val="C25069"/>
                </a:solidFill>
              </a:rPr>
              <a:t>Collection</a:t>
            </a:r>
          </a:p>
          <a:p>
            <a:pPr lvl="1">
              <a:lnSpc>
                <a:spcPct val="110000"/>
              </a:lnSpc>
            </a:pPr>
            <a:r>
              <a:rPr lang="en-US" dirty="0"/>
              <a:t>Plasma collected in </a:t>
            </a:r>
            <a:r>
              <a:rPr lang="en-US" b="1" dirty="0">
                <a:ln>
                  <a:solidFill>
                    <a:srgbClr val="9EDEB6"/>
                  </a:solidFill>
                </a:ln>
                <a:solidFill>
                  <a:srgbClr val="9EDEB6"/>
                </a:solidFill>
              </a:rPr>
              <a:t>lithium heparin tubes</a:t>
            </a:r>
            <a:r>
              <a:rPr lang="en-US" b="1" dirty="0">
                <a:ln>
                  <a:solidFill>
                    <a:srgbClr val="9EDEB6"/>
                  </a:solidFill>
                </a:ln>
              </a:rPr>
              <a:t> </a:t>
            </a:r>
            <a:r>
              <a:rPr lang="en-US" dirty="0"/>
              <a:t>with or without gel separator can be used for the STAT High Sensitivity Troponin-I Assay</a:t>
            </a:r>
          </a:p>
          <a:p>
            <a:pPr lvl="1">
              <a:lnSpc>
                <a:spcPct val="110000"/>
              </a:lnSpc>
            </a:pPr>
            <a:r>
              <a:rPr lang="en-US" dirty="0"/>
              <a:t>Specimens should be filled ≥ 50%</a:t>
            </a:r>
          </a:p>
          <a:p>
            <a:pPr lvl="2">
              <a:lnSpc>
                <a:spcPct val="110000"/>
              </a:lnSpc>
            </a:pPr>
            <a:r>
              <a:rPr lang="en-US" dirty="0">
                <a:sym typeface="Wingdings" panose="05000000000000000000" pitchFamily="2" charset="2"/>
              </a:rPr>
              <a:t>Short Samples can interfere with testing</a:t>
            </a:r>
            <a:endParaRPr lang="en-US" dirty="0"/>
          </a:p>
          <a:p>
            <a:pPr lvl="1">
              <a:lnSpc>
                <a:spcPct val="110000"/>
              </a:lnSpc>
            </a:pPr>
            <a:r>
              <a:rPr lang="en-US" dirty="0"/>
              <a:t>Do </a:t>
            </a:r>
            <a:r>
              <a:rPr lang="en-US" b="1" u="sng" dirty="0"/>
              <a:t>NOT</a:t>
            </a:r>
            <a:r>
              <a:rPr lang="en-US" dirty="0"/>
              <a:t> test grossly hemolyzed specimens.</a:t>
            </a:r>
          </a:p>
          <a:p>
            <a:pPr lvl="1">
              <a:lnSpc>
                <a:spcPct val="110000"/>
              </a:lnSpc>
            </a:pPr>
            <a:r>
              <a:rPr lang="en-US" dirty="0"/>
              <a:t>EDTA is </a:t>
            </a:r>
            <a:r>
              <a:rPr lang="en-US" b="1" u="sng" dirty="0"/>
              <a:t>NOT</a:t>
            </a:r>
            <a:r>
              <a:rPr lang="en-US" dirty="0"/>
              <a:t> an acceptable tube type for collection for SFH.</a:t>
            </a:r>
          </a:p>
          <a:p>
            <a:pPr lvl="1">
              <a:lnSpc>
                <a:spcPct val="110000"/>
              </a:lnSpc>
            </a:pPr>
            <a:endParaRPr lang="en-US" dirty="0"/>
          </a:p>
          <a:p>
            <a:pPr>
              <a:lnSpc>
                <a:spcPct val="110000"/>
              </a:lnSpc>
            </a:pPr>
            <a:r>
              <a:rPr lang="en-US" b="1" dirty="0">
                <a:solidFill>
                  <a:srgbClr val="C25069"/>
                </a:solidFill>
              </a:rPr>
              <a:t>Processing</a:t>
            </a:r>
          </a:p>
          <a:p>
            <a:pPr lvl="1">
              <a:lnSpc>
                <a:spcPct val="110000"/>
              </a:lnSpc>
            </a:pPr>
            <a:r>
              <a:rPr lang="en-US" dirty="0"/>
              <a:t>Samples should be centrifuged at </a:t>
            </a:r>
            <a:r>
              <a:rPr lang="en-US" b="1" i="1" u="sng" dirty="0"/>
              <a:t>4500 rpm for 3 minutes</a:t>
            </a:r>
            <a:r>
              <a:rPr lang="en-US" dirty="0"/>
              <a:t> for complete separation.</a:t>
            </a:r>
          </a:p>
          <a:p>
            <a:pPr lvl="1">
              <a:lnSpc>
                <a:spcPct val="110000"/>
              </a:lnSpc>
            </a:pPr>
            <a:r>
              <a:rPr lang="en-US" dirty="0"/>
              <a:t>Inspect specimens for particulates. If present, mix and centrifuge the specimen to remove particulates prior to testing. </a:t>
            </a:r>
          </a:p>
          <a:p>
            <a:pPr lvl="1">
              <a:lnSpc>
                <a:spcPct val="110000"/>
              </a:lnSpc>
            </a:pPr>
            <a:r>
              <a:rPr lang="en-US" dirty="0"/>
              <a:t>Inspect all samples for bubbles and remove any bubbles present before sample analysis</a:t>
            </a:r>
          </a:p>
          <a:p>
            <a:pPr lvl="1">
              <a:lnSpc>
                <a:spcPct val="110000"/>
              </a:lnSpc>
            </a:pPr>
            <a:r>
              <a:rPr lang="en-US" dirty="0"/>
              <a:t>The </a:t>
            </a:r>
            <a:r>
              <a:rPr lang="en-US" b="1" i="1" u="sng" dirty="0"/>
              <a:t>minimum sample volume</a:t>
            </a:r>
            <a:r>
              <a:rPr lang="en-US" dirty="0"/>
              <a:t> required to perform STAT </a:t>
            </a:r>
            <a:r>
              <a:rPr lang="en-US" dirty="0" err="1"/>
              <a:t>hs-TnI</a:t>
            </a:r>
            <a:r>
              <a:rPr lang="en-US" dirty="0"/>
              <a:t> test = </a:t>
            </a:r>
            <a:r>
              <a:rPr lang="en-US" b="1" dirty="0"/>
              <a:t>260 µL</a:t>
            </a:r>
          </a:p>
          <a:p>
            <a:pPr lvl="1">
              <a:lnSpc>
                <a:spcPct val="110000"/>
              </a:lnSpc>
            </a:pPr>
            <a:endParaRPr lang="en-US" dirty="0"/>
          </a:p>
          <a:p>
            <a:pPr>
              <a:lnSpc>
                <a:spcPct val="110000"/>
              </a:lnSpc>
            </a:pPr>
            <a:r>
              <a:rPr lang="en-US" b="1" dirty="0">
                <a:solidFill>
                  <a:srgbClr val="C25069"/>
                </a:solidFill>
              </a:rPr>
              <a:t>Storage</a:t>
            </a:r>
          </a:p>
          <a:p>
            <a:pPr lvl="1">
              <a:lnSpc>
                <a:spcPct val="110000"/>
              </a:lnSpc>
            </a:pPr>
            <a:r>
              <a:rPr lang="en-US" dirty="0"/>
              <a:t>Centrifuged samples may be stored up to </a:t>
            </a:r>
            <a:r>
              <a:rPr lang="en-US" b="1" dirty="0"/>
              <a:t>8 </a:t>
            </a:r>
            <a:r>
              <a:rPr lang="en-US" b="1" dirty="0" err="1"/>
              <a:t>hrs</a:t>
            </a:r>
            <a:r>
              <a:rPr lang="en-US" b="1" dirty="0"/>
              <a:t> at 15-30ºC</a:t>
            </a:r>
            <a:r>
              <a:rPr lang="en-US" dirty="0"/>
              <a:t> prior to being tested.</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7</a:t>
            </a:fld>
            <a:endParaRPr lang="en-US"/>
          </a:p>
        </p:txBody>
      </p:sp>
      <p:pic>
        <p:nvPicPr>
          <p:cNvPr id="16" name="Picture 15">
            <a:extLst>
              <a:ext uri="{FF2B5EF4-FFF2-40B4-BE49-F238E27FC236}">
                <a16:creationId xmlns:a16="http://schemas.microsoft.com/office/drawing/2014/main" id="{59FE2214-4EE5-833E-9171-746C77AA0E1E}"/>
              </a:ext>
            </a:extLst>
          </p:cNvPr>
          <p:cNvPicPr>
            <a:picLocks noChangeAspect="1"/>
          </p:cNvPicPr>
          <p:nvPr/>
        </p:nvPicPr>
        <p:blipFill>
          <a:blip r:embed="rId2"/>
          <a:stretch>
            <a:fillRect/>
          </a:stretch>
        </p:blipFill>
        <p:spPr>
          <a:xfrm>
            <a:off x="10556249" y="1093506"/>
            <a:ext cx="1447619" cy="4152381"/>
          </a:xfrm>
          <a:prstGeom prst="rect">
            <a:avLst/>
          </a:prstGeom>
        </p:spPr>
      </p:pic>
      <p:pic>
        <p:nvPicPr>
          <p:cNvPr id="18" name="Picture 17">
            <a:extLst>
              <a:ext uri="{FF2B5EF4-FFF2-40B4-BE49-F238E27FC236}">
                <a16:creationId xmlns:a16="http://schemas.microsoft.com/office/drawing/2014/main" id="{368864FF-45C4-D1A9-3EDD-5355A6E6FA1E}"/>
              </a:ext>
            </a:extLst>
          </p:cNvPr>
          <p:cNvPicPr>
            <a:picLocks noChangeAspect="1"/>
          </p:cNvPicPr>
          <p:nvPr/>
        </p:nvPicPr>
        <p:blipFill>
          <a:blip r:embed="rId3"/>
          <a:stretch>
            <a:fillRect/>
          </a:stretch>
        </p:blipFill>
        <p:spPr>
          <a:xfrm>
            <a:off x="9945279" y="1052380"/>
            <a:ext cx="968898" cy="4193507"/>
          </a:xfrm>
          <a:prstGeom prst="rect">
            <a:avLst/>
          </a:prstGeom>
        </p:spPr>
      </p:pic>
    </p:spTree>
    <p:extLst>
      <p:ext uri="{BB962C8B-B14F-4D97-AF65-F5344CB8AC3E}">
        <p14:creationId xmlns:p14="http://schemas.microsoft.com/office/powerpoint/2010/main" val="305786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Dilution Protocol</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p:txBody>
          <a:bodyPr/>
          <a:lstStyle/>
          <a:p>
            <a:pPr>
              <a:lnSpc>
                <a:spcPct val="100000"/>
              </a:lnSpc>
            </a:pPr>
            <a:r>
              <a:rPr lang="en-US" dirty="0"/>
              <a:t>Samples with a </a:t>
            </a:r>
            <a:r>
              <a:rPr lang="en-US" dirty="0" err="1"/>
              <a:t>cTnI</a:t>
            </a:r>
            <a:r>
              <a:rPr lang="en-US" dirty="0"/>
              <a:t> value exceeding 3600 ng/L are flagged with the code </a:t>
            </a:r>
            <a:r>
              <a:rPr lang="en-US" dirty="0">
                <a:solidFill>
                  <a:srgbClr val="C25069"/>
                </a:solidFill>
              </a:rPr>
              <a:t>“&gt;3600 ng/L”</a:t>
            </a:r>
            <a:r>
              <a:rPr lang="en-US" dirty="0"/>
              <a:t> and may be diluted with the Automated Dilution protocol</a:t>
            </a:r>
          </a:p>
          <a:p>
            <a:pPr lvl="1">
              <a:lnSpc>
                <a:spcPct val="100000"/>
              </a:lnSpc>
            </a:pPr>
            <a:r>
              <a:rPr lang="en-US" dirty="0"/>
              <a:t>The analyzer performs a </a:t>
            </a:r>
            <a:r>
              <a:rPr lang="en-US" u="sng" dirty="0">
                <a:solidFill>
                  <a:srgbClr val="C25069"/>
                </a:solidFill>
              </a:rPr>
              <a:t>1:30 dilution</a:t>
            </a:r>
            <a:r>
              <a:rPr lang="en-US" dirty="0"/>
              <a:t> of the sample and automatically calculates the concentration by multiplying the result by the dilution factor. </a:t>
            </a:r>
          </a:p>
          <a:p>
            <a:pPr>
              <a:lnSpc>
                <a:spcPct val="100000"/>
              </a:lnSpc>
            </a:pPr>
            <a:endParaRPr lang="en-US" dirty="0"/>
          </a:p>
          <a:p>
            <a:pPr>
              <a:lnSpc>
                <a:spcPct val="100000"/>
              </a:lnSpc>
            </a:pPr>
            <a:r>
              <a:rPr lang="en-US" b="1" dirty="0"/>
              <a:t>**</a:t>
            </a:r>
            <a:r>
              <a:rPr lang="en-US" b="1" u="sng" dirty="0">
                <a:solidFill>
                  <a:srgbClr val="C25069"/>
                </a:solidFill>
              </a:rPr>
              <a:t>No dilutions may be performed on any specimen beyond the 1:30 auto-dilution.</a:t>
            </a:r>
            <a:r>
              <a:rPr lang="en-US" b="1" dirty="0"/>
              <a:t>**</a:t>
            </a:r>
            <a:endParaRPr lang="en-US" dirty="0"/>
          </a:p>
          <a:p>
            <a:pPr lvl="1">
              <a:lnSpc>
                <a:spcPct val="100000"/>
              </a:lnSpc>
            </a:pPr>
            <a:r>
              <a:rPr lang="en-US" dirty="0"/>
              <a:t>Auto-diluted samples with a </a:t>
            </a:r>
            <a:r>
              <a:rPr lang="en-US" dirty="0" err="1"/>
              <a:t>cTnI</a:t>
            </a:r>
            <a:r>
              <a:rPr lang="en-US" dirty="0"/>
              <a:t> value exceeding 60,000 ng/L are flagged with code </a:t>
            </a:r>
            <a:r>
              <a:rPr lang="en-US" dirty="0">
                <a:solidFill>
                  <a:srgbClr val="C25069"/>
                </a:solidFill>
              </a:rPr>
              <a:t>“&gt;60,000 ng/L”</a:t>
            </a:r>
          </a:p>
          <a:p>
            <a:pPr lvl="1">
              <a:lnSpc>
                <a:spcPct val="100000"/>
              </a:lnSpc>
            </a:pPr>
            <a:r>
              <a:rPr lang="en-US" dirty="0"/>
              <a:t>Manual dilutions are </a:t>
            </a:r>
            <a:r>
              <a:rPr lang="en-US" b="1" u="sng" dirty="0"/>
              <a:t>NOT acceptable</a:t>
            </a:r>
            <a:r>
              <a:rPr lang="en-US" dirty="0"/>
              <a:t> per the package insert. </a:t>
            </a:r>
          </a:p>
          <a:p>
            <a:pPr lvl="1">
              <a:lnSpc>
                <a:spcPct val="100000"/>
              </a:lnSpc>
            </a:pPr>
            <a:r>
              <a:rPr lang="en-US" dirty="0"/>
              <a:t>Any physician requesting this needs to be transferred to Dr. Wayne or Dr Thompson. </a:t>
            </a:r>
          </a:p>
          <a:p>
            <a:pPr lvl="2">
              <a:lnSpc>
                <a:spcPct val="100000"/>
              </a:lnSpc>
            </a:pPr>
            <a:r>
              <a:rPr lang="en-US" dirty="0"/>
              <a:t>Internal studies show there is no acceptable diluent for troponin. </a:t>
            </a:r>
          </a:p>
          <a:p>
            <a:pPr lvl="2">
              <a:lnSpc>
                <a:spcPct val="100000"/>
              </a:lnSpc>
            </a:pPr>
            <a:r>
              <a:rPr lang="en-US" dirty="0"/>
              <a:t>“Dilutions” performed by the instrument is actually a change in patient/reagent ratio. </a:t>
            </a:r>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8</a:t>
            </a:fld>
            <a:endParaRPr lang="en-US"/>
          </a:p>
        </p:txBody>
      </p:sp>
    </p:spTree>
    <p:extLst>
      <p:ext uri="{BB962C8B-B14F-4D97-AF65-F5344CB8AC3E}">
        <p14:creationId xmlns:p14="http://schemas.microsoft.com/office/powerpoint/2010/main" val="36981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7E2B-D367-A780-9861-5ECB1163E771}"/>
              </a:ext>
            </a:extLst>
          </p:cNvPr>
          <p:cNvSpPr>
            <a:spLocks noGrp="1"/>
          </p:cNvSpPr>
          <p:nvPr>
            <p:ph type="title"/>
          </p:nvPr>
        </p:nvSpPr>
        <p:spPr/>
        <p:txBody>
          <a:bodyPr/>
          <a:lstStyle/>
          <a:p>
            <a:r>
              <a:rPr lang="en-US" cap="none" dirty="0"/>
              <a:t>Interpretation and Reporting</a:t>
            </a:r>
          </a:p>
        </p:txBody>
      </p:sp>
      <p:sp>
        <p:nvSpPr>
          <p:cNvPr id="3" name="Content Placeholder 2">
            <a:extLst>
              <a:ext uri="{FF2B5EF4-FFF2-40B4-BE49-F238E27FC236}">
                <a16:creationId xmlns:a16="http://schemas.microsoft.com/office/drawing/2014/main" id="{240B3639-4D0A-D7C5-AE19-750C75F8AD94}"/>
              </a:ext>
            </a:extLst>
          </p:cNvPr>
          <p:cNvSpPr>
            <a:spLocks noGrp="1"/>
          </p:cNvSpPr>
          <p:nvPr>
            <p:ph idx="1"/>
          </p:nvPr>
        </p:nvSpPr>
        <p:spPr>
          <a:xfrm>
            <a:off x="589615" y="962025"/>
            <a:ext cx="11012773" cy="5324475"/>
          </a:xfrm>
        </p:spPr>
        <p:txBody>
          <a:bodyPr>
            <a:normAutofit/>
          </a:bodyPr>
          <a:lstStyle/>
          <a:p>
            <a:pPr>
              <a:lnSpc>
                <a:spcPct val="120000"/>
              </a:lnSpc>
            </a:pPr>
            <a:r>
              <a:rPr lang="en-US" b="1" dirty="0">
                <a:solidFill>
                  <a:srgbClr val="C25069"/>
                </a:solidFill>
              </a:rPr>
              <a:t>Reportable Interval for </a:t>
            </a:r>
            <a:r>
              <a:rPr lang="en-US" b="1" dirty="0" err="1">
                <a:solidFill>
                  <a:srgbClr val="C25069"/>
                </a:solidFill>
              </a:rPr>
              <a:t>Alinity-i</a:t>
            </a:r>
            <a:r>
              <a:rPr lang="en-US" b="1" dirty="0">
                <a:solidFill>
                  <a:srgbClr val="C25069"/>
                </a:solidFill>
              </a:rPr>
              <a:t> STAT </a:t>
            </a:r>
            <a:r>
              <a:rPr lang="en-US" b="1" dirty="0" err="1">
                <a:solidFill>
                  <a:srgbClr val="C25069"/>
                </a:solidFill>
              </a:rPr>
              <a:t>hs-TnI</a:t>
            </a:r>
            <a:r>
              <a:rPr lang="en-US" b="1" dirty="0">
                <a:solidFill>
                  <a:srgbClr val="C25069"/>
                </a:solidFill>
              </a:rPr>
              <a:t> Assay</a:t>
            </a:r>
          </a:p>
          <a:p>
            <a:pPr lvl="1">
              <a:lnSpc>
                <a:spcPct val="120000"/>
              </a:lnSpc>
            </a:pPr>
            <a:r>
              <a:rPr lang="en-US" dirty="0">
                <a:solidFill>
                  <a:schemeClr val="tx1"/>
                </a:solidFill>
              </a:rPr>
              <a:t>Reportable Interval: </a:t>
            </a:r>
            <a:r>
              <a:rPr lang="en-US" dirty="0">
                <a:solidFill>
                  <a:srgbClr val="C25069"/>
                </a:solidFill>
              </a:rPr>
              <a:t>3 – 60,000 ng/L</a:t>
            </a:r>
          </a:p>
          <a:p>
            <a:pPr lvl="1">
              <a:lnSpc>
                <a:spcPct val="120000"/>
              </a:lnSpc>
            </a:pPr>
            <a:r>
              <a:rPr lang="en-US" dirty="0"/>
              <a:t>High-sensitivity troponin cannot be correlated to “traditional” troponin. </a:t>
            </a:r>
          </a:p>
          <a:p>
            <a:pPr lvl="2">
              <a:lnSpc>
                <a:spcPct val="120000"/>
              </a:lnSpc>
            </a:pPr>
            <a:r>
              <a:rPr lang="en-US" dirty="0"/>
              <a:t>Correlation studies failed both at the low range and the wider AMR range. </a:t>
            </a:r>
          </a:p>
          <a:p>
            <a:pPr>
              <a:lnSpc>
                <a:spcPct val="120000"/>
              </a:lnSpc>
            </a:pPr>
            <a:endParaRPr lang="en-US" b="1" dirty="0">
              <a:solidFill>
                <a:srgbClr val="C25069"/>
              </a:solidFill>
            </a:endParaRPr>
          </a:p>
          <a:p>
            <a:pPr>
              <a:lnSpc>
                <a:spcPct val="120000"/>
              </a:lnSpc>
            </a:pPr>
            <a:r>
              <a:rPr lang="en-US" b="1" dirty="0">
                <a:solidFill>
                  <a:srgbClr val="C25069"/>
                </a:solidFill>
              </a:rPr>
              <a:t>Results</a:t>
            </a:r>
          </a:p>
          <a:p>
            <a:pPr lvl="1">
              <a:lnSpc>
                <a:spcPct val="120000"/>
              </a:lnSpc>
            </a:pPr>
            <a:r>
              <a:rPr lang="en-US" dirty="0"/>
              <a:t>rounded to the </a:t>
            </a:r>
            <a:r>
              <a:rPr lang="en-US" b="1" u="sng" dirty="0">
                <a:solidFill>
                  <a:schemeClr val="tx1"/>
                </a:solidFill>
              </a:rPr>
              <a:t>nearest whole number</a:t>
            </a:r>
            <a:r>
              <a:rPr lang="en-US" dirty="0"/>
              <a:t>.</a:t>
            </a:r>
          </a:p>
          <a:p>
            <a:pPr lvl="1">
              <a:lnSpc>
                <a:spcPct val="120000"/>
              </a:lnSpc>
            </a:pPr>
            <a:r>
              <a:rPr lang="en-US" b="1" dirty="0"/>
              <a:t>**</a:t>
            </a:r>
            <a:r>
              <a:rPr lang="en-US" i="1" dirty="0">
                <a:solidFill>
                  <a:srgbClr val="C25069"/>
                </a:solidFill>
              </a:rPr>
              <a:t>We do </a:t>
            </a:r>
            <a:r>
              <a:rPr lang="en-US" b="1" i="1" u="sng" dirty="0">
                <a:solidFill>
                  <a:srgbClr val="C25069"/>
                </a:solidFill>
              </a:rPr>
              <a:t>NOT</a:t>
            </a:r>
            <a:r>
              <a:rPr lang="en-US" i="1" dirty="0">
                <a:solidFill>
                  <a:srgbClr val="C25069"/>
                </a:solidFill>
              </a:rPr>
              <a:t> report out decimal places over the phone</a:t>
            </a:r>
            <a:r>
              <a:rPr lang="en-US" i="1" dirty="0"/>
              <a:t>.</a:t>
            </a:r>
            <a:r>
              <a:rPr lang="en-US" b="1" dirty="0"/>
              <a:t>**</a:t>
            </a:r>
          </a:p>
          <a:p>
            <a:pPr lvl="1">
              <a:lnSpc>
                <a:spcPct val="120000"/>
              </a:lnSpc>
            </a:pPr>
            <a:r>
              <a:rPr lang="en-US" dirty="0"/>
              <a:t>If you are reading results from the instrument we’ve included the decimal place for QC reasons, however for </a:t>
            </a:r>
            <a:r>
              <a:rPr lang="en-US" b="1" dirty="0">
                <a:solidFill>
                  <a:schemeClr val="tx1"/>
                </a:solidFill>
              </a:rPr>
              <a:t>patients, always round the number to the closest whole number</a:t>
            </a:r>
            <a:r>
              <a:rPr lang="en-US" b="1" dirty="0"/>
              <a:t>. </a:t>
            </a:r>
            <a:endParaRPr lang="en-US" dirty="0"/>
          </a:p>
          <a:p>
            <a:pPr>
              <a:lnSpc>
                <a:spcPct val="100000"/>
              </a:lnSpc>
            </a:pPr>
            <a:endParaRPr lang="en-US" b="1" dirty="0"/>
          </a:p>
          <a:p>
            <a:endParaRPr lang="en-US" dirty="0"/>
          </a:p>
        </p:txBody>
      </p:sp>
      <p:sp>
        <p:nvSpPr>
          <p:cNvPr id="4" name="Slide Number Placeholder 3">
            <a:extLst>
              <a:ext uri="{FF2B5EF4-FFF2-40B4-BE49-F238E27FC236}">
                <a16:creationId xmlns:a16="http://schemas.microsoft.com/office/drawing/2014/main" id="{D53184E2-DB60-22DB-C552-C6C9FC862219}"/>
              </a:ext>
            </a:extLst>
          </p:cNvPr>
          <p:cNvSpPr>
            <a:spLocks noGrp="1"/>
          </p:cNvSpPr>
          <p:nvPr>
            <p:ph type="sldNum" sz="quarter" idx="12"/>
          </p:nvPr>
        </p:nvSpPr>
        <p:spPr/>
        <p:txBody>
          <a:bodyPr/>
          <a:lstStyle/>
          <a:p>
            <a:fld id="{1CD0D58F-7BA2-894B-B9BE-13F5E5173983}" type="slidenum">
              <a:rPr lang="en-US" smtClean="0"/>
              <a:t>9</a:t>
            </a:fld>
            <a:endParaRPr lang="en-US"/>
          </a:p>
        </p:txBody>
      </p:sp>
    </p:spTree>
    <p:extLst>
      <p:ext uri="{BB962C8B-B14F-4D97-AF65-F5344CB8AC3E}">
        <p14:creationId xmlns:p14="http://schemas.microsoft.com/office/powerpoint/2010/main" val="154678515"/>
      </p:ext>
    </p:extLst>
  </p:cSld>
  <p:clrMapOvr>
    <a:masterClrMapping/>
  </p:clrMapOvr>
</p:sld>
</file>

<file path=ppt/theme/theme1.xml><?xml version="1.0" encoding="utf-8"?>
<a:theme xmlns:a="http://schemas.openxmlformats.org/drawingml/2006/main" name="SFHS Midyear Planning 2018">
  <a:themeElements>
    <a:clrScheme name="Custom 1">
      <a:dk1>
        <a:srgbClr val="4C4C4C"/>
      </a:dk1>
      <a:lt1>
        <a:srgbClr val="FFFFFF"/>
      </a:lt1>
      <a:dk2>
        <a:srgbClr val="4C4C4C"/>
      </a:dk2>
      <a:lt2>
        <a:srgbClr val="F6F4F1"/>
      </a:lt2>
      <a:accent1>
        <a:srgbClr val="D05471"/>
      </a:accent1>
      <a:accent2>
        <a:srgbClr val="7E7E7E"/>
      </a:accent2>
      <a:accent3>
        <a:srgbClr val="E4828F"/>
      </a:accent3>
      <a:accent4>
        <a:srgbClr val="8B8A89"/>
      </a:accent4>
      <a:accent5>
        <a:srgbClr val="4BACC6"/>
      </a:accent5>
      <a:accent6>
        <a:srgbClr val="F79646"/>
      </a:accent6>
      <a:hlink>
        <a:srgbClr val="E66B7B"/>
      </a:hlink>
      <a:folHlink>
        <a:srgbClr val="E56B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HS Midyear Planning 2018" id="{4EAF767A-E367-0249-A8BB-292F746B2E16}" vid="{60F6E3E8-2D52-7246-8FD1-1F7812FB53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3EBFC9DACA94183830C627415C72A" ma:contentTypeVersion="13" ma:contentTypeDescription="Create a new document." ma:contentTypeScope="" ma:versionID="861899f22fe84c00cec6a024e052d108">
  <xsd:schema xmlns:xsd="http://www.w3.org/2001/XMLSchema" xmlns:xs="http://www.w3.org/2001/XMLSchema" xmlns:p="http://schemas.microsoft.com/office/2006/metadata/properties" xmlns:ns2="2a1f53a9-d223-4dfe-961e-b8f6bb3b17a7" xmlns:ns3="e2034746-f43c-4e95-a4c2-f3a609ae86b0" targetNamespace="http://schemas.microsoft.com/office/2006/metadata/properties" ma:root="true" ma:fieldsID="97c507238947c432664324d9750c8f49" ns2:_="" ns3:_="">
    <xsd:import namespace="2a1f53a9-d223-4dfe-961e-b8f6bb3b17a7"/>
    <xsd:import namespace="e2034746-f43c-4e95-a4c2-f3a609ae86b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f53a9-d223-4dfe-961e-b8f6bb3b17a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0246a47-b235-4b77-b398-cfc5b901bfb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34746-f43c-4e95-a4c2-f3a609ae86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f9237bc-f060-4328-98fd-dc6d4a08d847}" ma:internalName="TaxCatchAll" ma:showField="CatchAllData" ma:web="e2034746-f43c-4e95-a4c2-f3a609ae86b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25A9D-832F-4972-A359-3B827D1440C7}">
  <ds:schemaRefs>
    <ds:schemaRef ds:uri="2a1f53a9-d223-4dfe-961e-b8f6bb3b17a7"/>
    <ds:schemaRef ds:uri="e2034746-f43c-4e95-a4c2-f3a609ae86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EFB0E4-B6AD-4E27-97B0-6C959B5042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14421</TotalTime>
  <Words>3468</Words>
  <Application>Microsoft Office PowerPoint</Application>
  <PresentationFormat>Widescreen</PresentationFormat>
  <Paragraphs>316</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System Font Regular</vt:lpstr>
      <vt:lpstr>Wingdings</vt:lpstr>
      <vt:lpstr>SFHS Midyear Planning 2018</vt:lpstr>
      <vt:lpstr>High Sensitivity Troponin</vt:lpstr>
      <vt:lpstr>Summary and Explanation of Test</vt:lpstr>
      <vt:lpstr>Summary and Explanation of Test</vt:lpstr>
      <vt:lpstr>Summary and Explanation of Test</vt:lpstr>
      <vt:lpstr>Summary and Explanation of Test</vt:lpstr>
      <vt:lpstr>Principle of Testing</vt:lpstr>
      <vt:lpstr>Specimen Collection, Processing, and Stability</vt:lpstr>
      <vt:lpstr>Dilution Protocol</vt:lpstr>
      <vt:lpstr>Interpretation and Reporting</vt:lpstr>
      <vt:lpstr>Interpretation and Reporting</vt:lpstr>
      <vt:lpstr>Interpretation and Reporting</vt:lpstr>
      <vt:lpstr>Interpretation and Reporting</vt:lpstr>
      <vt:lpstr>Additional Notes</vt:lpstr>
      <vt:lpstr>Additional Notes</vt:lpstr>
      <vt:lpstr>High Sensitivity Troponin Flow Chart</vt:lpstr>
      <vt:lpstr>PowerPoint Presentation</vt:lpstr>
      <vt:lpstr>PowerPoint Presentation</vt:lpstr>
      <vt:lpstr>hs-Troponin Flow Chart – Female (Written)</vt:lpstr>
      <vt:lpstr>PowerPoint Presentation</vt:lpstr>
      <vt:lpstr>hs-Troponin Flow Chart – Male (Written)</vt:lpstr>
      <vt:lpstr>hs-Troponin FAQ’s for Nursing</vt:lpstr>
      <vt:lpstr>hs-Troponin FAQ’s for Nursing</vt:lpstr>
      <vt:lpstr>hs-Troponin FAQ’s for Nursing</vt:lpstr>
      <vt:lpstr>hs-Troponin FAQ’s for Nursing</vt:lpstr>
      <vt:lpstr>hs-Troponin FAQ’s for Nursing</vt:lpstr>
      <vt:lpstr>hs-Troponin FAQ’s for Nursing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Minick</dc:creator>
  <cp:lastModifiedBy>Kruse, Jacob</cp:lastModifiedBy>
  <cp:revision>377</cp:revision>
  <cp:lastPrinted>2024-10-09T21:11:59Z</cp:lastPrinted>
  <dcterms:created xsi:type="dcterms:W3CDTF">2019-04-09T15:09:19Z</dcterms:created>
  <dcterms:modified xsi:type="dcterms:W3CDTF">2025-02-24T15:29:20Z</dcterms:modified>
</cp:coreProperties>
</file>