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87" r:id="rId4"/>
    <p:sldId id="261" r:id="rId5"/>
    <p:sldId id="304" r:id="rId6"/>
    <p:sldId id="307" r:id="rId7"/>
    <p:sldId id="305" r:id="rId8"/>
    <p:sldId id="303" r:id="rId9"/>
    <p:sldId id="302" r:id="rId10"/>
    <p:sldId id="296" r:id="rId11"/>
    <p:sldId id="309" r:id="rId12"/>
    <p:sldId id="312" r:id="rId13"/>
    <p:sldId id="321" r:id="rId14"/>
    <p:sldId id="272" r:id="rId15"/>
    <p:sldId id="325" r:id="rId16"/>
    <p:sldId id="300" r:id="rId17"/>
    <p:sldId id="311" r:id="rId18"/>
    <p:sldId id="291" r:id="rId19"/>
    <p:sldId id="322" r:id="rId20"/>
    <p:sldId id="314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3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 dirty="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 dirty="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 dirty="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 dirty="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 dirty="0"/>
            <a:t>Locate instructions in Lab Guide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 instructions in Lab Guide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fairview.org/labguide/default.asp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2022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/>
              <a:t>MHealth Fairview Laboratories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Specimens must be sent to </a:t>
            </a:r>
            <a:r>
              <a:rPr lang="en-US" sz="2200" b="1" u="sng" dirty="0"/>
              <a:t>UMMC East Bank Core Lab, IDDL or Pathology </a:t>
            </a:r>
            <a:r>
              <a:rPr lang="en-US" sz="2200" dirty="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For all laboratories that have a direct courier route to another MHFV Fairview laboratory, </a:t>
            </a:r>
            <a:r>
              <a:rPr lang="en-US" sz="2200" b="1" dirty="0"/>
              <a:t>all specimen(s) must be put on a Beaker packing list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Click </a:t>
            </a:r>
            <a:r>
              <a:rPr lang="en-US" sz="2200" dirty="0">
                <a:hlinkClick r:id="rId2"/>
              </a:rPr>
              <a:t>Packing List Quick Start Guide</a:t>
            </a:r>
            <a:r>
              <a:rPr lang="en-US" sz="2200" dirty="0"/>
              <a:t> to review expectations.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 dirty="0"/>
              <a:t>Note: </a:t>
            </a:r>
            <a:r>
              <a:rPr lang="en-US" sz="2200" dirty="0" err="1"/>
              <a:t>Quantiferon</a:t>
            </a:r>
            <a:r>
              <a:rPr lang="en-US" sz="2200" dirty="0"/>
              <a:t> Gold TB Samples not incubated or centrifuged must be sent to UU LABORATORY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 dirty="0"/>
              <a:t>All outgoing specimens ready for testing and courier pick-up must be placed in the appropriate </a:t>
            </a:r>
            <a:r>
              <a:rPr lang="en-US" sz="1800" b="1" dirty="0"/>
              <a:t>BLUE</a:t>
            </a:r>
            <a:r>
              <a:rPr lang="en-US" sz="1800" dirty="0"/>
              <a:t> outgoing courier pick-up bin.  The courier bins will have a location barcode for scanning.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/>
              <a:t>There will be a </a:t>
            </a:r>
            <a:r>
              <a:rPr lang="en-US" sz="1800" b="1" dirty="0"/>
              <a:t>BLUE</a:t>
            </a:r>
            <a:r>
              <a:rPr lang="en-US" sz="1800" dirty="0"/>
              <a:t> outgoing courier pick-up bin available for all shipping temperature</a:t>
            </a:r>
            <a:r>
              <a:rPr lang="en-US" sz="1500" dirty="0"/>
              <a:t>s.</a:t>
            </a:r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b="1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 courier bins will have a location barcode for scanning.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HealthEx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courier 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Specimen </a:t>
            </a:r>
            <a:r>
              <a:rPr lang="en-US" sz="1600" i="1" dirty="0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a “Missing Specimen Investigation” form. Link: </a:t>
            </a:r>
            <a:r>
              <a:rPr lang="en-US" sz="1600" dirty="0">
                <a:hlinkClick r:id="rId2"/>
              </a:rPr>
              <a:t>Missing Specimen Form</a:t>
            </a:r>
            <a:endParaRPr lang="en-US" sz="1600" dirty="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(PSE), regardless of impact to the diagnosis.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 must be credited and reordered on a new accession number to ensure proper documentation.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No garbage, recycling, laundry, hazardous waste or other receptacles can be </a:t>
            </a:r>
            <a:r>
              <a:rPr lang="en-US" sz="2200" u="sng" dirty="0"/>
              <a:t>located below the bench of the Sending or Receiving locations</a:t>
            </a:r>
            <a:r>
              <a:rPr lang="en-US" sz="2200" dirty="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All bags must </a:t>
            </a:r>
            <a:r>
              <a:rPr lang="en-US" sz="2200" u="sng" dirty="0"/>
              <a:t>be flattened after specimen removal</a:t>
            </a:r>
            <a:r>
              <a:rPr lang="en-US" sz="2200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Clinical lab specimens </a:t>
            </a:r>
            <a:r>
              <a:rPr lang="en-US" b="1" dirty="0"/>
              <a:t>must be “instrument ready” or “testing ready” prior to packaging and transport</a:t>
            </a:r>
            <a:r>
              <a:rPr lang="en-US" dirty="0"/>
              <a:t> according to Lab Guide instructions (centrifuged, decanted,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Beaker Send out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 dirty="0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Guide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Find Lab Guide on the MHealth Fairview Intranet: </a:t>
            </a:r>
            <a:r>
              <a:rPr lang="en-US" sz="2200" dirty="0">
                <a:hlinkClick r:id="rId2"/>
              </a:rPr>
              <a:t>Lab Guide</a:t>
            </a:r>
            <a:endParaRPr lang="en-US" sz="2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Resources →Laboratory </a:t>
            </a:r>
            <a:r>
              <a:rPr lang="en-US" sz="2200" dirty="0" err="1"/>
              <a:t>Services→Lab</a:t>
            </a:r>
            <a:r>
              <a:rPr lang="en-US" sz="2200" dirty="0"/>
              <a:t> Guide Test Catalog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Each test is reviewed in Lab Guide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 dirty="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2: </a:t>
            </a:r>
            <a:r>
              <a:rPr lang="en-US" sz="1600" dirty="0" err="1"/>
              <a:t>HealthEx</a:t>
            </a:r>
            <a:r>
              <a:rPr lang="en-US" sz="1600" dirty="0"/>
              <a:t>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For non-emergent concerns, email: </a:t>
            </a:r>
            <a:r>
              <a:rPr lang="en-US" sz="1600" u="sng" dirty="0">
                <a:hlinkClick r:id="rId2"/>
              </a:rPr>
              <a:t>FairviewHealthCS@healthexcourier.com</a:t>
            </a:r>
            <a:r>
              <a:rPr lang="en-US" sz="1600" dirty="0"/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 dirty="0"/>
              <a:t>IMPORTANT:  </a:t>
            </a:r>
            <a:r>
              <a:rPr lang="en-US" sz="1600" b="1" dirty="0"/>
              <a:t>Never contact a courier directly, call </a:t>
            </a:r>
            <a:r>
              <a:rPr lang="en-US" sz="1600" dirty="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specimen(s) have a Beaker specimen label and are </a:t>
            </a:r>
            <a:r>
              <a:rPr lang="en-US" sz="1700" b="1" dirty="0"/>
              <a:t>ready for testing </a:t>
            </a:r>
            <a:r>
              <a:rPr lang="en-US" sz="1700" dirty="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Specimen(s) must be </a:t>
            </a:r>
            <a:r>
              <a:rPr lang="en-US" sz="1700" b="1" dirty="0"/>
              <a:t>packaged according the system procedure </a:t>
            </a:r>
            <a:r>
              <a:rPr lang="en-US" sz="1700" dirty="0">
                <a:hlinkClick r:id="rId2"/>
              </a:rPr>
              <a:t>Specimen Packaging and Labeling for Shipping &amp; Transport 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Deliveries and pickups must have a warm hand off between </a:t>
            </a:r>
            <a:r>
              <a:rPr lang="en-US" sz="1700" b="1" dirty="0"/>
              <a:t>courier and lab staff with verbal communication and badge scanning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 dirty="0"/>
              <a:t>Lost or Lost to Testing/Mishandled specimens </a:t>
            </a:r>
            <a:r>
              <a:rPr lang="en-US" sz="1700" b="1" dirty="0"/>
              <a:t>must be documented </a:t>
            </a:r>
            <a:r>
              <a:rPr lang="en-US" sz="1700" dirty="0"/>
              <a:t>according to the System Canceling and Crediting Orders and Results procedure which is currently </a:t>
            </a:r>
            <a:r>
              <a:rPr lang="en-US" sz="1700"/>
              <a:t>under review.</a:t>
            </a:r>
            <a:endParaRPr lang="en-US" sz="1700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200"/>
              <a:t>For questions on policies or procedures, please see your site </a:t>
            </a:r>
          </a:p>
          <a:p>
            <a:pPr marL="0">
              <a:lnSpc>
                <a:spcPct val="90000"/>
              </a:lnSpc>
            </a:pPr>
            <a:r>
              <a:rPr lang="en-US" sz="2200"/>
              <a:t>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 dirty="0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 dirty="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DAA84-81F5-4F0C-9A93-0490E556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33" y="3909691"/>
            <a:ext cx="7440063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 dirty="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 dirty="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Blue</a:t>
            </a:r>
            <a:r>
              <a:rPr lang="en-US" sz="1600" dirty="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Purple</a:t>
            </a:r>
            <a:r>
              <a:rPr lang="en-US" sz="1600" dirty="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Green</a:t>
            </a:r>
            <a:r>
              <a:rPr lang="en-US" sz="1600" dirty="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 dirty="0"/>
              <a:t>Indicate specific shipping temperature on any </a:t>
            </a:r>
            <a:r>
              <a:rPr lang="en-US" sz="1600" b="1" dirty="0"/>
              <a:t>Red</a:t>
            </a:r>
            <a:r>
              <a:rPr lang="en-US" sz="1600" dirty="0"/>
              <a:t> </a:t>
            </a:r>
            <a:r>
              <a:rPr lang="en-US" sz="1600" b="1" dirty="0"/>
              <a:t>STAT</a:t>
            </a:r>
            <a:r>
              <a:rPr lang="en-US" sz="1600" dirty="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 dirty="0"/>
              <a:t>Place the transport shipping label onto the designated area on the bottom portion of the specimen bag over the black-outlined box that states “</a:t>
            </a:r>
            <a:r>
              <a:rPr lang="en-US" sz="1800" b="1" dirty="0"/>
              <a:t>Apply Label Here</a:t>
            </a:r>
            <a:r>
              <a:rPr lang="en-US" sz="1800" dirty="0"/>
              <a:t>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56787-1257-48C8-82DB-2B9CF69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825153"/>
            <a:ext cx="6440424" cy="5152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Packaging Guidelines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7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two exceptions: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dirty="0" err="1">
                <a:cs typeface="Times New Roman" panose="02020603050405020304" pitchFamily="18" charset="0"/>
              </a:rPr>
              <a:t>Covid</a:t>
            </a:r>
            <a:r>
              <a:rPr lang="en-US" sz="1900" dirty="0">
                <a:cs typeface="Times New Roman" panose="02020603050405020304" pitchFamily="18" charset="0"/>
              </a:rPr>
              <a:t> specimens can be packed up to 50 specimens/bag. 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/>
              <a:t>2.	Clinic sites that ship blue chemistry racks.</a:t>
            </a:r>
          </a:p>
          <a:p>
            <a:pPr marL="914400" lvl="2" indent="0" defTabSz="601663">
              <a:buClr>
                <a:srgbClr val="7A0019"/>
              </a:buClr>
              <a:buNone/>
            </a:pP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37" y="4419012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1423</Words>
  <Application>Microsoft Office PowerPoint</Application>
  <PresentationFormat>Widescreen</PresentationFormat>
  <Paragraphs>179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 Guide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217</cp:revision>
  <dcterms:created xsi:type="dcterms:W3CDTF">2019-07-24T14:11:28Z</dcterms:created>
  <dcterms:modified xsi:type="dcterms:W3CDTF">2021-11-16T13:39:37Z</dcterms:modified>
</cp:coreProperties>
</file>