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handoutMasterIdLst>
    <p:handoutMasterId r:id="rId26"/>
  </p:handoutMasterIdLst>
  <p:sldIdLst>
    <p:sldId id="256" r:id="rId2"/>
    <p:sldId id="262" r:id="rId3"/>
    <p:sldId id="267" r:id="rId4"/>
    <p:sldId id="277" r:id="rId5"/>
    <p:sldId id="268" r:id="rId6"/>
    <p:sldId id="266" r:id="rId7"/>
    <p:sldId id="265" r:id="rId8"/>
    <p:sldId id="270" r:id="rId9"/>
    <p:sldId id="278" r:id="rId10"/>
    <p:sldId id="279" r:id="rId11"/>
    <p:sldId id="280" r:id="rId12"/>
    <p:sldId id="273" r:id="rId13"/>
    <p:sldId id="282" r:id="rId14"/>
    <p:sldId id="271" r:id="rId15"/>
    <p:sldId id="272" r:id="rId16"/>
    <p:sldId id="281" r:id="rId17"/>
    <p:sldId id="274" r:id="rId18"/>
    <p:sldId id="275" r:id="rId19"/>
    <p:sldId id="276" r:id="rId20"/>
    <p:sldId id="283" r:id="rId21"/>
    <p:sldId id="284" r:id="rId22"/>
    <p:sldId id="264" r:id="rId23"/>
    <p:sldId id="263" r:id="rId24"/>
    <p:sldId id="285"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42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BEDC0C9-FED3-43E4-9EC0-7912221CD5A8}" type="datetimeFigureOut">
              <a:rPr lang="en-US" smtClean="0"/>
              <a:pPr/>
              <a:t>1/8/2013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EA3E484-A158-4E4D-89D3-D596D8EB5B03}"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AC3614C-C29C-4B11-9033-94F7832F223F}" type="datetimeFigureOut">
              <a:rPr lang="en-US" smtClean="0"/>
              <a:pPr/>
              <a:t>1/8/2013</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71F241D-7783-4210-9FE5-A0B06DF67E5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AC3614C-C29C-4B11-9033-94F7832F223F}" type="datetimeFigureOut">
              <a:rPr lang="en-US" smtClean="0"/>
              <a:pPr/>
              <a:t>1/8/2013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F71F241D-7783-4210-9FE5-A0B06DF67E5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AC3614C-C29C-4B11-9033-94F7832F223F}" type="datetimeFigureOut">
              <a:rPr lang="en-US" smtClean="0"/>
              <a:pPr/>
              <a:t>1/8/2013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F71F241D-7783-4210-9FE5-A0B06DF67E5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AC3614C-C29C-4B11-9033-94F7832F223F}" type="datetimeFigureOut">
              <a:rPr lang="en-US" smtClean="0"/>
              <a:pPr/>
              <a:t>1/8/2013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F71F241D-7783-4210-9FE5-A0B06DF67E54}"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AC3614C-C29C-4B11-9033-94F7832F223F}" type="datetimeFigureOut">
              <a:rPr lang="en-US" smtClean="0"/>
              <a:pPr/>
              <a:t>1/8/2013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F71F241D-7783-4210-9FE5-A0B06DF67E54}"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AC3614C-C29C-4B11-9033-94F7832F223F}" type="datetimeFigureOut">
              <a:rPr lang="en-US" smtClean="0"/>
              <a:pPr/>
              <a:t>1/8/2013</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F71F241D-7783-4210-9FE5-A0B06DF67E54}"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AC3614C-C29C-4B11-9033-94F7832F223F}" type="datetimeFigureOut">
              <a:rPr lang="en-US" smtClean="0"/>
              <a:pPr/>
              <a:t>1/8/2013</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F71F241D-7783-4210-9FE5-A0B06DF67E54}"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AC3614C-C29C-4B11-9033-94F7832F223F}" type="datetimeFigureOut">
              <a:rPr lang="en-US" smtClean="0"/>
              <a:pPr/>
              <a:t>1/8/2013</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F71F241D-7783-4210-9FE5-A0B06DF67E54}"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AC3614C-C29C-4B11-9033-94F7832F223F}" type="datetimeFigureOut">
              <a:rPr lang="en-US" smtClean="0"/>
              <a:pPr/>
              <a:t>1/8/2013</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F71F241D-7783-4210-9FE5-A0B06DF67E5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AC3614C-C29C-4B11-9033-94F7832F223F}" type="datetimeFigureOut">
              <a:rPr lang="en-US" smtClean="0"/>
              <a:pPr/>
              <a:t>1/8/2013</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F71F241D-7783-4210-9FE5-A0B06DF67E54}"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AC3614C-C29C-4B11-9033-94F7832F223F}" type="datetimeFigureOut">
              <a:rPr lang="en-US" smtClean="0"/>
              <a:pPr/>
              <a:t>1/8/2013</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71F241D-7783-4210-9FE5-A0B06DF67E54}"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AC3614C-C29C-4B11-9033-94F7832F223F}" type="datetimeFigureOut">
              <a:rPr lang="en-US" smtClean="0"/>
              <a:pPr/>
              <a:t>1/8/2013</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71F241D-7783-4210-9FE5-A0B06DF67E5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n.cdc.gov/clia/regs/subpart_h.aspx" TargetMode="External"/><Relationship Id="rId2" Type="http://schemas.openxmlformats.org/officeDocument/2006/relationships/hyperlink" Target="http://www.cms.gov/Regulations-and-Guidance/Legislation/CLIA/downloads/cliabrochure8.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a:lstStyle/>
          <a:p>
            <a:r>
              <a:rPr lang="en-US" dirty="0" smtClean="0"/>
              <a:t>Proficiency Testing (PT)</a:t>
            </a:r>
            <a:r>
              <a:rPr lang="en-US" dirty="0" smtClean="0"/>
              <a:t> </a:t>
            </a:r>
            <a:endParaRPr lang="en-US" dirty="0"/>
          </a:p>
        </p:txBody>
      </p:sp>
      <p:sp>
        <p:nvSpPr>
          <p:cNvPr id="9" name="Subtitle 8"/>
          <p:cNvSpPr>
            <a:spLocks noGrp="1"/>
          </p:cNvSpPr>
          <p:nvPr>
            <p:ph type="subTitle" idx="1"/>
          </p:nvPr>
        </p:nvSpPr>
        <p:spPr/>
        <p:txBody>
          <a:bodyPr>
            <a:normAutofit/>
          </a:bodyPr>
          <a:lstStyle/>
          <a:p>
            <a:r>
              <a:rPr lang="en-US" dirty="0" smtClean="0"/>
              <a:t>Prepared for </a:t>
            </a:r>
            <a:r>
              <a:rPr lang="en-US" dirty="0" smtClean="0"/>
              <a:t>WFBH Point of Care Test Groups</a:t>
            </a:r>
          </a:p>
          <a:p>
            <a:r>
              <a:rPr lang="en-US" sz="1200" dirty="0" smtClean="0"/>
              <a:t>Approved by A. Julian Garvin, MD, Greg Pomper, MD, and Melanie Haire, WFBH Audit and Compliance Office</a:t>
            </a:r>
            <a:r>
              <a:rPr lang="en-US" sz="1200" dirty="0" smtClean="0"/>
              <a:t> </a:t>
            </a:r>
            <a:endParaRPr lang="en-US" sz="1200" dirty="0" smtClean="0"/>
          </a:p>
          <a:p>
            <a:r>
              <a:rPr lang="en-US" sz="1200" dirty="0" smtClean="0"/>
              <a:t>01/08/2013 </a:t>
            </a:r>
            <a:r>
              <a:rPr lang="en-US" sz="1200" dirty="0" smtClean="0"/>
              <a:t>(Angie Thayer, BSMT, ASCP</a:t>
            </a:r>
            <a:r>
              <a:rPr lang="en-US" sz="1200" dirty="0" smtClean="0"/>
              <a:t>)</a:t>
            </a:r>
          </a:p>
          <a:p>
            <a:endParaRPr lang="en-US" sz="1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smtClean="0"/>
              <a:t>PT samples must be tested in the same manner you test patient specimens. </a:t>
            </a:r>
            <a:endParaRPr lang="en-US" dirty="0" smtClean="0"/>
          </a:p>
          <a:p>
            <a:r>
              <a:rPr lang="en-US" dirty="0" smtClean="0"/>
              <a:t>This </a:t>
            </a:r>
            <a:r>
              <a:rPr lang="en-US" dirty="0" smtClean="0"/>
              <a:t>means testing the PT samples the same number of times as patient specimens, at the same time as patient specimens, by the same personnel that routinely test the patient specimens, and using the same test system that is routinely used for the patient specimens. </a:t>
            </a:r>
            <a:endParaRPr lang="en-US" dirty="0" smtClean="0"/>
          </a:p>
          <a:p>
            <a:r>
              <a:rPr lang="en-US" dirty="0" smtClean="0"/>
              <a:t>PT </a:t>
            </a:r>
            <a:r>
              <a:rPr lang="en-US" dirty="0" smtClean="0"/>
              <a:t>samples should be rotated among the testing personnel in your laboratory. </a:t>
            </a:r>
            <a:endParaRPr lang="en-US" dirty="0" smtClean="0"/>
          </a:p>
          <a:p>
            <a:r>
              <a:rPr lang="en-US" dirty="0" smtClean="0"/>
              <a:t>Please </a:t>
            </a:r>
            <a:r>
              <a:rPr lang="en-US" dirty="0" smtClean="0"/>
              <a:t>note that some PT sample preparation may be necessary before testing. In other words, after preparation, PT samples must be treated in the same manner as patient specimens. </a:t>
            </a:r>
            <a:endParaRPr lang="en-US" dirty="0" smtClean="0"/>
          </a:p>
          <a:p>
            <a:r>
              <a:rPr lang="en-US" dirty="0" smtClean="0"/>
              <a:t>However</a:t>
            </a:r>
            <a:r>
              <a:rPr lang="en-US" dirty="0" smtClean="0"/>
              <a:t>, as stated below, </a:t>
            </a:r>
            <a:r>
              <a:rPr lang="en-US" b="1" dirty="0" smtClean="0"/>
              <a:t>NEVER send PT samples out of your </a:t>
            </a:r>
            <a:r>
              <a:rPr lang="en-US" b="1" dirty="0" smtClean="0"/>
              <a:t>test site </a:t>
            </a:r>
            <a:r>
              <a:rPr lang="en-US" b="1" dirty="0" smtClean="0"/>
              <a:t>for any reason, even if you routinely send out patient specimens for additional or confirmatory testing.</a:t>
            </a:r>
            <a:endParaRPr lang="en-US" dirty="0"/>
          </a:p>
        </p:txBody>
      </p:sp>
      <p:sp>
        <p:nvSpPr>
          <p:cNvPr id="3" name="Title 2"/>
          <p:cNvSpPr>
            <a:spLocks noGrp="1"/>
          </p:cNvSpPr>
          <p:nvPr>
            <p:ph type="title"/>
          </p:nvPr>
        </p:nvSpPr>
        <p:spPr/>
        <p:txBody>
          <a:bodyPr>
            <a:normAutofit/>
          </a:bodyPr>
          <a:lstStyle/>
          <a:p>
            <a:r>
              <a:rPr lang="en-US" sz="2400" dirty="0" smtClean="0"/>
              <a:t>Do I test my PT samples any differently than I test patient specimens?</a:t>
            </a:r>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NEVER discuss your PT results with another </a:t>
            </a:r>
            <a:r>
              <a:rPr lang="en-US" dirty="0" smtClean="0"/>
              <a:t>test site </a:t>
            </a:r>
            <a:r>
              <a:rPr lang="en-US" dirty="0" smtClean="0"/>
              <a:t>and NEVER enter into discussion with another </a:t>
            </a:r>
            <a:r>
              <a:rPr lang="en-US" dirty="0" smtClean="0"/>
              <a:t>test site </a:t>
            </a:r>
            <a:r>
              <a:rPr lang="en-US" dirty="0" smtClean="0"/>
              <a:t>about their PT results before the PT event cut-off date. </a:t>
            </a:r>
            <a:endParaRPr lang="en-US" dirty="0" smtClean="0"/>
          </a:p>
          <a:p>
            <a:endParaRPr lang="en-US" dirty="0" smtClean="0"/>
          </a:p>
          <a:p>
            <a:r>
              <a:rPr lang="en-US" dirty="0" smtClean="0"/>
              <a:t>This </a:t>
            </a:r>
            <a:r>
              <a:rPr lang="en-US" dirty="0" smtClean="0"/>
              <a:t>activity may cause you to lose your CLIA certificate.</a:t>
            </a:r>
            <a:endParaRPr lang="en-US" dirty="0"/>
          </a:p>
        </p:txBody>
      </p:sp>
      <p:sp>
        <p:nvSpPr>
          <p:cNvPr id="3" name="Title 2"/>
          <p:cNvSpPr>
            <a:spLocks noGrp="1"/>
          </p:cNvSpPr>
          <p:nvPr>
            <p:ph type="title"/>
          </p:nvPr>
        </p:nvSpPr>
        <p:spPr/>
        <p:txBody>
          <a:bodyPr>
            <a:normAutofit fontScale="90000"/>
          </a:bodyPr>
          <a:lstStyle/>
          <a:p>
            <a:r>
              <a:rPr lang="en-US" dirty="0" smtClean="0"/>
              <a:t>May I discuss my PT results with another test site?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000" dirty="0" smtClean="0"/>
              <a:t>(3) Laboratories that perform tests on proficiency testing samples  </a:t>
            </a:r>
            <a:r>
              <a:rPr lang="en-US" sz="2000" dirty="0" smtClean="0">
                <a:solidFill>
                  <a:srgbClr val="FF0000"/>
                </a:solidFill>
              </a:rPr>
              <a:t>must not engage in any inter-laboratory communications pertaining to the </a:t>
            </a:r>
            <a:r>
              <a:rPr lang="en-US" sz="2000" dirty="0" smtClean="0">
                <a:solidFill>
                  <a:srgbClr val="FF0000"/>
                </a:solidFill>
              </a:rPr>
              <a:t>results </a:t>
            </a:r>
            <a:r>
              <a:rPr lang="en-US" sz="2000" dirty="0" smtClean="0">
                <a:solidFill>
                  <a:srgbClr val="FF0000"/>
                </a:solidFill>
              </a:rPr>
              <a:t>of proficiency testing sample(s) until after the date by which  the laboratory must report proficiency testing results to the program  for the testing event in which the samples were sent.</a:t>
            </a:r>
            <a:r>
              <a:rPr lang="en-US" sz="2000" dirty="0" smtClean="0"/>
              <a:t> </a:t>
            </a:r>
            <a:endParaRPr lang="en-US" sz="2000" dirty="0" smtClean="0"/>
          </a:p>
          <a:p>
            <a:endParaRPr lang="en-US" sz="2000" dirty="0" smtClean="0"/>
          </a:p>
          <a:p>
            <a:r>
              <a:rPr lang="en-US" sz="2000" dirty="0" smtClean="0"/>
              <a:t>Laboratories </a:t>
            </a:r>
            <a:r>
              <a:rPr lang="en-US" sz="2000" dirty="0" smtClean="0"/>
              <a:t>with  multiple testing sites or separate locations </a:t>
            </a:r>
            <a:r>
              <a:rPr lang="en-US" sz="2000" dirty="0" smtClean="0">
                <a:solidFill>
                  <a:srgbClr val="FF0000"/>
                </a:solidFill>
              </a:rPr>
              <a:t>must not participate in any  communications or discussions across sites/locations concerning  proficiency testing sample results </a:t>
            </a:r>
            <a:r>
              <a:rPr lang="en-US" sz="2000" dirty="0" smtClean="0"/>
              <a:t>until after the date by which the  laboratory must report proficiency testing results to the program.</a:t>
            </a:r>
            <a:endParaRPr lang="en-US" sz="2000" dirty="0"/>
          </a:p>
        </p:txBody>
      </p:sp>
      <p:sp>
        <p:nvSpPr>
          <p:cNvPr id="3" name="Title 2"/>
          <p:cNvSpPr>
            <a:spLocks noGrp="1"/>
          </p:cNvSpPr>
          <p:nvPr>
            <p:ph type="title"/>
          </p:nvPr>
        </p:nvSpPr>
        <p:spPr/>
        <p:txBody>
          <a:bodyPr>
            <a:normAutofit/>
          </a:bodyPr>
          <a:lstStyle/>
          <a:p>
            <a:r>
              <a:rPr lang="en-US" sz="2400" dirty="0" smtClean="0"/>
              <a:t>Sec. 493.801 Condition: Enrollment and testing of samples.</a:t>
            </a:r>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b="1" dirty="0" smtClean="0"/>
          </a:p>
          <a:p>
            <a:r>
              <a:rPr lang="en-US" b="1" dirty="0" smtClean="0">
                <a:solidFill>
                  <a:srgbClr val="FF0000"/>
                </a:solidFill>
              </a:rPr>
              <a:t>DO </a:t>
            </a:r>
            <a:r>
              <a:rPr lang="en-US" b="1" dirty="0" smtClean="0">
                <a:solidFill>
                  <a:srgbClr val="FF0000"/>
                </a:solidFill>
              </a:rPr>
              <a:t>NOT TEST the samples</a:t>
            </a:r>
            <a:r>
              <a:rPr lang="en-US" b="1" dirty="0" smtClean="0">
                <a:solidFill>
                  <a:srgbClr val="FF0000"/>
                </a:solidFill>
              </a:rPr>
              <a:t>.</a:t>
            </a:r>
          </a:p>
          <a:p>
            <a:endParaRPr lang="en-US" b="1" dirty="0" smtClean="0"/>
          </a:p>
          <a:p>
            <a:r>
              <a:rPr lang="en-US" sz="2000" b="1" dirty="0" smtClean="0"/>
              <a:t>Contact Dr. Greg Pomper at 716-7442 or 806-8009</a:t>
            </a:r>
            <a:endParaRPr lang="en-US" sz="2000" dirty="0"/>
          </a:p>
        </p:txBody>
      </p:sp>
      <p:sp>
        <p:nvSpPr>
          <p:cNvPr id="3" name="Title 2"/>
          <p:cNvSpPr>
            <a:spLocks noGrp="1"/>
          </p:cNvSpPr>
          <p:nvPr>
            <p:ph type="title"/>
          </p:nvPr>
        </p:nvSpPr>
        <p:spPr/>
        <p:txBody>
          <a:bodyPr>
            <a:normAutofit fontScale="90000"/>
          </a:bodyPr>
          <a:lstStyle/>
          <a:p>
            <a:r>
              <a:rPr lang="en-US" dirty="0" smtClean="0"/>
              <a:t>What do I do if I receive PT samples from another test site?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individual testing or examining the samples and the laboratory director  </a:t>
            </a:r>
            <a:r>
              <a:rPr lang="en-US" dirty="0" smtClean="0">
                <a:solidFill>
                  <a:srgbClr val="FF0000"/>
                </a:solidFill>
              </a:rPr>
              <a:t>must attest to the routine integration </a:t>
            </a:r>
            <a:r>
              <a:rPr lang="en-US" dirty="0" smtClean="0"/>
              <a:t>of the samples into the patient  workload using the laboratory's routine methods.</a:t>
            </a:r>
            <a:endParaRPr lang="en-US" dirty="0"/>
          </a:p>
        </p:txBody>
      </p:sp>
      <p:sp>
        <p:nvSpPr>
          <p:cNvPr id="3" name="Title 2"/>
          <p:cNvSpPr>
            <a:spLocks noGrp="1"/>
          </p:cNvSpPr>
          <p:nvPr>
            <p:ph type="title"/>
          </p:nvPr>
        </p:nvSpPr>
        <p:spPr/>
        <p:txBody>
          <a:bodyPr>
            <a:normAutofit/>
          </a:bodyPr>
          <a:lstStyle/>
          <a:p>
            <a:r>
              <a:rPr lang="en-US" sz="2400" dirty="0" smtClean="0"/>
              <a:t>Sec. 493.801 Condition: Enrollment and testing of samples.</a:t>
            </a:r>
            <a:endParaRPr lang="en-US"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(2) The laboratory must test samples the </a:t>
            </a:r>
            <a:r>
              <a:rPr lang="en-US" dirty="0" smtClean="0">
                <a:solidFill>
                  <a:srgbClr val="FF0000"/>
                </a:solidFill>
              </a:rPr>
              <a:t>same number of times </a:t>
            </a:r>
            <a:r>
              <a:rPr lang="en-US" dirty="0" smtClean="0"/>
              <a:t>that  it routinely tests patient samples.</a:t>
            </a:r>
            <a:endParaRPr lang="en-US" dirty="0"/>
          </a:p>
        </p:txBody>
      </p:sp>
      <p:sp>
        <p:nvSpPr>
          <p:cNvPr id="3" name="Title 2"/>
          <p:cNvSpPr>
            <a:spLocks noGrp="1"/>
          </p:cNvSpPr>
          <p:nvPr>
            <p:ph type="title"/>
          </p:nvPr>
        </p:nvSpPr>
        <p:spPr/>
        <p:txBody>
          <a:bodyPr>
            <a:normAutofit/>
          </a:bodyPr>
          <a:lstStyle/>
          <a:p>
            <a:r>
              <a:rPr lang="en-US" sz="2400" dirty="0" smtClean="0"/>
              <a:t>Sec. 493.801 Condition: Enrollment and testing of samples.</a:t>
            </a:r>
            <a:endParaRPr lang="en-US"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000" dirty="0" smtClean="0"/>
              <a:t>NEVER send your PT samples to another </a:t>
            </a:r>
            <a:r>
              <a:rPr lang="en-US" sz="2000" dirty="0" smtClean="0"/>
              <a:t>test site, even </a:t>
            </a:r>
            <a:r>
              <a:rPr lang="en-US" sz="2000" dirty="0" smtClean="0"/>
              <a:t>if you send your patient specimens to another </a:t>
            </a:r>
            <a:r>
              <a:rPr lang="en-US" sz="2000" dirty="0" smtClean="0"/>
              <a:t>site </a:t>
            </a:r>
            <a:r>
              <a:rPr lang="en-US" sz="2000" dirty="0" smtClean="0"/>
              <a:t>for </a:t>
            </a:r>
            <a:r>
              <a:rPr lang="en-US" sz="2000" dirty="0" smtClean="0"/>
              <a:t>confirmation.</a:t>
            </a:r>
          </a:p>
          <a:p>
            <a:pPr>
              <a:buNone/>
            </a:pPr>
            <a:endParaRPr lang="en-US" sz="2000" dirty="0" smtClean="0"/>
          </a:p>
          <a:p>
            <a:r>
              <a:rPr lang="en-US" sz="2000" dirty="0" smtClean="0"/>
              <a:t> </a:t>
            </a:r>
            <a:r>
              <a:rPr lang="en-US" sz="2000" dirty="0" smtClean="0"/>
              <a:t>Sending PT samples to another </a:t>
            </a:r>
            <a:r>
              <a:rPr lang="en-US" sz="2000" dirty="0" smtClean="0"/>
              <a:t>test site </a:t>
            </a:r>
            <a:r>
              <a:rPr lang="en-US" sz="2000" dirty="0" smtClean="0"/>
              <a:t>for testing is considered PT referral and will cause serious actions to be taken against your laboratory, your laboratory director, and the laboratory owner. </a:t>
            </a:r>
            <a:endParaRPr lang="en-US" sz="2000" dirty="0" smtClean="0"/>
          </a:p>
          <a:p>
            <a:endParaRPr lang="en-US" sz="2000" dirty="0" smtClean="0"/>
          </a:p>
          <a:p>
            <a:r>
              <a:rPr lang="en-US" sz="2000" dirty="0" smtClean="0"/>
              <a:t>The </a:t>
            </a:r>
            <a:r>
              <a:rPr lang="en-US" sz="2000" dirty="0" smtClean="0"/>
              <a:t>penalties include loss of your laboratory’s CLIA certificate for at least one year, your director cannot direct a laboratory for two years, and your laboratory owner may not own or operate a laboratory for two years.</a:t>
            </a:r>
            <a:endParaRPr lang="en-US" sz="2000" dirty="0"/>
          </a:p>
        </p:txBody>
      </p:sp>
      <p:sp>
        <p:nvSpPr>
          <p:cNvPr id="3" name="Title 2"/>
          <p:cNvSpPr>
            <a:spLocks noGrp="1"/>
          </p:cNvSpPr>
          <p:nvPr>
            <p:ph type="title"/>
          </p:nvPr>
        </p:nvSpPr>
        <p:spPr/>
        <p:txBody>
          <a:bodyPr>
            <a:normAutofit/>
          </a:bodyPr>
          <a:lstStyle/>
          <a:p>
            <a:r>
              <a:rPr lang="en-US" sz="2400" dirty="0" smtClean="0"/>
              <a:t>May I send my PT samples to another test site to see if they get the same results as I do?</a:t>
            </a:r>
            <a:endParaRPr 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000" dirty="0" smtClean="0"/>
              <a:t>(4) The laboratory </a:t>
            </a:r>
            <a:r>
              <a:rPr lang="en-US" sz="2000" dirty="0" smtClean="0">
                <a:solidFill>
                  <a:srgbClr val="FF0000"/>
                </a:solidFill>
              </a:rPr>
              <a:t>must not send PT samples or portions of samples  to another laboratory for any analysis </a:t>
            </a:r>
            <a:r>
              <a:rPr lang="en-US" sz="2000" dirty="0" smtClean="0"/>
              <a:t>which it is certified to perform  in its own laboratory. </a:t>
            </a:r>
            <a:endParaRPr lang="en-US" sz="2000" dirty="0" smtClean="0"/>
          </a:p>
          <a:p>
            <a:endParaRPr lang="en-US" sz="2000" dirty="0" smtClean="0"/>
          </a:p>
          <a:p>
            <a:r>
              <a:rPr lang="en-US" sz="2000" dirty="0" smtClean="0"/>
              <a:t>Any </a:t>
            </a:r>
            <a:r>
              <a:rPr lang="en-US" sz="2000" dirty="0" smtClean="0"/>
              <a:t>laboratory that CMS determines intentionally  referred its proficiency testing samples to another laboratory for  analysis </a:t>
            </a:r>
            <a:r>
              <a:rPr lang="en-US" sz="2000" dirty="0" smtClean="0">
                <a:solidFill>
                  <a:srgbClr val="FF0000"/>
                </a:solidFill>
              </a:rPr>
              <a:t>will have its certification revoked for at least one year. </a:t>
            </a:r>
            <a:endParaRPr lang="en-US" sz="2000" dirty="0" smtClean="0">
              <a:solidFill>
                <a:srgbClr val="FF0000"/>
              </a:solidFill>
            </a:endParaRPr>
          </a:p>
          <a:p>
            <a:endParaRPr lang="en-US" sz="2000" dirty="0" smtClean="0">
              <a:solidFill>
                <a:srgbClr val="FF0000"/>
              </a:solidFill>
            </a:endParaRPr>
          </a:p>
          <a:p>
            <a:r>
              <a:rPr lang="en-US" sz="2000" dirty="0" smtClean="0"/>
              <a:t>Any</a:t>
            </a:r>
            <a:r>
              <a:rPr lang="en-US" sz="2000" dirty="0" smtClean="0"/>
              <a:t>  laboratory that receives proficiency testing samples from another  laboratory for testing </a:t>
            </a:r>
            <a:r>
              <a:rPr lang="en-US" sz="2000" dirty="0" smtClean="0">
                <a:solidFill>
                  <a:srgbClr val="FF0000"/>
                </a:solidFill>
              </a:rPr>
              <a:t>must </a:t>
            </a:r>
            <a:r>
              <a:rPr lang="en-US" sz="2000" dirty="0" smtClean="0">
                <a:solidFill>
                  <a:srgbClr val="FF0000"/>
                </a:solidFill>
              </a:rPr>
              <a:t>notify CMS </a:t>
            </a:r>
            <a:r>
              <a:rPr lang="en-US" sz="2000" dirty="0" smtClean="0"/>
              <a:t>of the receipt of those samples.</a:t>
            </a:r>
            <a:endParaRPr lang="en-US" sz="2000" dirty="0"/>
          </a:p>
        </p:txBody>
      </p:sp>
      <p:sp>
        <p:nvSpPr>
          <p:cNvPr id="3" name="Title 2"/>
          <p:cNvSpPr>
            <a:spLocks noGrp="1"/>
          </p:cNvSpPr>
          <p:nvPr>
            <p:ph type="title"/>
          </p:nvPr>
        </p:nvSpPr>
        <p:spPr/>
        <p:txBody>
          <a:bodyPr>
            <a:normAutofit/>
          </a:bodyPr>
          <a:lstStyle/>
          <a:p>
            <a:r>
              <a:rPr lang="en-US" sz="2400" dirty="0" smtClean="0"/>
              <a:t>Sec. 493.801 Condition: Enrollment and testing of samples.</a:t>
            </a:r>
            <a:endParaRPr lang="en-US"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000" dirty="0" smtClean="0"/>
              <a:t>(5) The laboratory </a:t>
            </a:r>
            <a:r>
              <a:rPr lang="en-US" sz="2000" dirty="0" smtClean="0">
                <a:solidFill>
                  <a:srgbClr val="FF0000"/>
                </a:solidFill>
              </a:rPr>
              <a:t>must document </a:t>
            </a:r>
            <a:r>
              <a:rPr lang="en-US" sz="2000" dirty="0" smtClean="0"/>
              <a:t>the handling, preparation,  processing, examination, and each step in the testing and reporting of  results for all proficiency testing samples</a:t>
            </a:r>
            <a:r>
              <a:rPr lang="en-US" sz="2000" dirty="0" smtClean="0"/>
              <a:t>.</a:t>
            </a:r>
          </a:p>
          <a:p>
            <a:endParaRPr lang="en-US" sz="2000" dirty="0" smtClean="0"/>
          </a:p>
          <a:p>
            <a:r>
              <a:rPr lang="en-US" sz="2000" dirty="0" smtClean="0"/>
              <a:t>The laboratory </a:t>
            </a:r>
            <a:r>
              <a:rPr lang="en-US" sz="2000" dirty="0" smtClean="0">
                <a:solidFill>
                  <a:srgbClr val="FF0000"/>
                </a:solidFill>
              </a:rPr>
              <a:t>must  maintain </a:t>
            </a:r>
            <a:r>
              <a:rPr lang="en-US" sz="2000" dirty="0" smtClean="0"/>
              <a:t>a copy of all records, including a copy of the proficiency  testing program report forms used by the laboratory to record  proficiency testing results including the attestation statement provided  by the PT program, signed by the analyst and the laboratory director,  documenting that proficiency testing samples were tested in the same  manner as patient specimens, </a:t>
            </a:r>
            <a:r>
              <a:rPr lang="en-US" sz="2000" dirty="0" smtClean="0">
                <a:solidFill>
                  <a:srgbClr val="FF0000"/>
                </a:solidFill>
              </a:rPr>
              <a:t>for a minimum of two years from the date of  the proficiency testing event.</a:t>
            </a:r>
            <a:endParaRPr lang="en-US" sz="2000" dirty="0">
              <a:solidFill>
                <a:srgbClr val="FF0000"/>
              </a:solidFill>
            </a:endParaRPr>
          </a:p>
        </p:txBody>
      </p:sp>
      <p:sp>
        <p:nvSpPr>
          <p:cNvPr id="3" name="Title 2"/>
          <p:cNvSpPr>
            <a:spLocks noGrp="1"/>
          </p:cNvSpPr>
          <p:nvPr>
            <p:ph type="title"/>
          </p:nvPr>
        </p:nvSpPr>
        <p:spPr/>
        <p:txBody>
          <a:bodyPr>
            <a:normAutofit/>
          </a:bodyPr>
          <a:lstStyle/>
          <a:p>
            <a:r>
              <a:rPr lang="en-US" sz="2400" dirty="0" smtClean="0"/>
              <a:t>Sec. 493.801 Condition: Enrollment and testing of samples.</a:t>
            </a:r>
            <a:endParaRPr 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(6) PT is required for only the test system, assay, or examination  used as the primary method for patient testing during the PT event. </a:t>
            </a:r>
          </a:p>
          <a:p>
            <a:endParaRPr lang="en-US" dirty="0"/>
          </a:p>
        </p:txBody>
      </p:sp>
      <p:sp>
        <p:nvSpPr>
          <p:cNvPr id="3" name="Title 2"/>
          <p:cNvSpPr>
            <a:spLocks noGrp="1"/>
          </p:cNvSpPr>
          <p:nvPr>
            <p:ph type="title"/>
          </p:nvPr>
        </p:nvSpPr>
        <p:spPr/>
        <p:txBody>
          <a:bodyPr>
            <a:normAutofit/>
          </a:bodyPr>
          <a:lstStyle/>
          <a:p>
            <a:r>
              <a:rPr lang="en-US" sz="2400" dirty="0" smtClean="0"/>
              <a:t>Sec. 493.801 Condition: Enrollment and testing of samples.</a:t>
            </a:r>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This information is </a:t>
            </a:r>
            <a:r>
              <a:rPr lang="en-US" b="1" u="sng" dirty="0" smtClean="0"/>
              <a:t>not all-inclusive</a:t>
            </a:r>
            <a:r>
              <a:rPr lang="en-US" dirty="0" smtClean="0"/>
              <a:t>.  </a:t>
            </a:r>
          </a:p>
          <a:p>
            <a:pPr>
              <a:buNone/>
            </a:pPr>
            <a:endParaRPr lang="en-US" dirty="0" smtClean="0"/>
          </a:p>
          <a:p>
            <a:r>
              <a:rPr lang="en-US" dirty="0" smtClean="0"/>
              <a:t>For additional information, refer </a:t>
            </a:r>
            <a:r>
              <a:rPr lang="en-US" dirty="0" smtClean="0"/>
              <a:t>to the </a:t>
            </a:r>
            <a:r>
              <a:rPr lang="en-US" dirty="0" smtClean="0"/>
              <a:t>CDC web site </a:t>
            </a:r>
            <a:r>
              <a:rPr lang="en-US" sz="1600" u="sng" dirty="0" smtClean="0"/>
              <a:t>http</a:t>
            </a:r>
            <a:r>
              <a:rPr lang="en-US" sz="1600" u="sng" dirty="0" smtClean="0"/>
              <a:t>://</a:t>
            </a:r>
            <a:r>
              <a:rPr lang="en-US" sz="1600" u="sng" dirty="0" smtClean="0"/>
              <a:t>wwwn.cdc.gov/clia/regs/subpart_h.aspx</a:t>
            </a:r>
            <a:endParaRPr lang="en-US" dirty="0" smtClean="0"/>
          </a:p>
          <a:p>
            <a:endParaRPr lang="en-US" dirty="0" smtClean="0"/>
          </a:p>
        </p:txBody>
      </p:sp>
      <p:sp>
        <p:nvSpPr>
          <p:cNvPr id="3" name="Title 2"/>
          <p:cNvSpPr>
            <a:spLocks noGrp="1"/>
          </p:cNvSpPr>
          <p:nvPr>
            <p:ph type="title"/>
          </p:nvPr>
        </p:nvSpPr>
        <p:spPr/>
        <p:txBody>
          <a:bodyPr/>
          <a:lstStyle/>
          <a:p>
            <a:r>
              <a:rPr lang="en-US" dirty="0" smtClean="0"/>
              <a:t>Proficiency Testing</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r>
              <a:rPr lang="en-US" dirty="0" smtClean="0"/>
              <a:t>Re-review the results that were submitted to the PT program for scoring for any obvious errors (this should have been done prior to submitting your results to the program). </a:t>
            </a:r>
            <a:endParaRPr lang="en-US" dirty="0" smtClean="0"/>
          </a:p>
          <a:p>
            <a:r>
              <a:rPr lang="en-US" dirty="0" smtClean="0"/>
              <a:t>Clerical </a:t>
            </a:r>
            <a:r>
              <a:rPr lang="en-US" dirty="0" smtClean="0"/>
              <a:t>or transcription errors are considered incorrect </a:t>
            </a:r>
            <a:r>
              <a:rPr lang="en-US" dirty="0" smtClean="0"/>
              <a:t>results.</a:t>
            </a:r>
          </a:p>
          <a:p>
            <a:r>
              <a:rPr lang="en-US" dirty="0" smtClean="0"/>
              <a:t>The </a:t>
            </a:r>
            <a:r>
              <a:rPr lang="en-US" dirty="0" smtClean="0"/>
              <a:t>director of your </a:t>
            </a:r>
            <a:r>
              <a:rPr lang="en-US" dirty="0" smtClean="0"/>
              <a:t>laboratory, </a:t>
            </a:r>
            <a:r>
              <a:rPr lang="en-US" dirty="0" smtClean="0"/>
              <a:t>as well as the personnel who performed the testing of the PT </a:t>
            </a:r>
            <a:r>
              <a:rPr lang="en-US" dirty="0" smtClean="0"/>
              <a:t>samples, </a:t>
            </a:r>
            <a:r>
              <a:rPr lang="en-US" dirty="0" smtClean="0"/>
              <a:t>should compare their PT results with the inter-laboratory comparison evaluations provided by the PT program. </a:t>
            </a:r>
            <a:endParaRPr lang="en-US" dirty="0" smtClean="0"/>
          </a:p>
          <a:p>
            <a:r>
              <a:rPr lang="en-US" dirty="0" smtClean="0">
                <a:solidFill>
                  <a:srgbClr val="FF0000"/>
                </a:solidFill>
              </a:rPr>
              <a:t>You </a:t>
            </a:r>
            <a:r>
              <a:rPr lang="en-US" dirty="0" smtClean="0">
                <a:solidFill>
                  <a:srgbClr val="FF0000"/>
                </a:solidFill>
              </a:rPr>
              <a:t>must take remedial actions, i.e., determine the cause of the error or errors, correct it (them), and document your </a:t>
            </a:r>
            <a:r>
              <a:rPr lang="en-US" dirty="0" smtClean="0">
                <a:solidFill>
                  <a:srgbClr val="FF0000"/>
                </a:solidFill>
              </a:rPr>
              <a:t>actions.</a:t>
            </a:r>
          </a:p>
          <a:p>
            <a:r>
              <a:rPr lang="en-US" dirty="0" smtClean="0"/>
              <a:t>Continually </a:t>
            </a:r>
            <a:r>
              <a:rPr lang="en-US" dirty="0" smtClean="0"/>
              <a:t>monitor the test system performance, review the results of the quality control materials, and discuss with </a:t>
            </a:r>
            <a:r>
              <a:rPr lang="en-US" dirty="0" smtClean="0"/>
              <a:t>the Clinical Lab Medical Director </a:t>
            </a:r>
            <a:r>
              <a:rPr lang="en-US" dirty="0" smtClean="0"/>
              <a:t>to be certain the test system is operating properly and producing accurate results. </a:t>
            </a:r>
            <a:endParaRPr lang="en-US" dirty="0" smtClean="0"/>
          </a:p>
          <a:p>
            <a:r>
              <a:rPr lang="en-US" dirty="0" smtClean="0"/>
              <a:t>The Clinical Lab Medical Director </a:t>
            </a:r>
            <a:r>
              <a:rPr lang="en-US" dirty="0" smtClean="0"/>
              <a:t>may want to review the results of the patients tested during the unsatisfactory or unacceptable testing event. Depending upon the test system’s performance and </a:t>
            </a:r>
            <a:r>
              <a:rPr lang="en-US" dirty="0" smtClean="0"/>
              <a:t> the lab </a:t>
            </a:r>
            <a:r>
              <a:rPr lang="en-US" dirty="0" smtClean="0"/>
              <a:t>director’s decision, you may need to contact the manufacturer of the test system for assistance</a:t>
            </a:r>
            <a:endParaRPr lang="en-US" dirty="0"/>
          </a:p>
        </p:txBody>
      </p:sp>
      <p:sp>
        <p:nvSpPr>
          <p:cNvPr id="3" name="Title 2"/>
          <p:cNvSpPr>
            <a:spLocks noGrp="1"/>
          </p:cNvSpPr>
          <p:nvPr>
            <p:ph type="title"/>
          </p:nvPr>
        </p:nvSpPr>
        <p:spPr/>
        <p:txBody>
          <a:bodyPr>
            <a:normAutofit/>
          </a:bodyPr>
          <a:lstStyle/>
          <a:p>
            <a:r>
              <a:rPr lang="en-US" sz="2400" dirty="0" smtClean="0"/>
              <a:t>What must I do if I do not get a passing score when the PT program grades my results?</a:t>
            </a:r>
            <a:endParaRPr lang="en-US"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000" dirty="0" smtClean="0"/>
              <a:t>If your laboratory has never had an unsuccessful performance for any PT analyte, subspecialty, or specialty, the CLIA regulations, under certain circumstances, permit technical assistance and training to take place, rather than a more serious sanction. </a:t>
            </a:r>
            <a:endParaRPr lang="en-US" sz="2000" dirty="0" smtClean="0"/>
          </a:p>
          <a:p>
            <a:endParaRPr lang="en-US" sz="2000" dirty="0" smtClean="0"/>
          </a:p>
          <a:p>
            <a:r>
              <a:rPr lang="en-US" sz="2000" dirty="0" smtClean="0"/>
              <a:t>However</a:t>
            </a:r>
            <a:r>
              <a:rPr lang="en-US" sz="2000" dirty="0" smtClean="0"/>
              <a:t>, repeated unsuccessful PT performance for that same analyte, subspecialty or specialty </a:t>
            </a:r>
            <a:r>
              <a:rPr lang="en-US" sz="2000" dirty="0" smtClean="0">
                <a:solidFill>
                  <a:srgbClr val="FF0000"/>
                </a:solidFill>
              </a:rPr>
              <a:t>may result in your laboratory no longer being allowed to perform the failed testing.</a:t>
            </a:r>
            <a:endParaRPr lang="en-US" sz="2000" dirty="0">
              <a:solidFill>
                <a:srgbClr val="FF0000"/>
              </a:solidFill>
            </a:endParaRPr>
          </a:p>
        </p:txBody>
      </p:sp>
      <p:sp>
        <p:nvSpPr>
          <p:cNvPr id="3" name="Title 2"/>
          <p:cNvSpPr>
            <a:spLocks noGrp="1"/>
          </p:cNvSpPr>
          <p:nvPr>
            <p:ph type="title"/>
          </p:nvPr>
        </p:nvSpPr>
        <p:spPr/>
        <p:txBody>
          <a:bodyPr>
            <a:normAutofit/>
          </a:bodyPr>
          <a:lstStyle/>
          <a:p>
            <a:r>
              <a:rPr lang="en-US" sz="2400" dirty="0" smtClean="0"/>
              <a:t>If I do not successfully participate in PT, what happens?</a:t>
            </a:r>
            <a:endParaRPr lang="en-US"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t>(a) Each laboratory performing </a:t>
            </a:r>
            <a:r>
              <a:rPr lang="en-US" sz="2400" dirty="0" smtClean="0"/>
              <a:t>non-waived </a:t>
            </a:r>
            <a:r>
              <a:rPr lang="en-US" sz="2400" dirty="0" smtClean="0"/>
              <a:t>testing </a:t>
            </a:r>
            <a:r>
              <a:rPr lang="en-US" sz="2400" dirty="0" smtClean="0">
                <a:solidFill>
                  <a:srgbClr val="FF0000"/>
                </a:solidFill>
              </a:rPr>
              <a:t>must successfully  participate </a:t>
            </a:r>
            <a:r>
              <a:rPr lang="en-US" sz="2400" dirty="0" smtClean="0"/>
              <a:t>in a proficiency testing program approved by CMS, if  applicable, as described in subpart I of this part for each specialty,  subspecialty, and analyte or test in which the laboratory is certified  under CLIA. </a:t>
            </a:r>
            <a:endParaRPr lang="en-US" sz="2400" dirty="0"/>
          </a:p>
        </p:txBody>
      </p:sp>
      <p:sp>
        <p:nvSpPr>
          <p:cNvPr id="3" name="Title 2"/>
          <p:cNvSpPr>
            <a:spLocks noGrp="1"/>
          </p:cNvSpPr>
          <p:nvPr>
            <p:ph type="title"/>
          </p:nvPr>
        </p:nvSpPr>
        <p:spPr/>
        <p:txBody>
          <a:bodyPr>
            <a:normAutofit/>
          </a:bodyPr>
          <a:lstStyle/>
          <a:p>
            <a:r>
              <a:rPr lang="en-US" sz="2400" dirty="0" smtClean="0"/>
              <a:t>Sec. 493.803 Condition: Successful participation. </a:t>
            </a:r>
            <a:endParaRPr lang="en-US"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t>You must complete the on-line exam and score 100%.</a:t>
            </a:r>
          </a:p>
          <a:p>
            <a:endParaRPr lang="en-US" sz="2400" dirty="0" smtClean="0"/>
          </a:p>
          <a:p>
            <a:r>
              <a:rPr lang="en-US" sz="2400" dirty="0" smtClean="0"/>
              <a:t>The exam is administered using WFBH’s subscription to MTS (University of Washington)</a:t>
            </a:r>
          </a:p>
          <a:p>
            <a:endParaRPr lang="en-US" sz="2400" dirty="0" smtClean="0"/>
          </a:p>
          <a:p>
            <a:endParaRPr lang="en-US" sz="2400" dirty="0" smtClean="0"/>
          </a:p>
          <a:p>
            <a:endParaRPr lang="en-US" sz="2400" dirty="0" smtClean="0"/>
          </a:p>
          <a:p>
            <a:endParaRPr lang="en-US" sz="2400" dirty="0" smtClean="0"/>
          </a:p>
        </p:txBody>
      </p:sp>
      <p:sp>
        <p:nvSpPr>
          <p:cNvPr id="3" name="Title 2"/>
          <p:cNvSpPr>
            <a:spLocks noGrp="1"/>
          </p:cNvSpPr>
          <p:nvPr>
            <p:ph type="title"/>
          </p:nvPr>
        </p:nvSpPr>
        <p:spPr/>
        <p:txBody>
          <a:bodyPr>
            <a:normAutofit/>
          </a:bodyPr>
          <a:lstStyle/>
          <a:p>
            <a:r>
              <a:rPr lang="en-US" sz="2400" dirty="0" smtClean="0"/>
              <a:t>Competency Assessment</a:t>
            </a:r>
            <a:endParaRPr lang="en-US"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000" dirty="0" smtClean="0"/>
              <a:t>“Clinical Laboratory Improvement Amendments (CLIA) Proficiency Testing  Do’s and Don’ts” </a:t>
            </a:r>
          </a:p>
          <a:p>
            <a:pPr>
              <a:buNone/>
            </a:pPr>
            <a:r>
              <a:rPr lang="en-US" sz="1000" u="sng" dirty="0" smtClean="0">
                <a:hlinkClick r:id="rId2"/>
              </a:rPr>
              <a:t>http</a:t>
            </a:r>
            <a:r>
              <a:rPr lang="en-US" sz="1000" u="sng" dirty="0" smtClean="0">
                <a:hlinkClick r:id="rId2"/>
              </a:rPr>
              <a:t>://</a:t>
            </a:r>
            <a:r>
              <a:rPr lang="en-US" sz="1000" u="sng" dirty="0" smtClean="0">
                <a:hlinkClick r:id="rId2"/>
              </a:rPr>
              <a:t>www.cms.gov/Regulations-and-Guidance/Legislation/CLIA/downloads/cliabrochure8.pdf</a:t>
            </a:r>
            <a:endParaRPr lang="en-US" sz="1000" u="sng" dirty="0" smtClean="0"/>
          </a:p>
          <a:p>
            <a:endParaRPr lang="en-US" sz="2000" u="sng" dirty="0" smtClean="0"/>
          </a:p>
          <a:p>
            <a:r>
              <a:rPr lang="en-US" sz="2000" dirty="0" smtClean="0"/>
              <a:t>Centers for Disease Control and Prevention—Subpart H—Participation in Proficiency Testing for Laboratories Performing Nonwaived</a:t>
            </a:r>
            <a:r>
              <a:rPr lang="en-US" sz="2000" dirty="0" smtClean="0"/>
              <a:t> Testing </a:t>
            </a:r>
            <a:endParaRPr lang="en-US" sz="2000" dirty="0" smtClean="0"/>
          </a:p>
          <a:p>
            <a:pPr>
              <a:buNone/>
            </a:pPr>
            <a:r>
              <a:rPr lang="en-US" sz="1000" u="sng" dirty="0" smtClean="0">
                <a:solidFill>
                  <a:srgbClr val="FF9900"/>
                </a:solidFill>
                <a:hlinkClick r:id="rId3"/>
              </a:rPr>
              <a:t>http://wwwn.cdc.gov/clia/regs/subpart_h.aspx</a:t>
            </a:r>
            <a:endParaRPr lang="en-US" sz="1000" u="sng" dirty="0" smtClean="0">
              <a:solidFill>
                <a:srgbClr val="FF9900"/>
              </a:solidFill>
            </a:endParaRPr>
          </a:p>
          <a:p>
            <a:pPr>
              <a:buNone/>
            </a:pPr>
            <a:endParaRPr lang="en-US" sz="1000" u="sng" dirty="0" smtClean="0">
              <a:solidFill>
                <a:srgbClr val="FF9900"/>
              </a:solidFill>
            </a:endParaRPr>
          </a:p>
          <a:p>
            <a:pPr>
              <a:buNone/>
            </a:pPr>
            <a:endParaRPr lang="en-US" sz="1000" u="sng" dirty="0" smtClean="0">
              <a:solidFill>
                <a:srgbClr val="FF9900"/>
              </a:solidFill>
            </a:endParaRPr>
          </a:p>
          <a:p>
            <a:pPr>
              <a:buNone/>
            </a:pPr>
            <a:endParaRPr lang="en-US" sz="1000" u="sng" dirty="0" smtClean="0">
              <a:solidFill>
                <a:srgbClr val="FF9900"/>
              </a:solidFill>
            </a:endParaRPr>
          </a:p>
          <a:p>
            <a:pPr>
              <a:buNone/>
            </a:pPr>
            <a:endParaRPr lang="en-US" sz="1000" u="sng" dirty="0" smtClean="0">
              <a:solidFill>
                <a:srgbClr val="FF9900"/>
              </a:solidFill>
            </a:endParaRPr>
          </a:p>
          <a:p>
            <a:pPr>
              <a:buNone/>
            </a:pPr>
            <a:endParaRPr lang="en-US" sz="1000" u="sng" dirty="0" smtClean="0">
              <a:solidFill>
                <a:srgbClr val="FF9900"/>
              </a:solidFill>
            </a:endParaRPr>
          </a:p>
          <a:p>
            <a:pPr>
              <a:buNone/>
            </a:pPr>
            <a:endParaRPr lang="en-US" sz="1000" u="sng" dirty="0" smtClean="0">
              <a:solidFill>
                <a:srgbClr val="FF9900"/>
              </a:solidFill>
            </a:endParaRPr>
          </a:p>
          <a:p>
            <a:pPr>
              <a:buNone/>
            </a:pPr>
            <a:r>
              <a:rPr lang="en-US" sz="1000" dirty="0" smtClean="0"/>
              <a:t>proficiencytestingpocteducation010813</a:t>
            </a:r>
          </a:p>
          <a:p>
            <a:pPr>
              <a:buNone/>
            </a:pPr>
            <a:endParaRPr lang="en-US" sz="1000" u="sng" dirty="0" smtClean="0">
              <a:solidFill>
                <a:srgbClr val="FF9900"/>
              </a:solidFill>
            </a:endParaRPr>
          </a:p>
          <a:p>
            <a:pPr>
              <a:buNone/>
            </a:pPr>
            <a:endParaRPr lang="en-US" sz="1000" u="sng" dirty="0" smtClean="0">
              <a:solidFill>
                <a:srgbClr val="FF9900"/>
              </a:solidFill>
            </a:endParaRPr>
          </a:p>
          <a:p>
            <a:pPr>
              <a:buNone/>
            </a:pPr>
            <a:endParaRPr lang="en-US" sz="1000" u="sng" dirty="0" smtClean="0">
              <a:solidFill>
                <a:srgbClr val="FF9900"/>
              </a:solidFill>
            </a:endParaRPr>
          </a:p>
          <a:p>
            <a:pPr>
              <a:buNone/>
            </a:pPr>
            <a:endParaRPr lang="en-US" sz="1000" u="sng" dirty="0" smtClean="0">
              <a:solidFill>
                <a:srgbClr val="FF9900"/>
              </a:solidFill>
            </a:endParaRPr>
          </a:p>
          <a:p>
            <a:pPr>
              <a:buNone/>
            </a:pPr>
            <a:endParaRPr lang="en-US" sz="1000" u="sng" dirty="0">
              <a:solidFill>
                <a:srgbClr val="FF9900"/>
              </a:solidFill>
            </a:endParaRPr>
          </a:p>
        </p:txBody>
      </p:sp>
      <p:sp>
        <p:nvSpPr>
          <p:cNvPr id="3" name="Title 2"/>
          <p:cNvSpPr>
            <a:spLocks noGrp="1"/>
          </p:cNvSpPr>
          <p:nvPr>
            <p:ph type="title"/>
          </p:nvPr>
        </p:nvSpPr>
        <p:spPr/>
        <p:txBody>
          <a:bodyPr/>
          <a:lstStyle/>
          <a:p>
            <a:r>
              <a:rPr lang="en-US" dirty="0" smtClean="0"/>
              <a:t>References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Proficiency Testing (PT) is highly regulated by the Federal Government.  </a:t>
            </a:r>
            <a:endParaRPr lang="en-US" dirty="0" smtClean="0"/>
          </a:p>
          <a:p>
            <a:endParaRPr lang="en-US" dirty="0" smtClean="0"/>
          </a:p>
          <a:p>
            <a:r>
              <a:rPr lang="en-US" dirty="0" smtClean="0"/>
              <a:t>Our organization must comply with regulations set forth in the Code of Federal </a:t>
            </a:r>
            <a:r>
              <a:rPr lang="en-US" dirty="0" smtClean="0"/>
              <a:t>Regulations </a:t>
            </a:r>
            <a:r>
              <a:rPr lang="en-US" dirty="0" smtClean="0"/>
              <a:t>493.801 Subpart H</a:t>
            </a:r>
          </a:p>
          <a:p>
            <a:endParaRPr lang="en-US" dirty="0"/>
          </a:p>
        </p:txBody>
      </p:sp>
      <p:sp>
        <p:nvSpPr>
          <p:cNvPr id="3" name="Title 2"/>
          <p:cNvSpPr>
            <a:spLocks noGrp="1"/>
          </p:cNvSpPr>
          <p:nvPr>
            <p:ph type="title"/>
          </p:nvPr>
        </p:nvSpPr>
        <p:spPr/>
        <p:txBody>
          <a:bodyPr/>
          <a:lstStyle/>
          <a:p>
            <a:r>
              <a:rPr lang="en-US" dirty="0" smtClean="0"/>
              <a:t>Proficiency Testing</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smtClean="0"/>
              <a:t>Proficiency testing or PT is the testing of unknown samples sent to a laboratory by a </a:t>
            </a:r>
            <a:r>
              <a:rPr lang="en-US" dirty="0" smtClean="0"/>
              <a:t>Centers for Medicare and Medicaid Services (CMS) </a:t>
            </a:r>
            <a:r>
              <a:rPr lang="en-US" dirty="0" smtClean="0"/>
              <a:t>approved PT program. </a:t>
            </a:r>
            <a:endParaRPr lang="en-US" dirty="0" smtClean="0"/>
          </a:p>
          <a:p>
            <a:r>
              <a:rPr lang="en-US" dirty="0" smtClean="0"/>
              <a:t>Most </a:t>
            </a:r>
            <a:r>
              <a:rPr lang="en-US" dirty="0" smtClean="0"/>
              <a:t>sets of PT samples are sent to participating laboratories three times per year. </a:t>
            </a:r>
            <a:endParaRPr lang="en-US" dirty="0" smtClean="0"/>
          </a:p>
          <a:p>
            <a:r>
              <a:rPr lang="en-US" dirty="0" smtClean="0"/>
              <a:t>After </a:t>
            </a:r>
            <a:r>
              <a:rPr lang="en-US" dirty="0" smtClean="0"/>
              <a:t>testing the PT samples in the same manner as its patient specimens, the laboratory reports its sample results back to their PT program. </a:t>
            </a:r>
            <a:endParaRPr lang="en-US" dirty="0" smtClean="0"/>
          </a:p>
          <a:p>
            <a:r>
              <a:rPr lang="en-US" dirty="0" smtClean="0"/>
              <a:t>The </a:t>
            </a:r>
            <a:r>
              <a:rPr lang="en-US" dirty="0" smtClean="0"/>
              <a:t>program grades the results using the CLIA grading criteria and sends the laboratory scores reflecting how accurately it performed the </a:t>
            </a:r>
            <a:r>
              <a:rPr lang="en-US" dirty="0" smtClean="0"/>
              <a:t>testing.</a:t>
            </a:r>
          </a:p>
          <a:p>
            <a:r>
              <a:rPr lang="en-US" dirty="0" smtClean="0"/>
              <a:t>CMS </a:t>
            </a:r>
            <a:r>
              <a:rPr lang="en-US" dirty="0" smtClean="0"/>
              <a:t>and accreditation organizations routinely monitor their laboratories’ performance.</a:t>
            </a:r>
            <a:endParaRPr lang="en-US" dirty="0"/>
          </a:p>
        </p:txBody>
      </p:sp>
      <p:sp>
        <p:nvSpPr>
          <p:cNvPr id="3" name="Title 2"/>
          <p:cNvSpPr>
            <a:spLocks noGrp="1"/>
          </p:cNvSpPr>
          <p:nvPr>
            <p:ph type="title"/>
          </p:nvPr>
        </p:nvSpPr>
        <p:spPr/>
        <p:txBody>
          <a:bodyPr/>
          <a:lstStyle/>
          <a:p>
            <a:r>
              <a:rPr lang="en-US" dirty="0" smtClean="0"/>
              <a:t>What is Proficiency Testing?</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For the purposes of this presentation, when ‘laboratory’ is referenced, the indicated verbiage </a:t>
            </a:r>
            <a:r>
              <a:rPr lang="en-US" dirty="0" smtClean="0"/>
              <a:t>applies </a:t>
            </a:r>
            <a:r>
              <a:rPr lang="en-US" dirty="0" smtClean="0"/>
              <a:t>to any site performing blood or body fluid </a:t>
            </a:r>
            <a:r>
              <a:rPr lang="en-US" dirty="0" smtClean="0"/>
              <a:t>testing under the Clinical Lab CLIA certificate.  </a:t>
            </a:r>
          </a:p>
          <a:p>
            <a:endParaRPr lang="en-US" dirty="0" smtClean="0"/>
          </a:p>
          <a:p>
            <a:r>
              <a:rPr lang="en-US" dirty="0" smtClean="0"/>
              <a:t>For </a:t>
            </a:r>
            <a:r>
              <a:rPr lang="en-US" dirty="0" smtClean="0"/>
              <a:t>example, point-of-care test </a:t>
            </a:r>
            <a:r>
              <a:rPr lang="en-US" dirty="0" smtClean="0"/>
              <a:t>sites performing the following testing: </a:t>
            </a:r>
            <a:r>
              <a:rPr lang="en-US" dirty="0" smtClean="0"/>
              <a:t>i-STAT, Hemochron ACT, AVOX, Medtronic, etc.</a:t>
            </a:r>
          </a:p>
          <a:p>
            <a:endParaRPr lang="en-US" dirty="0"/>
          </a:p>
        </p:txBody>
      </p:sp>
      <p:sp>
        <p:nvSpPr>
          <p:cNvPr id="3" name="Title 2"/>
          <p:cNvSpPr>
            <a:spLocks noGrp="1"/>
          </p:cNvSpPr>
          <p:nvPr>
            <p:ph type="title"/>
          </p:nvPr>
        </p:nvSpPr>
        <p:spPr/>
        <p:txBody>
          <a:bodyPr/>
          <a:lstStyle/>
          <a:p>
            <a:r>
              <a:rPr lang="en-US" dirty="0" smtClean="0"/>
              <a:t>Proficiency Testing</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smtClean="0"/>
              <a:t>All point-of-care test sites that are included under the Clinical Laboratory CLIA certificate must participate in proficiency testing processes.</a:t>
            </a:r>
          </a:p>
          <a:p>
            <a:endParaRPr lang="en-US" dirty="0" smtClean="0"/>
          </a:p>
          <a:p>
            <a:r>
              <a:rPr lang="en-US" dirty="0" smtClean="0"/>
              <a:t>This includes, but may not be limited to:</a:t>
            </a:r>
          </a:p>
          <a:p>
            <a:pPr lvl="1"/>
            <a:r>
              <a:rPr lang="en-US" dirty="0" smtClean="0"/>
              <a:t>CCU </a:t>
            </a:r>
          </a:p>
          <a:p>
            <a:pPr lvl="1"/>
            <a:r>
              <a:rPr lang="en-US" dirty="0" smtClean="0"/>
              <a:t>7Ardmore </a:t>
            </a:r>
          </a:p>
          <a:p>
            <a:pPr lvl="1"/>
            <a:r>
              <a:rPr lang="en-US" dirty="0" smtClean="0"/>
              <a:t>ECMO </a:t>
            </a:r>
          </a:p>
          <a:p>
            <a:pPr lvl="1"/>
            <a:r>
              <a:rPr lang="en-US" dirty="0" smtClean="0"/>
              <a:t>EP Lab </a:t>
            </a:r>
          </a:p>
          <a:p>
            <a:pPr lvl="1"/>
            <a:r>
              <a:rPr lang="en-US" dirty="0" smtClean="0"/>
              <a:t>Cath Lab </a:t>
            </a:r>
          </a:p>
          <a:p>
            <a:pPr lvl="1"/>
            <a:r>
              <a:rPr lang="en-US" dirty="0" smtClean="0"/>
              <a:t>Respiratory Care</a:t>
            </a:r>
          </a:p>
          <a:p>
            <a:pPr lvl="1"/>
            <a:r>
              <a:rPr lang="en-US" dirty="0" smtClean="0"/>
              <a:t>MRI</a:t>
            </a:r>
          </a:p>
          <a:p>
            <a:pPr lvl="1"/>
            <a:r>
              <a:rPr lang="en-US" dirty="0" smtClean="0"/>
              <a:t>DHP Phlebotomy</a:t>
            </a:r>
          </a:p>
          <a:p>
            <a:pPr lvl="1"/>
            <a:r>
              <a:rPr lang="en-US" dirty="0" smtClean="0"/>
              <a:t>Perfusion</a:t>
            </a:r>
          </a:p>
          <a:p>
            <a:pPr lvl="1"/>
            <a:r>
              <a:rPr lang="en-US" dirty="0" smtClean="0"/>
              <a:t>Interventional Radiology </a:t>
            </a:r>
          </a:p>
          <a:p>
            <a:endParaRPr lang="en-US" dirty="0" smtClean="0"/>
          </a:p>
        </p:txBody>
      </p:sp>
      <p:sp>
        <p:nvSpPr>
          <p:cNvPr id="3" name="Title 2"/>
          <p:cNvSpPr>
            <a:spLocks noGrp="1"/>
          </p:cNvSpPr>
          <p:nvPr>
            <p:ph type="title"/>
          </p:nvPr>
        </p:nvSpPr>
        <p:spPr/>
        <p:txBody>
          <a:bodyPr/>
          <a:lstStyle/>
          <a:p>
            <a:r>
              <a:rPr lang="en-US" dirty="0" smtClean="0"/>
              <a:t>Proficiency Testing</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t>Each </a:t>
            </a:r>
            <a:r>
              <a:rPr lang="en-US" sz="2400" dirty="0" smtClean="0"/>
              <a:t>laboratory must enroll in a proficiency testing (PT) program  that meets the criteria in subpart I of this part and is approved by  HHS. The laboratory must enroll in an approved program or programs for  each of the specialties and subspecialties for which it seeks  certification. </a:t>
            </a:r>
            <a:r>
              <a:rPr lang="en-US" sz="2400" dirty="0" smtClean="0">
                <a:solidFill>
                  <a:srgbClr val="FF0000"/>
                </a:solidFill>
              </a:rPr>
              <a:t>The laboratory must test the samples in the same manner  as patients' specimens.</a:t>
            </a:r>
            <a:endParaRPr lang="en-US" sz="2400" dirty="0">
              <a:solidFill>
                <a:srgbClr val="FF0000"/>
              </a:solidFill>
            </a:endParaRPr>
          </a:p>
        </p:txBody>
      </p:sp>
      <p:sp>
        <p:nvSpPr>
          <p:cNvPr id="3" name="Title 2"/>
          <p:cNvSpPr>
            <a:spLocks noGrp="1"/>
          </p:cNvSpPr>
          <p:nvPr>
            <p:ph type="title"/>
          </p:nvPr>
        </p:nvSpPr>
        <p:spPr/>
        <p:txBody>
          <a:bodyPr>
            <a:normAutofit fontScale="90000"/>
          </a:bodyPr>
          <a:lstStyle/>
          <a:p>
            <a:r>
              <a:rPr lang="en-US" sz="2700" dirty="0" smtClean="0"/>
              <a:t>Sec. 493.801 Condition: Enrollment and testing of samples. </a:t>
            </a:r>
            <a:r>
              <a:rPr lang="en-US" sz="4400" dirty="0" smtClean="0"/>
              <a:t/>
            </a:r>
            <a:br>
              <a:rPr lang="en-US" sz="4400" dirty="0" smtClean="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(1) The </a:t>
            </a:r>
            <a:r>
              <a:rPr lang="en-US" dirty="0" smtClean="0"/>
              <a:t>samples must be examined or tested with the laboratory's  </a:t>
            </a:r>
            <a:r>
              <a:rPr lang="en-US" dirty="0" smtClean="0">
                <a:solidFill>
                  <a:srgbClr val="FF0000"/>
                </a:solidFill>
              </a:rPr>
              <a:t>regular patient workload by personnel who routinely perform the testing  in the laboratory</a:t>
            </a:r>
            <a:r>
              <a:rPr lang="en-US" dirty="0" smtClean="0"/>
              <a:t>, using the laboratory's routine methods.</a:t>
            </a:r>
            <a:endParaRPr lang="en-US" dirty="0"/>
          </a:p>
        </p:txBody>
      </p:sp>
      <p:sp>
        <p:nvSpPr>
          <p:cNvPr id="3" name="Title 2"/>
          <p:cNvSpPr>
            <a:spLocks noGrp="1"/>
          </p:cNvSpPr>
          <p:nvPr>
            <p:ph type="title"/>
          </p:nvPr>
        </p:nvSpPr>
        <p:spPr/>
        <p:txBody>
          <a:bodyPr>
            <a:normAutofit/>
          </a:bodyPr>
          <a:lstStyle/>
          <a:p>
            <a:r>
              <a:rPr lang="en-US" sz="2400" dirty="0" smtClean="0"/>
              <a:t>Sec. 493.801 Condition: Enrollment and testing of samples.</a:t>
            </a: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PT is important because it is a tool the laboratory can use to verify the accuracy and reliability of its testing. </a:t>
            </a:r>
            <a:endParaRPr lang="en-US" dirty="0" smtClean="0"/>
          </a:p>
          <a:p>
            <a:endParaRPr lang="en-US" dirty="0" smtClean="0"/>
          </a:p>
          <a:p>
            <a:r>
              <a:rPr lang="en-US" dirty="0" smtClean="0"/>
              <a:t>Routine </a:t>
            </a:r>
            <a:r>
              <a:rPr lang="en-US" dirty="0" smtClean="0"/>
              <a:t>reviews of PT reports by the laboratory staff and director will alert them to areas of testing that are not performing as expected and also indicate subtle shifts and trends that, over time, would affect their patient results.</a:t>
            </a:r>
            <a:endParaRPr lang="en-US" dirty="0"/>
          </a:p>
        </p:txBody>
      </p:sp>
      <p:sp>
        <p:nvSpPr>
          <p:cNvPr id="3" name="Title 2"/>
          <p:cNvSpPr>
            <a:spLocks noGrp="1"/>
          </p:cNvSpPr>
          <p:nvPr>
            <p:ph type="title"/>
          </p:nvPr>
        </p:nvSpPr>
        <p:spPr/>
        <p:txBody>
          <a:bodyPr/>
          <a:lstStyle/>
          <a:p>
            <a:r>
              <a:rPr lang="en-US" dirty="0" smtClean="0"/>
              <a:t>Why is PT important?</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454</TotalTime>
  <Words>1292</Words>
  <Application>Microsoft Office PowerPoint</Application>
  <PresentationFormat>On-screen Show (4:3)</PresentationFormat>
  <Paragraphs>120</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Concourse</vt:lpstr>
      <vt:lpstr>Proficiency Testing (PT) </vt:lpstr>
      <vt:lpstr>Proficiency Testing</vt:lpstr>
      <vt:lpstr>Proficiency Testing</vt:lpstr>
      <vt:lpstr>What is Proficiency Testing?</vt:lpstr>
      <vt:lpstr>Proficiency Testing</vt:lpstr>
      <vt:lpstr>Proficiency Testing</vt:lpstr>
      <vt:lpstr>Sec. 493.801 Condition: Enrollment and testing of samples.  </vt:lpstr>
      <vt:lpstr>Sec. 493.801 Condition: Enrollment and testing of samples.</vt:lpstr>
      <vt:lpstr>Why is PT important?</vt:lpstr>
      <vt:lpstr>Do I test my PT samples any differently than I test patient specimens?</vt:lpstr>
      <vt:lpstr>May I discuss my PT results with another test site?</vt:lpstr>
      <vt:lpstr>Sec. 493.801 Condition: Enrollment and testing of samples.</vt:lpstr>
      <vt:lpstr>What do I do if I receive PT samples from another test site?</vt:lpstr>
      <vt:lpstr>Sec. 493.801 Condition: Enrollment and testing of samples.</vt:lpstr>
      <vt:lpstr>Sec. 493.801 Condition: Enrollment and testing of samples.</vt:lpstr>
      <vt:lpstr>May I send my PT samples to another test site to see if they get the same results as I do?</vt:lpstr>
      <vt:lpstr>Sec. 493.801 Condition: Enrollment and testing of samples.</vt:lpstr>
      <vt:lpstr>Sec. 493.801 Condition: Enrollment and testing of samples.</vt:lpstr>
      <vt:lpstr>Sec. 493.801 Condition: Enrollment and testing of samples.</vt:lpstr>
      <vt:lpstr>What must I do if I do not get a passing score when the PT program grades my results?</vt:lpstr>
      <vt:lpstr>If I do not successfully participate in PT, what happens?</vt:lpstr>
      <vt:lpstr>Sec. 493.803 Condition: Successful participation. </vt:lpstr>
      <vt:lpstr>Competency Assessment</vt:lpstr>
      <vt:lpstr>References</vt:lpstr>
    </vt:vector>
  </TitlesOfParts>
  <Company>WFUBMC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i-STAT Creatinine </dc:title>
  <dc:creator>athayer</dc:creator>
  <cp:lastModifiedBy>athayer</cp:lastModifiedBy>
  <cp:revision>9</cp:revision>
  <dcterms:created xsi:type="dcterms:W3CDTF">2011-10-21T13:14:51Z</dcterms:created>
  <dcterms:modified xsi:type="dcterms:W3CDTF">2013-01-08T17:47:03Z</dcterms:modified>
</cp:coreProperties>
</file>