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8" r:id="rId3"/>
    <p:sldId id="327" r:id="rId4"/>
    <p:sldId id="294" r:id="rId5"/>
    <p:sldId id="317" r:id="rId6"/>
    <p:sldId id="310" r:id="rId7"/>
    <p:sldId id="257" r:id="rId8"/>
    <p:sldId id="258" r:id="rId9"/>
    <p:sldId id="299" r:id="rId10"/>
    <p:sldId id="321" r:id="rId11"/>
    <p:sldId id="316" r:id="rId12"/>
    <p:sldId id="318" r:id="rId13"/>
    <p:sldId id="259" r:id="rId14"/>
    <p:sldId id="323" r:id="rId15"/>
    <p:sldId id="343" r:id="rId16"/>
    <p:sldId id="266" r:id="rId17"/>
    <p:sldId id="279" r:id="rId18"/>
    <p:sldId id="344" r:id="rId19"/>
    <p:sldId id="267" r:id="rId20"/>
    <p:sldId id="339" r:id="rId21"/>
    <p:sldId id="326" r:id="rId22"/>
    <p:sldId id="261" r:id="rId23"/>
    <p:sldId id="277" r:id="rId24"/>
    <p:sldId id="302" r:id="rId25"/>
    <p:sldId id="276" r:id="rId26"/>
    <p:sldId id="307" r:id="rId27"/>
    <p:sldId id="335" r:id="rId28"/>
    <p:sldId id="262" r:id="rId29"/>
    <p:sldId id="278" r:id="rId30"/>
    <p:sldId id="280" r:id="rId31"/>
    <p:sldId id="322" r:id="rId32"/>
    <p:sldId id="263" r:id="rId33"/>
    <p:sldId id="264" r:id="rId34"/>
    <p:sldId id="274" r:id="rId35"/>
    <p:sldId id="289" r:id="rId36"/>
    <p:sldId id="311" r:id="rId37"/>
    <p:sldId id="312" r:id="rId38"/>
    <p:sldId id="320" r:id="rId39"/>
    <p:sldId id="336" r:id="rId40"/>
    <p:sldId id="290" r:id="rId41"/>
    <p:sldId id="304" r:id="rId42"/>
    <p:sldId id="297" r:id="rId43"/>
    <p:sldId id="298" r:id="rId44"/>
    <p:sldId id="319" r:id="rId45"/>
    <p:sldId id="306" r:id="rId46"/>
    <p:sldId id="337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ADBE0C-1725-45F1-88A8-B01BBD945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DE0F4C-F0B1-4150-BAC6-AC27769F2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DC5CD9-77E1-44C8-AE0D-877F3F4434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CF8A11-5BFC-47CA-92B5-45E46F37BC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0CF0F4-AB93-414D-A9E7-DFD4DA570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086C4E-F625-4728-81DF-28A34FDB71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E4CABE-B517-4D28-8E88-3F414D38EB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2D5BD0-7E90-4A92-AED4-4DE499E006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F704BA-8D61-4BE4-9CBC-00825389A0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474AFF-E2A6-4C50-BB29-FF3C3A7A1A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4F1977-541F-4547-AE35-28F894228F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8873A6-6112-4692-8DFF-79B96554F3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6EE5A5-29E0-4A43-BD77-ABBAF8471B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5FA5EE-BDE4-405D-B4A0-4EDB54823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Wake Forest Baptist Medical Center</a:t>
            </a:r>
            <a:br>
              <a:rPr lang="en-US" sz="4000" dirty="0" smtClean="0"/>
            </a:br>
            <a:r>
              <a:rPr lang="en-US" sz="4000" dirty="0" smtClean="0"/>
              <a:t>Clinical Laboratory</a:t>
            </a:r>
            <a:br>
              <a:rPr lang="en-US" sz="4000" dirty="0" smtClean="0"/>
            </a:br>
            <a:r>
              <a:rPr lang="en-US" sz="4000" dirty="0" smtClean="0"/>
              <a:t>Point of Care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i-STAT Education MRI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Creatinine use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Prepared by Angie Thayer, BSMT (ASCP), Clinical Lab POCT Coordinator</a:t>
            </a:r>
          </a:p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Updated: </a:t>
            </a:r>
            <a:r>
              <a:rPr lang="en-US" sz="1200" dirty="0" smtClean="0"/>
              <a:t>01/10/2013</a:t>
            </a:r>
            <a:endParaRPr lang="en-US" sz="1200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patient ID should be scanned to ensure correct ID entry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Press and hold the SCAN key pad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Confirm correct ID scanned—erroneous scans should be reported to Angie Thayer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Information should be scanned directly from the patient armband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CAUTION:  Laser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light</a:t>
            </a:r>
            <a:r>
              <a:rPr lang="en-US" sz="2800" dirty="0" smtClean="0"/>
              <a:t>—do not stare into beam or point at anyone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Patient ID/Barcode Scanner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‘Cartridge/Simulator Locked’</a:t>
            </a:r>
          </a:p>
          <a:p>
            <a:pPr lvl="1" eaLnBrk="1" hangingPunct="1"/>
            <a:r>
              <a:rPr lang="en-US" dirty="0" smtClean="0"/>
              <a:t>Cartridge or simulator locked in analyzer.</a:t>
            </a:r>
          </a:p>
          <a:p>
            <a:pPr lvl="1" eaLnBrk="1" hangingPunct="1"/>
            <a:r>
              <a:rPr lang="en-US" dirty="0" smtClean="0"/>
              <a:t>DO NOT remove when this message is displayed</a:t>
            </a:r>
          </a:p>
          <a:p>
            <a:pPr eaLnBrk="1" hangingPunct="1"/>
            <a:r>
              <a:rPr lang="en-US" dirty="0" smtClean="0"/>
              <a:t>Flashing battery icon or ‘Low Battery’ indicates battery voltage is low and batteries need to be re-charged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Analyzer display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Analyzer Status</a:t>
            </a:r>
            <a:r>
              <a:rPr lang="en-US" sz="2800" dirty="0" smtClean="0"/>
              <a:t> —allows viewing of battery voltage-recommend keeping charged &gt;8 volts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Data Review</a:t>
            </a:r>
            <a:r>
              <a:rPr lang="en-US" sz="2800" dirty="0" smtClean="0"/>
              <a:t> —allows review/print of data stored in analyzer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Quality Tests</a:t>
            </a:r>
            <a:r>
              <a:rPr lang="en-US" sz="2800" dirty="0" smtClean="0"/>
              <a:t> —quality control checks performed utilizing this menu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Other Menu options</a:t>
            </a:r>
            <a:r>
              <a:rPr lang="en-US" sz="2800" dirty="0" smtClean="0"/>
              <a:t> —refer to Operator’s Manual for additional information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Menu Options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occurs in the cartridge</a:t>
            </a:r>
          </a:p>
          <a:p>
            <a:pPr eaLnBrk="1" hangingPunct="1"/>
            <a:r>
              <a:rPr lang="en-US" dirty="0" smtClean="0"/>
              <a:t>Cartridges have bio-sensors that “measure” the analytes tested</a:t>
            </a:r>
          </a:p>
          <a:p>
            <a:pPr eaLnBrk="1" hangingPunct="1"/>
            <a:r>
              <a:rPr lang="en-US" dirty="0" smtClean="0"/>
              <a:t>There are different cartridge configurations available from i-STAT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Cartridges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Creatinine will be used by MRI.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Cartridges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Cartridges are stored refrigerated 2 to 8</a:t>
            </a:r>
            <a:r>
              <a:rPr lang="en-US" sz="2400" dirty="0" smtClean="0">
                <a:cs typeface="Tahoma" charset="0"/>
              </a:rPr>
              <a:t>˚</a:t>
            </a:r>
            <a:r>
              <a:rPr lang="en-US" sz="2400" dirty="0" smtClean="0"/>
              <a:t>C until the manufacturer’s expiration date.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 NOT use past manufacturer’s expiration date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Can be stored at room temperature (18 to 30˚C) per manufacturer instructions.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u="sng" dirty="0" smtClean="0">
                <a:cs typeface="Tahoma" charset="0"/>
              </a:rPr>
              <a:t>DO NOT use past the room temperature expiration date!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Cartridges should </a:t>
            </a:r>
            <a:r>
              <a:rPr lang="en-US" sz="2400" b="1" dirty="0" smtClean="0"/>
              <a:t>NOT </a:t>
            </a:r>
            <a:r>
              <a:rPr lang="en-US" sz="2400" b="1" dirty="0" smtClean="0"/>
              <a:t>be returned to the refrigerator once they have been stored at room temperature.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Cartridge Storage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Individual cartridges can be used after 5 minutes at room temperature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A box of 25 cartridges must sit at room temperature for 1 hour prior to use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Open by tear symbol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Use cartridge IMMEDIATELY after opening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Fill to blue triangle—leave “blood dome”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Tahoma" charset="0"/>
              </a:rPr>
              <a:t>Insert into analyzer immediately after filling with sample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Cartridge Handling—All Cartridges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use “quick heating”—holding close to body or near a warm surface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store or expose cartridges to extreme cold or heat such as freezing or stored above lights or computers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re-refrigerate cartridges once they have warmed to room temperature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touch bio-sensors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pre-rupture silver calibrant disc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re-use cartridges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leave exposed to air and moisture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charset="0"/>
              </a:rPr>
              <a:t>Do NOT use expired cartridges for patient testing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Cartridge Handling-DO NOT’s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dirty="0" smtClean="0"/>
              <a:t>Always adequately ‘clear’ line prior to collecting a sample for testing on i-STAT</a:t>
            </a:r>
          </a:p>
          <a:p>
            <a:pPr eaLnBrk="1" hangingPunct="1"/>
            <a:r>
              <a:rPr lang="en-US" sz="1600" dirty="0" smtClean="0"/>
              <a:t>Inaccurate results will be given if samples are contaminated.</a:t>
            </a:r>
          </a:p>
          <a:p>
            <a:pPr eaLnBrk="1"/>
            <a:r>
              <a:rPr lang="en-US" sz="1600" dirty="0" smtClean="0"/>
              <a:t>Back flush line with sufficient amount of blood to remove intravenous solution, heparin, or medications that may contaminate the sample.</a:t>
            </a:r>
          </a:p>
          <a:p>
            <a:pPr eaLnBrk="1"/>
            <a:r>
              <a:rPr lang="en-US" sz="1600" b="1" dirty="0" smtClean="0"/>
              <a:t>i-STAT Recommendation:</a:t>
            </a:r>
            <a:r>
              <a:rPr lang="en-US" sz="1600" dirty="0" smtClean="0"/>
              <a:t> five to six times the volume of the catheter, connectors, and needle should be collected as ‘waste’ for creatinine samples.</a:t>
            </a:r>
          </a:p>
          <a:p>
            <a:pPr eaLnBrk="1"/>
            <a:r>
              <a:rPr lang="en-US" sz="1600" b="1" i="1" dirty="0" smtClean="0"/>
              <a:t>Accurate results depend on an adequate back flush to eliminate the possibility of sample contamination with IV fluids.</a:t>
            </a:r>
            <a:endParaRPr lang="en-US" sz="1600" dirty="0" smtClean="0"/>
          </a:p>
          <a:p>
            <a:pPr eaLnBrk="1"/>
            <a:r>
              <a:rPr lang="en-US" sz="1600" i="1" dirty="0" smtClean="0"/>
              <a:t>Caution should be taken when collecting from lines which have had fluids that could adhere to the sides of the tubing.  These lines may be difficult to adequately  ‘clear’.</a:t>
            </a: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In-Dwelling Line Sample Collection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u="sng" dirty="0" smtClean="0"/>
              <a:t>ONLY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whole blood</a:t>
            </a:r>
            <a:r>
              <a:rPr lang="en-US" sz="2000" b="1" dirty="0" smtClean="0"/>
              <a:t> should be tested on i-STAT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Non-anti-coagulated whole blood for </a:t>
            </a:r>
            <a:r>
              <a:rPr lang="en-US" sz="2000" u="sng" dirty="0" smtClean="0"/>
              <a:t>creatinine</a:t>
            </a:r>
            <a:r>
              <a:rPr lang="en-US" sz="2000" dirty="0" smtClean="0"/>
              <a:t> testing should be tested within 3 minutes of collection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Heparinized whole blood can be used for </a:t>
            </a:r>
            <a:r>
              <a:rPr lang="en-US" sz="2000" u="sng" dirty="0" smtClean="0"/>
              <a:t>creatinine </a:t>
            </a:r>
            <a:r>
              <a:rPr lang="en-US" sz="2000" dirty="0" smtClean="0"/>
              <a:t>testing.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MUST use the BD Vacutainer lithium heparin green top 4ml tube— </a:t>
            </a:r>
            <a:r>
              <a:rPr lang="en-US" sz="2000" dirty="0" smtClean="0">
                <a:solidFill>
                  <a:srgbClr val="FF0000"/>
                </a:solidFill>
              </a:rPr>
              <a:t>FILL TO CAPACITY </a:t>
            </a:r>
            <a:r>
              <a:rPr lang="en-US" sz="2000" dirty="0" smtClean="0"/>
              <a:t>or results may be adversely affected.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Heparinized samples may be tested up to  30 minutes after collection. 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Heparin is the ONLY acceptable anti-coagulant which may be used with the i-STAT creatinine cartridge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Sample Requirements Creatinine Cartridge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Angie Thayer 713-4136 or pager 806-6619</a:t>
            </a:r>
          </a:p>
          <a:p>
            <a:pPr eaLnBrk="1" hangingPunct="1"/>
            <a:r>
              <a:rPr lang="en-US" sz="2800" dirty="0" smtClean="0"/>
              <a:t>Jane Houska 716-3252</a:t>
            </a:r>
          </a:p>
          <a:p>
            <a:pPr eaLnBrk="1" hangingPunct="1"/>
            <a:r>
              <a:rPr lang="en-US" sz="2800" dirty="0" smtClean="0"/>
              <a:t>OR Blood Gas Lab 716-2181 (M-F 7am-7pm)</a:t>
            </a:r>
          </a:p>
          <a:p>
            <a:pPr eaLnBrk="1" hangingPunct="1"/>
            <a:r>
              <a:rPr lang="en-US" sz="2800" dirty="0" smtClean="0"/>
              <a:t>Refer to the i-STAT System Manual and WFBMC specific i-STAT policies</a:t>
            </a:r>
          </a:p>
          <a:p>
            <a:pPr eaLnBrk="1" hangingPunct="1"/>
            <a:r>
              <a:rPr lang="en-US" sz="2800" dirty="0" smtClean="0"/>
              <a:t>WFBMC POCT web site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Support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ALWAYS use a </a:t>
            </a:r>
            <a:r>
              <a:rPr lang="en-US" sz="2800" u="sng" dirty="0" smtClean="0"/>
              <a:t>well mixed sample</a:t>
            </a:r>
          </a:p>
          <a:p>
            <a:pPr eaLnBrk="1" hangingPunct="1"/>
            <a:r>
              <a:rPr lang="en-US" sz="2800" dirty="0" smtClean="0"/>
              <a:t>Mix samples for 15 seconds</a:t>
            </a:r>
          </a:p>
          <a:p>
            <a:pPr eaLnBrk="1" hangingPunct="1"/>
            <a:r>
              <a:rPr lang="en-US" sz="2800" dirty="0" smtClean="0"/>
              <a:t>Always squirt out the first drop of blood from syringe samples </a:t>
            </a:r>
          </a:p>
          <a:p>
            <a:pPr lvl="1" eaLnBrk="1" hangingPunct="1"/>
            <a:r>
              <a:rPr lang="en-US" sz="2400" dirty="0" smtClean="0"/>
              <a:t>To check for clots and to get rid of any micro air bubbles</a:t>
            </a:r>
          </a:p>
          <a:p>
            <a:pPr eaLnBrk="1" hangingPunct="1"/>
            <a:r>
              <a:rPr lang="en-US" sz="2800" dirty="0" smtClean="0"/>
              <a:t>NEVER ever run a sample that has or has had a clot.  </a:t>
            </a:r>
            <a:r>
              <a:rPr lang="en-US" sz="2800" u="sng" dirty="0" smtClean="0"/>
              <a:t>Inaccurate results may be obtained!</a:t>
            </a:r>
          </a:p>
          <a:p>
            <a:pPr eaLnBrk="1" hangingPunct="1"/>
            <a:endParaRPr lang="en-US" sz="2800" u="sng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CREATININE Sample Considerations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Estimated Glomerular Filtration Rate (GFR) values will be reported when results are downloaded into the electronic medical record.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values may be accessed via </a:t>
            </a:r>
            <a:r>
              <a:rPr lang="en-US" dirty="0" smtClean="0"/>
              <a:t>Wake One.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i-STAT handheld will NOT report GFR values.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Creatinine GFR Results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 to the i-STAT </a:t>
            </a:r>
            <a:r>
              <a:rPr lang="en-US" dirty="0" smtClean="0"/>
              <a:t>System </a:t>
            </a:r>
            <a:r>
              <a:rPr lang="en-US" dirty="0" smtClean="0"/>
              <a:t>Manual—Cartridge Test Information (CTI) sheets for factors which can adversely affect   i-STAT results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Cartridges-Factors affecting results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Unexpected and unexplained results should be repeated by another test method.</a:t>
            </a:r>
          </a:p>
          <a:p>
            <a:pPr eaLnBrk="1" hangingPunct="1"/>
            <a:r>
              <a:rPr lang="en-US" u="sng" dirty="0" smtClean="0"/>
              <a:t>Problems should be reported to Angie Thayer 3-4136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 considerations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Samples diluted with IV fluids will give inaccurate results</a:t>
            </a:r>
          </a:p>
          <a:p>
            <a:pPr eaLnBrk="1" hangingPunct="1"/>
            <a:r>
              <a:rPr lang="en-US" dirty="0" smtClean="0"/>
              <a:t>Results should be carefully evaluated</a:t>
            </a:r>
          </a:p>
          <a:p>
            <a:pPr eaLnBrk="1" hangingPunct="1"/>
            <a:r>
              <a:rPr lang="en-US" dirty="0" smtClean="0"/>
              <a:t>Contamination </a:t>
            </a:r>
            <a:r>
              <a:rPr lang="en-US" u="sng" dirty="0" smtClean="0"/>
              <a:t>may</a:t>
            </a:r>
            <a:r>
              <a:rPr lang="en-US" dirty="0" smtClean="0"/>
              <a:t> be indicated by:</a:t>
            </a:r>
          </a:p>
          <a:p>
            <a:pPr lvl="1" eaLnBrk="1" hangingPunct="1"/>
            <a:r>
              <a:rPr lang="en-US" dirty="0" smtClean="0"/>
              <a:t>Falsely decreased creatinine value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 Considerations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Cartridge error—Look at Technical Bulletin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Star out—occurs when specific bio-sensor compromised or there is an interferent in the sample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Out of instrument range (&gt;x value or &lt;x value)—result is out of reportable range </a:t>
            </a:r>
            <a:r>
              <a:rPr lang="en-US" sz="2800" dirty="0" smtClean="0"/>
              <a:t>of </a:t>
            </a:r>
            <a:r>
              <a:rPr lang="en-US" sz="2800" dirty="0" smtClean="0"/>
              <a:t>the </a:t>
            </a:r>
            <a:r>
              <a:rPr lang="en-US" sz="2800" dirty="0" smtClean="0"/>
              <a:t>analyzer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Follow-up with repeat testing performed by Core Laboratory</a:t>
            </a:r>
            <a:endParaRPr lang="en-US" sz="24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Results Not Given, etc.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 to i-STAT Technical Bulletin for cause of error</a:t>
            </a:r>
          </a:p>
          <a:p>
            <a:pPr eaLnBrk="1" hangingPunct="1"/>
            <a:r>
              <a:rPr lang="en-US" dirty="0" smtClean="0"/>
              <a:t>If the same error code occurs multiple times with no apparent cause, notify the POCT Coordinator (Angie Thayer)</a:t>
            </a:r>
          </a:p>
          <a:p>
            <a:pPr eaLnBrk="1" hangingPunct="1"/>
            <a:r>
              <a:rPr lang="en-US" dirty="0" smtClean="0"/>
              <a:t>Consider using a different analyzer and a different batch of test cartridges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Analyzer Error Codes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 on analyzer</a:t>
            </a:r>
          </a:p>
          <a:p>
            <a:pPr eaLnBrk="1" hangingPunct="1"/>
            <a:r>
              <a:rPr lang="en-US" dirty="0" smtClean="0"/>
              <a:t>Select MENU</a:t>
            </a:r>
          </a:p>
          <a:p>
            <a:pPr eaLnBrk="1" hangingPunct="1"/>
            <a:r>
              <a:rPr lang="en-US" dirty="0" smtClean="0"/>
              <a:t>Select 2 DATA REVIEW</a:t>
            </a:r>
          </a:p>
          <a:p>
            <a:pPr eaLnBrk="1" hangingPunct="1"/>
            <a:r>
              <a:rPr lang="en-US" dirty="0" smtClean="0"/>
              <a:t>Select desired data</a:t>
            </a:r>
          </a:p>
          <a:p>
            <a:pPr eaLnBrk="1" hangingPunct="1"/>
            <a:r>
              <a:rPr lang="en-US" dirty="0" smtClean="0"/>
              <a:t>PATIENT DATA requires entry of patient and operator ID information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Result Recall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Electronic Quality control that is used to validate the i-STAT analyzer</a:t>
            </a:r>
          </a:p>
          <a:p>
            <a:pPr lvl="1" eaLnBrk="1" hangingPunct="1"/>
            <a:r>
              <a:rPr lang="en-US" dirty="0" smtClean="0"/>
              <a:t>Pass or Fail</a:t>
            </a:r>
          </a:p>
          <a:p>
            <a:pPr eaLnBrk="1" hangingPunct="1"/>
            <a:r>
              <a:rPr lang="en-US" dirty="0" smtClean="0"/>
              <a:t>QC results are automatically documented when the i-STAT analyzer is downloaded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 INTERNAL electronic simulator is performed automatically by the analyzer every 8 hours of use with each cartridge type.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internal simulator is performed when a patient cartridge is inserted.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Results will not be given if the simulator fails.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the simulator passes, patient results will be displayed.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Simulators-Internal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Posted on the WFBMC </a:t>
            </a:r>
            <a:r>
              <a:rPr lang="en-US" dirty="0" smtClean="0"/>
              <a:t>Intranet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Departments—Point of Care </a:t>
            </a:r>
            <a:r>
              <a:rPr lang="en-US" dirty="0" smtClean="0"/>
              <a:t>Testing—Policies/Procedures/Guidelines</a:t>
            </a:r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i-STAT </a:t>
            </a:r>
            <a:r>
              <a:rPr lang="en-US" dirty="0" smtClean="0"/>
              <a:t>Policies/Procedures/Guidelines</a:t>
            </a: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EXTERNAL electronic simulator is the same as the internal simulator but is an external device and can be tested upon demand.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Simulators-External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external simulator should be used:</a:t>
            </a:r>
          </a:p>
          <a:p>
            <a:pPr lvl="1" eaLnBrk="1" hangingPunct="1"/>
            <a:r>
              <a:rPr lang="en-US" dirty="0" smtClean="0"/>
              <a:t>If the analyzer is dropped </a:t>
            </a:r>
          </a:p>
          <a:p>
            <a:pPr lvl="1" eaLnBrk="1" hangingPunct="1"/>
            <a:r>
              <a:rPr lang="en-US" dirty="0" smtClean="0"/>
              <a:t>If the internal simulator fails</a:t>
            </a:r>
          </a:p>
          <a:p>
            <a:pPr lvl="1" eaLnBrk="1" hangingPunct="1"/>
            <a:r>
              <a:rPr lang="en-US" dirty="0" smtClean="0"/>
              <a:t>If an error code occurs that indicates the simulator should be tested.</a:t>
            </a:r>
          </a:p>
          <a:p>
            <a:pPr lvl="1" eaLnBrk="1" hangingPunct="1"/>
            <a:r>
              <a:rPr lang="en-US" dirty="0" smtClean="0"/>
              <a:t>If analyzer performance is in question</a:t>
            </a:r>
          </a:p>
          <a:p>
            <a:pPr lvl="1" eaLnBrk="1" hangingPunct="1"/>
            <a:r>
              <a:rPr lang="en-US" dirty="0" smtClean="0"/>
              <a:t>Prior to and after performing the ceramic cartridge cleaning procedure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Simulators-External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Used to validate performance of test cartridges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Consists of multiple levels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test cartridge specific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Should be performed: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 each new cartridge shipment per cartridge type per cartridge lot # PRIOR to patient use—by Clinical Lab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Monthly—by testing site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cartridge/analyzer performance is in question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Liquid Quality Control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Recharge batteries</a:t>
            </a:r>
          </a:p>
          <a:p>
            <a:pPr eaLnBrk="1" hangingPunct="1"/>
            <a:r>
              <a:rPr lang="en-US" sz="2800" dirty="0" smtClean="0"/>
              <a:t>Disinfect outside of analyzer </a:t>
            </a:r>
            <a:r>
              <a:rPr lang="en-US" sz="2800" dirty="0" smtClean="0">
                <a:solidFill>
                  <a:schemeClr val="hlink"/>
                </a:solidFill>
              </a:rPr>
              <a:t>between patients</a:t>
            </a:r>
          </a:p>
          <a:p>
            <a:pPr eaLnBrk="1" hangingPunct="1"/>
            <a:r>
              <a:rPr lang="en-US" sz="2800" dirty="0" smtClean="0"/>
              <a:t>Do not get moisture inside of the analyzer</a:t>
            </a:r>
          </a:p>
          <a:p>
            <a:pPr eaLnBrk="1" hangingPunct="1"/>
            <a:r>
              <a:rPr lang="en-US" sz="2800" dirty="0" smtClean="0"/>
              <a:t>Perform ceramic cartridge pin conditioning when indicated by analyzer error codes.  (scheduled conditioning is not recommended)</a:t>
            </a:r>
          </a:p>
          <a:p>
            <a:pPr lvl="1" eaLnBrk="1" hangingPunct="1"/>
            <a:r>
              <a:rPr lang="en-US" sz="2400" dirty="0" smtClean="0"/>
              <a:t>Each site has a ceramic cartridge and instructions for performing this procedure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Maintenance,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Follow WFBMC policy for verification of patient identity—Use 2 patient identifiers </a:t>
            </a:r>
            <a:r>
              <a:rPr lang="en-US" sz="2800" b="1" dirty="0" smtClean="0"/>
              <a:t>at the patient bedside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Ensure sample identity throughout entire testing and reporting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Scan patient ID into the analyzer DIRECTLY from the patient armband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Verify patient ID again on analyzer display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Patient identity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Any mis-identified samples/results should be reported to the Clinical Lab immediately.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 i-STAT Resolution Requisition should be completed by the person creating the error and sent to the ICU Blood Gas Lab—tube station 54 or faxed to 6-6586.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i-STAT analyzer will need to be downloaded so lab staff can access results to replace with a BADID code in the electronic medical record.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It is the responsibility of the staff member who creates the error to notify appropriate patient care staff (MD) of the patient’s who were involved in the mis-identification.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Patient Identity-Misidentifications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the Downloader located in each site</a:t>
            </a:r>
          </a:p>
          <a:p>
            <a:pPr eaLnBrk="1" hangingPunct="1"/>
            <a:r>
              <a:rPr lang="en-US" dirty="0" smtClean="0"/>
              <a:t>Analyzers should be downloaded after each case</a:t>
            </a:r>
          </a:p>
          <a:p>
            <a:pPr eaLnBrk="1" hangingPunct="1"/>
            <a:r>
              <a:rPr lang="en-US" dirty="0" smtClean="0"/>
              <a:t>It is the responsibility of testing personnel to download i-STAT analyzers</a:t>
            </a:r>
          </a:p>
          <a:p>
            <a:pPr eaLnBrk="1" hangingPunct="1"/>
            <a:r>
              <a:rPr lang="en-US" dirty="0" smtClean="0"/>
              <a:t>You can’t “over-download”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Analyzer Download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downloader will display “Communication in Progress” indicating a successful download of data</a:t>
            </a:r>
          </a:p>
          <a:p>
            <a:pPr eaLnBrk="1" hangingPunct="1"/>
            <a:r>
              <a:rPr lang="en-US" dirty="0" smtClean="0"/>
              <a:t>Problems should be reported to Angie Thayer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Analyzer Download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charge battery in compartment and battery in analyzer</a:t>
            </a:r>
          </a:p>
          <a:p>
            <a:pPr eaLnBrk="1" hangingPunct="1"/>
            <a:r>
              <a:rPr lang="en-US" dirty="0" smtClean="0"/>
              <a:t>Rotate analyzers on chargers to ensure they stay adequately charged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Re-charger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Troubleshoot the downloader</a:t>
            </a:r>
          </a:p>
          <a:p>
            <a:pPr lvl="1" eaLnBrk="1" hangingPunct="1"/>
            <a:r>
              <a:rPr lang="en-US" sz="2400" dirty="0" smtClean="0"/>
              <a:t>Check for green power light</a:t>
            </a:r>
          </a:p>
          <a:p>
            <a:pPr lvl="1" eaLnBrk="1" hangingPunct="1"/>
            <a:r>
              <a:rPr lang="en-US" sz="2400" dirty="0" smtClean="0"/>
              <a:t>Check all </a:t>
            </a:r>
            <a:r>
              <a:rPr lang="en-US" sz="2400" dirty="0" smtClean="0"/>
              <a:t>downloader cord/cable connections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Try unplugging and re-plugging the cables</a:t>
            </a:r>
          </a:p>
          <a:p>
            <a:pPr eaLnBrk="1" hangingPunct="1"/>
            <a:r>
              <a:rPr lang="en-US" sz="2400" dirty="0" smtClean="0"/>
              <a:t>If troubleshooting does not resolve problem, report </a:t>
            </a:r>
            <a:r>
              <a:rPr lang="en-US" sz="2400" dirty="0" smtClean="0"/>
              <a:t>problems </a:t>
            </a:r>
            <a:r>
              <a:rPr lang="en-US" sz="2400" dirty="0" smtClean="0"/>
              <a:t>to </a:t>
            </a:r>
            <a:r>
              <a:rPr lang="en-US" sz="2400" dirty="0" smtClean="0"/>
              <a:t>the Information Services Help Desk.  	Also notify the Clinical Laboratory Point-of-Care 	Testing Coordinator</a:t>
            </a:r>
            <a:endParaRPr lang="en-US" sz="2400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Analyzer Download—      Downloader Troubleshooting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User specific</a:t>
            </a:r>
          </a:p>
          <a:p>
            <a:pPr eaLnBrk="1" hangingPunct="1"/>
            <a:r>
              <a:rPr lang="en-US" dirty="0" smtClean="0"/>
              <a:t>Serves as identification of testing personnel</a:t>
            </a:r>
          </a:p>
          <a:p>
            <a:pPr eaLnBrk="1" hangingPunct="1"/>
            <a:r>
              <a:rPr lang="en-US" dirty="0" smtClean="0"/>
              <a:t>Do NOT share operator ID’s</a:t>
            </a:r>
          </a:p>
          <a:p>
            <a:pPr eaLnBrk="1" hangingPunct="1"/>
            <a:r>
              <a:rPr lang="en-US" sz="2800" dirty="0" smtClean="0"/>
              <a:t>Do NOT enter your operator ID into analyzer and allow use by another individual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Operator ID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to communicate with the Clinical Lab</a:t>
            </a:r>
          </a:p>
          <a:p>
            <a:pPr eaLnBrk="1" hangingPunct="1"/>
            <a:r>
              <a:rPr lang="en-US" sz="2800" dirty="0" smtClean="0"/>
              <a:t>Any patient testing that needs to be credited should be requested by using the purple sheet.  </a:t>
            </a:r>
          </a:p>
          <a:p>
            <a:pPr eaLnBrk="1" hangingPunct="1"/>
            <a:r>
              <a:rPr lang="en-US" sz="2800" dirty="0" smtClean="0"/>
              <a:t>Patient results should always be included on the purple sheet</a:t>
            </a:r>
          </a:p>
          <a:p>
            <a:pPr eaLnBrk="1" hangingPunct="1"/>
            <a:r>
              <a:rPr lang="en-US" sz="2800" dirty="0" smtClean="0"/>
              <a:t>Patient </a:t>
            </a:r>
            <a:r>
              <a:rPr lang="en-US" sz="2800" dirty="0" smtClean="0"/>
              <a:t>name, </a:t>
            </a:r>
            <a:r>
              <a:rPr lang="en-US" sz="2800" dirty="0" smtClean="0"/>
              <a:t>medical record </a:t>
            </a:r>
            <a:r>
              <a:rPr lang="en-US" sz="2800" dirty="0" smtClean="0"/>
              <a:t>#, and CSN </a:t>
            </a:r>
            <a:r>
              <a:rPr lang="en-US" sz="2800" dirty="0" smtClean="0"/>
              <a:t>should be documented on the purple sheets.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i-STAT Resolution Requisition—(Purple Sheet) Use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hlink"/>
                </a:solidFill>
              </a:rPr>
              <a:t>All i-STAT testing MUST have a documented physician order.</a:t>
            </a:r>
          </a:p>
          <a:p>
            <a:pPr eaLnBrk="1" hangingPunct="1"/>
            <a:r>
              <a:rPr lang="en-US" sz="2800" dirty="0" smtClean="0"/>
              <a:t>Any i-STAT result which has a valid </a:t>
            </a:r>
            <a:r>
              <a:rPr lang="en-US" sz="2800" dirty="0" smtClean="0"/>
              <a:t>CSN and medical </a:t>
            </a:r>
            <a:r>
              <a:rPr lang="en-US" sz="2800" dirty="0" smtClean="0"/>
              <a:t>record # is automatically ordered, billed and resulted to that patient.</a:t>
            </a:r>
          </a:p>
          <a:p>
            <a:pPr eaLnBrk="1" hangingPunct="1"/>
            <a:r>
              <a:rPr lang="en-US" sz="2800" u="sng" dirty="0" smtClean="0">
                <a:solidFill>
                  <a:schemeClr val="hlink"/>
                </a:solidFill>
              </a:rPr>
              <a:t>It is the responsibility of the testing personnel to request credits for any i-STAT testing which should not be resulted or billed.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Billing/Credits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Cartridges and paper can be obtained from the OR Blood Gas Lab  M-F 7am-7pm</a:t>
            </a:r>
          </a:p>
          <a:p>
            <a:pPr eaLnBrk="1" hangingPunct="1"/>
            <a:r>
              <a:rPr lang="en-US" sz="2800" dirty="0" smtClean="0"/>
              <a:t>Care should be taken to only get the amount of cartridges which will be used within the 2 week room temperature expiration dating</a:t>
            </a:r>
          </a:p>
          <a:p>
            <a:pPr eaLnBrk="1" hangingPunct="1"/>
            <a:r>
              <a:rPr lang="en-US" sz="2800" dirty="0" smtClean="0"/>
              <a:t>Replacement analyzers can be obtained from Angie Thayer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Supplies	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site has a form which </a:t>
            </a:r>
            <a:r>
              <a:rPr lang="en-US" u="sng" dirty="0" smtClean="0"/>
              <a:t>must </a:t>
            </a:r>
            <a:r>
              <a:rPr lang="en-US" dirty="0" smtClean="0"/>
              <a:t>be completed should i-STAT cartridges be needed outside of M-F 7am-7pm.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site picking up the cartridges is responsible for room temperature dating of the cartridges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NEVER take cartridges that are marked with “Do Not Use”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Emergency Release of Cartridges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there are concerns regarding result quality and the concerns are not adequately addressed by Lab or WFBMC management, CAP can be notified at 1-866-236-7212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College of American Pathologists (CAP)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This concludes the i-STAT 1 power point presentation.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Please note that this power point does not replace the i-STAT policies and procedures.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The presentation only gives highlights of i-STAT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Please complete the on-line i-STAT exam within 1 week of training. 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Congratulations	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Change batteries and check battery voltage</a:t>
            </a:r>
          </a:p>
          <a:p>
            <a:pPr eaLnBrk="1" hangingPunct="1"/>
            <a:r>
              <a:rPr lang="en-US" sz="2800" dirty="0" smtClean="0"/>
              <a:t>Test External electronic simulator</a:t>
            </a:r>
          </a:p>
          <a:p>
            <a:pPr eaLnBrk="1" hangingPunct="1"/>
            <a:r>
              <a:rPr lang="en-US" sz="2800" dirty="0" smtClean="0"/>
              <a:t>Test/Discuss Liquid QC</a:t>
            </a:r>
          </a:p>
          <a:p>
            <a:pPr eaLnBrk="1" hangingPunct="1"/>
            <a:r>
              <a:rPr lang="en-US" sz="2800" dirty="0" smtClean="0"/>
              <a:t>Test patient sample</a:t>
            </a:r>
          </a:p>
          <a:p>
            <a:pPr eaLnBrk="1" hangingPunct="1"/>
            <a:r>
              <a:rPr lang="en-US" sz="2800" dirty="0" smtClean="0"/>
              <a:t>Recall of results</a:t>
            </a:r>
          </a:p>
          <a:p>
            <a:pPr eaLnBrk="1" hangingPunct="1"/>
            <a:r>
              <a:rPr lang="en-US" sz="2800" dirty="0" smtClean="0"/>
              <a:t>Discuss Menu Options</a:t>
            </a:r>
          </a:p>
          <a:p>
            <a:pPr eaLnBrk="1" hangingPunct="1"/>
            <a:r>
              <a:rPr lang="en-US" sz="2800" dirty="0" smtClean="0"/>
              <a:t>Download of results</a:t>
            </a:r>
          </a:p>
          <a:p>
            <a:pPr eaLnBrk="1" hangingPunct="1"/>
            <a:endParaRPr lang="en-US" sz="900" dirty="0" smtClean="0"/>
          </a:p>
          <a:p>
            <a:pPr eaLnBrk="1" hangingPunct="1"/>
            <a:r>
              <a:rPr lang="en-US" sz="900" dirty="0" smtClean="0"/>
              <a:t>istatONE </a:t>
            </a:r>
            <a:r>
              <a:rPr lang="en-US" sz="900" dirty="0" smtClean="0"/>
              <a:t>trainingpowerpointMRIcreatinine 011013</a:t>
            </a:r>
            <a:endParaRPr lang="en-US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Hands On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Must be documented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Initial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Initial competency evaluation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6 month competency evaluation-NEW users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On-going Annual competency evaluation—at least 2-point –usually written exam and direct observation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Failure to maintain updated training and competency will result in loss of testing privileges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Training and Competency Requirements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Always wear gloves when handling analyzer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Including patient testing and performing QC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Disinfect when contaminated with blood AND between EACH patient.  Follow WFBMC policies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DO NOT lean over the cartridge while filling with sample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 safety shield is recommended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Place gauze or tissue over snap when closing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Do NOT send blood-contaminated i-STAT Resolution Requisitions to the Clinical Lab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Analyzer	</a:t>
            </a:r>
          </a:p>
          <a:p>
            <a:pPr eaLnBrk="1" hangingPunct="1"/>
            <a:r>
              <a:rPr lang="en-US" dirty="0" smtClean="0"/>
              <a:t>Cartridge</a:t>
            </a:r>
          </a:p>
          <a:p>
            <a:pPr eaLnBrk="1" hangingPunct="1"/>
            <a:r>
              <a:rPr lang="en-US" dirty="0" smtClean="0"/>
              <a:t>Simulator (Electronic Quality Control)</a:t>
            </a:r>
          </a:p>
          <a:p>
            <a:pPr eaLnBrk="1" hangingPunct="1"/>
            <a:r>
              <a:rPr lang="en-US" dirty="0" smtClean="0"/>
              <a:t>Liquid Quality Control Materials</a:t>
            </a:r>
          </a:p>
          <a:p>
            <a:pPr eaLnBrk="1" hangingPunct="1"/>
            <a:r>
              <a:rPr lang="en-US" dirty="0" smtClean="0"/>
              <a:t>Downloader</a:t>
            </a:r>
          </a:p>
          <a:p>
            <a:pPr eaLnBrk="1" hangingPunct="1"/>
            <a:r>
              <a:rPr lang="en-US" dirty="0" smtClean="0"/>
              <a:t>Recharger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Components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Volt Meter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Testing occurs on the test cartridge bio-sensors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Rechargeable batteries are utilized</a:t>
            </a:r>
            <a:r>
              <a:rPr lang="en-US" dirty="0" smtClean="0">
                <a:solidFill>
                  <a:schemeClr val="hlink"/>
                </a:solidFill>
              </a:rPr>
              <a:t>—care should be taken to keep batteries charged—</a:t>
            </a:r>
            <a:r>
              <a:rPr lang="en-US" dirty="0" smtClean="0"/>
              <a:t>do not discard rechargeable batteries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Analyzer (Handheld)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Will turn off after 2 minutes of non-use</a:t>
            </a:r>
          </a:p>
          <a:p>
            <a:pPr eaLnBrk="1" hangingPunct="1"/>
            <a:r>
              <a:rPr lang="en-US" dirty="0" smtClean="0"/>
              <a:t>Can be turned on by pressing the on/off keypad—circle with line</a:t>
            </a:r>
          </a:p>
          <a:p>
            <a:pPr eaLnBrk="1" hangingPunct="1"/>
            <a:r>
              <a:rPr lang="en-US" dirty="0" smtClean="0"/>
              <a:t>If operator or patient information has been entered, the analyzer will remain on for 15 minutes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i-STAT Analyzer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637</TotalTime>
  <Words>1996</Words>
  <Application>Microsoft Office PowerPoint</Application>
  <PresentationFormat>On-screen Show (4:3)</PresentationFormat>
  <Paragraphs>240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Tahoma</vt:lpstr>
      <vt:lpstr>Arial</vt:lpstr>
      <vt:lpstr>Wingdings</vt:lpstr>
      <vt:lpstr>Concourse</vt:lpstr>
      <vt:lpstr>Wake Forest Baptist Medical Center Clinical Laboratory Point of Care Testing</vt:lpstr>
      <vt:lpstr>i-STAT Support</vt:lpstr>
      <vt:lpstr>i-STAT Policies/Procedures/Guidelines</vt:lpstr>
      <vt:lpstr>i-STAT Operator ID</vt:lpstr>
      <vt:lpstr>Training and Competency Requirements</vt:lpstr>
      <vt:lpstr>Safety</vt:lpstr>
      <vt:lpstr>i-STAT Components</vt:lpstr>
      <vt:lpstr>i-STAT Analyzer (Handheld)</vt:lpstr>
      <vt:lpstr>i-STAT Analyzer</vt:lpstr>
      <vt:lpstr>Patient ID/Barcode Scanner</vt:lpstr>
      <vt:lpstr>Analyzer display</vt:lpstr>
      <vt:lpstr>Menu Options</vt:lpstr>
      <vt:lpstr>i-STAT Cartridges</vt:lpstr>
      <vt:lpstr>i-STAT Cartridges</vt:lpstr>
      <vt:lpstr>Cartridge Storage</vt:lpstr>
      <vt:lpstr>Cartridge Handling—All Cartridges</vt:lpstr>
      <vt:lpstr>Cartridge Handling-DO NOT’s</vt:lpstr>
      <vt:lpstr>In-Dwelling Line Sample Collection</vt:lpstr>
      <vt:lpstr>Sample Requirements Creatinine Cartridge</vt:lpstr>
      <vt:lpstr>CREATININE Sample Considerations</vt:lpstr>
      <vt:lpstr>Creatinine GFR Results</vt:lpstr>
      <vt:lpstr>Cartridges-Factors affecting results</vt:lpstr>
      <vt:lpstr>Result considerations</vt:lpstr>
      <vt:lpstr>Result Considerations</vt:lpstr>
      <vt:lpstr>When Results Not Given, etc.</vt:lpstr>
      <vt:lpstr>Analyzer Error Codes</vt:lpstr>
      <vt:lpstr>Result Recall</vt:lpstr>
      <vt:lpstr>Simulators</vt:lpstr>
      <vt:lpstr>Simulators-Internal</vt:lpstr>
      <vt:lpstr>Simulators-External</vt:lpstr>
      <vt:lpstr>Simulators-External</vt:lpstr>
      <vt:lpstr>Liquid Quality Control</vt:lpstr>
      <vt:lpstr>i-STAT Maintenance, etc.</vt:lpstr>
      <vt:lpstr>Patient identity</vt:lpstr>
      <vt:lpstr>Patient Identity-Misidentifications</vt:lpstr>
      <vt:lpstr>Analyzer Download</vt:lpstr>
      <vt:lpstr>Analyzer Download</vt:lpstr>
      <vt:lpstr>Re-charger</vt:lpstr>
      <vt:lpstr>Analyzer Download—      Downloader Troubleshooting</vt:lpstr>
      <vt:lpstr>i-STAT Resolution Requisition—(Purple Sheet) Use</vt:lpstr>
      <vt:lpstr>I-STAT Billing/Credits</vt:lpstr>
      <vt:lpstr>i-STAT Supplies </vt:lpstr>
      <vt:lpstr>Emergency Release of Cartridges</vt:lpstr>
      <vt:lpstr>College of American Pathologists (CAP)</vt:lpstr>
      <vt:lpstr>Congratulations </vt:lpstr>
      <vt:lpstr>Hands On Experience</vt:lpstr>
    </vt:vector>
  </TitlesOfParts>
  <Company>WFUBMC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Baptist Hospital Clinical Laboratory Point of Care Testing</dc:title>
  <dc:creator>Angie Thayer</dc:creator>
  <cp:lastModifiedBy>athayer</cp:lastModifiedBy>
  <cp:revision>21</cp:revision>
  <dcterms:created xsi:type="dcterms:W3CDTF">2005-11-21T12:43:57Z</dcterms:created>
  <dcterms:modified xsi:type="dcterms:W3CDTF">2013-01-10T14:38:09Z</dcterms:modified>
</cp:coreProperties>
</file>