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307"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258" r:id="rId50"/>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E3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1755" autoAdjust="0"/>
    <p:restoredTop sz="94660"/>
  </p:normalViewPr>
  <p:slideViewPr>
    <p:cSldViewPr showGuides="1">
      <p:cViewPr varScale="1">
        <p:scale>
          <a:sx n="71" d="100"/>
          <a:sy n="71" d="100"/>
        </p:scale>
        <p:origin x="-96" y="-168"/>
      </p:cViewPr>
      <p:guideLst>
        <p:guide orient="horz" pos="432"/>
        <p:guide orient="horz" pos="3888"/>
        <p:guide pos="576"/>
        <p:guide pos="4032"/>
        <p:guide pos="764"/>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8" name="Picture 7" descr="BL111808-003.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1" name="Picture 10" descr="wfbmc_p_clr_cmyk.emf"/>
          <p:cNvPicPr>
            <a:picLocks noChangeAspect="1"/>
          </p:cNvPicPr>
          <p:nvPr userDrawn="1"/>
        </p:nvPicPr>
        <p:blipFill>
          <a:blip r:embed="rId4" cstate="print"/>
          <a:stretch>
            <a:fillRect/>
          </a:stretch>
        </p:blipFill>
        <p:spPr>
          <a:xfrm>
            <a:off x="347472" y="411480"/>
            <a:ext cx="3670538" cy="6504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Employees">
    <p:spTree>
      <p:nvGrpSpPr>
        <p:cNvPr id="1" name=""/>
        <p:cNvGrpSpPr/>
        <p:nvPr/>
      </p:nvGrpSpPr>
      <p:grpSpPr>
        <a:xfrm>
          <a:off x="0" y="0"/>
          <a:ext cx="0" cy="0"/>
          <a:chOff x="0" y="0"/>
          <a:chExt cx="0" cy="0"/>
        </a:xfrm>
      </p:grpSpPr>
      <p:pic>
        <p:nvPicPr>
          <p:cNvPr id="6" name="Picture 5" descr="PE05280804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Education">
    <p:spTree>
      <p:nvGrpSpPr>
        <p:cNvPr id="1" name=""/>
        <p:cNvGrpSpPr/>
        <p:nvPr/>
      </p:nvGrpSpPr>
      <p:grpSpPr>
        <a:xfrm>
          <a:off x="0" y="0"/>
          <a:ext cx="0" cy="0"/>
          <a:chOff x="0" y="0"/>
          <a:chExt cx="0" cy="0"/>
        </a:xfrm>
      </p:grpSpPr>
      <p:pic>
        <p:nvPicPr>
          <p:cNvPr id="8" name="Picture 7" descr="ST020808-157.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6" name="Picture 5" descr="NR111704060_2.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7" r:id="rId7"/>
    <p:sldLayoutId id="2147483660" r:id="rId8"/>
    <p:sldLayoutId id="2147483658" r:id="rId9"/>
    <p:sldLayoutId id="2147483670" r:id="rId10"/>
    <p:sldLayoutId id="2147483657" r:id="rId11"/>
    <p:sldLayoutId id="2147483661" r:id="rId12"/>
    <p:sldLayoutId id="2147483659" r:id="rId13"/>
    <p:sldLayoutId id="2147483663" r:id="rId14"/>
    <p:sldLayoutId id="2147483662" r:id="rId15"/>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1541621"/>
            <a:ext cx="5943599" cy="1292662"/>
          </a:xfrm>
        </p:spPr>
        <p:txBody>
          <a:bodyPr/>
          <a:lstStyle/>
          <a:p>
            <a:pPr algn="ctr"/>
            <a:r>
              <a:rPr lang="en-US" sz="2800" dirty="0" smtClean="0"/>
              <a:t>Point-of-Care Testing</a:t>
            </a:r>
            <a:br>
              <a:rPr lang="en-US" sz="2800" dirty="0" smtClean="0"/>
            </a:br>
            <a:r>
              <a:rPr lang="en-US" sz="2800" dirty="0" smtClean="0"/>
              <a:t>i-STAT PT/INR Education Module</a:t>
            </a:r>
            <a:r>
              <a:rPr lang="en-US" sz="2800" dirty="0" smtClean="0"/>
              <a:t/>
            </a:r>
            <a:br>
              <a:rPr lang="en-US" sz="2800" dirty="0" smtClean="0"/>
            </a:br>
            <a:endParaRPr lang="en-US" sz="2800" dirty="0" smtClean="0"/>
          </a:p>
        </p:txBody>
      </p:sp>
      <p:sp>
        <p:nvSpPr>
          <p:cNvPr id="3075" name="Rectangle 3"/>
          <p:cNvSpPr>
            <a:spLocks noGrp="1" noChangeArrowheads="1"/>
          </p:cNvSpPr>
          <p:nvPr>
            <p:ph type="subTitle" idx="1"/>
          </p:nvPr>
        </p:nvSpPr>
        <p:spPr>
          <a:xfrm>
            <a:off x="1219200" y="1981200"/>
            <a:ext cx="5939539" cy="1428083"/>
          </a:xfrm>
        </p:spPr>
        <p:txBody>
          <a:bodyPr/>
          <a:lstStyle/>
          <a:p>
            <a:pPr eaLnBrk="1" hangingPunct="1">
              <a:lnSpc>
                <a:spcPct val="80000"/>
              </a:lnSpc>
            </a:pPr>
            <a:endParaRPr lang="en-US" sz="2000" dirty="0" smtClean="0"/>
          </a:p>
          <a:p>
            <a:pPr eaLnBrk="1" hangingPunct="1">
              <a:lnSpc>
                <a:spcPct val="80000"/>
              </a:lnSpc>
            </a:pPr>
            <a:endParaRPr lang="en-US" sz="900" dirty="0" smtClean="0"/>
          </a:p>
          <a:p>
            <a:pPr eaLnBrk="1" hangingPunct="1">
              <a:lnSpc>
                <a:spcPct val="80000"/>
              </a:lnSpc>
            </a:pPr>
            <a:endParaRPr lang="en-US" sz="900" dirty="0" smtClean="0"/>
          </a:p>
          <a:p>
            <a:pPr eaLnBrk="1" hangingPunct="1">
              <a:lnSpc>
                <a:spcPct val="80000"/>
              </a:lnSpc>
            </a:pPr>
            <a:r>
              <a:rPr lang="en-US" sz="1400" dirty="0" smtClean="0"/>
              <a:t>Prepared by Angie Thayer, BSMT (ASCP), Clinical Lab POCT Coordinator</a:t>
            </a:r>
          </a:p>
          <a:p>
            <a:pPr eaLnBrk="1" hangingPunct="1">
              <a:lnSpc>
                <a:spcPct val="80000"/>
              </a:lnSpc>
            </a:pPr>
            <a:r>
              <a:rPr lang="en-US" sz="1400" dirty="0" smtClean="0"/>
              <a:t>Updated: 01/24/2012</a:t>
            </a:r>
            <a:endParaRPr lang="en-US" sz="1400" dirty="0" smtClean="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i-STAT Analyzer (Handheld)</a:t>
            </a:r>
          </a:p>
        </p:txBody>
      </p:sp>
      <p:sp>
        <p:nvSpPr>
          <p:cNvPr id="11267" name="Rectangle 3"/>
          <p:cNvSpPr>
            <a:spLocks noGrp="1" noChangeArrowheads="1"/>
          </p:cNvSpPr>
          <p:nvPr>
            <p:ph type="body" idx="1"/>
          </p:nvPr>
        </p:nvSpPr>
        <p:spPr>
          <a:xfrm>
            <a:off x="914400" y="1828800"/>
            <a:ext cx="7772400" cy="3330142"/>
          </a:xfrm>
        </p:spPr>
        <p:txBody>
          <a:bodyPr/>
          <a:lstStyle/>
          <a:p>
            <a:pPr eaLnBrk="1" hangingPunct="1">
              <a:lnSpc>
                <a:spcPct val="90000"/>
              </a:lnSpc>
            </a:pPr>
            <a:r>
              <a:rPr lang="en-US" dirty="0" smtClean="0"/>
              <a:t>Volt Meter </a:t>
            </a:r>
            <a:endParaRPr lang="en-US" dirty="0" smtClean="0"/>
          </a:p>
          <a:p>
            <a:pPr eaLnBrk="1" hangingPunct="1">
              <a:lnSpc>
                <a:spcPct val="90000"/>
              </a:lnSpc>
              <a:buNone/>
            </a:pPr>
            <a:endParaRPr lang="en-US" dirty="0" smtClean="0"/>
          </a:p>
          <a:p>
            <a:pPr eaLnBrk="1" hangingPunct="1">
              <a:lnSpc>
                <a:spcPct val="90000"/>
              </a:lnSpc>
            </a:pPr>
            <a:r>
              <a:rPr lang="en-US" dirty="0" smtClean="0"/>
              <a:t>Testing occurs on the test cartridge </a:t>
            </a:r>
            <a:r>
              <a:rPr lang="en-US" dirty="0" smtClean="0"/>
              <a:t>bio-sensors</a:t>
            </a:r>
          </a:p>
          <a:p>
            <a:pPr eaLnBrk="1" hangingPunct="1">
              <a:lnSpc>
                <a:spcPct val="90000"/>
              </a:lnSpc>
              <a:buNone/>
            </a:pPr>
            <a:endParaRPr lang="en-US" dirty="0" smtClean="0"/>
          </a:p>
          <a:p>
            <a:pPr eaLnBrk="1" hangingPunct="1">
              <a:lnSpc>
                <a:spcPct val="90000"/>
              </a:lnSpc>
            </a:pPr>
            <a:r>
              <a:rPr lang="en-US" dirty="0" smtClean="0"/>
              <a:t>Rechargeable batteries are utilized</a:t>
            </a:r>
            <a:r>
              <a:rPr lang="en-US" dirty="0" smtClean="0">
                <a:solidFill>
                  <a:schemeClr val="hlink"/>
                </a:solidFill>
              </a:rPr>
              <a:t>—care should be taken to keep batteries charged—</a:t>
            </a:r>
            <a:r>
              <a:rPr lang="en-US" dirty="0" smtClean="0"/>
              <a:t>do not discard rechargeable batteries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i-STAT Analyzer</a:t>
            </a:r>
          </a:p>
        </p:txBody>
      </p:sp>
      <p:sp>
        <p:nvSpPr>
          <p:cNvPr id="12291" name="Rectangle 3"/>
          <p:cNvSpPr>
            <a:spLocks noGrp="1" noChangeArrowheads="1"/>
          </p:cNvSpPr>
          <p:nvPr>
            <p:ph type="body" idx="1"/>
          </p:nvPr>
        </p:nvSpPr>
        <p:spPr>
          <a:xfrm>
            <a:off x="914400" y="1828800"/>
            <a:ext cx="7772400" cy="4062651"/>
          </a:xfrm>
        </p:spPr>
        <p:txBody>
          <a:bodyPr/>
          <a:lstStyle/>
          <a:p>
            <a:pPr eaLnBrk="1" hangingPunct="1"/>
            <a:r>
              <a:rPr lang="en-US" dirty="0" smtClean="0"/>
              <a:t>Will turn off after 2 minutes of </a:t>
            </a:r>
            <a:r>
              <a:rPr lang="en-US" dirty="0" smtClean="0"/>
              <a:t>non-use</a:t>
            </a:r>
          </a:p>
          <a:p>
            <a:pPr eaLnBrk="1" hangingPunct="1">
              <a:buNone/>
            </a:pPr>
            <a:endParaRPr lang="en-US" dirty="0" smtClean="0"/>
          </a:p>
          <a:p>
            <a:pPr eaLnBrk="1" hangingPunct="1"/>
            <a:r>
              <a:rPr lang="en-US" dirty="0" smtClean="0"/>
              <a:t>Can be turned on by pressing the on/off keypad—circle with </a:t>
            </a:r>
            <a:r>
              <a:rPr lang="en-US" dirty="0" smtClean="0"/>
              <a:t>line</a:t>
            </a:r>
          </a:p>
          <a:p>
            <a:pPr eaLnBrk="1" hangingPunct="1">
              <a:buNone/>
            </a:pPr>
            <a:endParaRPr lang="en-US" dirty="0" smtClean="0"/>
          </a:p>
          <a:p>
            <a:pPr eaLnBrk="1" hangingPunct="1"/>
            <a:r>
              <a:rPr lang="en-US" dirty="0" smtClean="0"/>
              <a:t>If operator or patient information has been entered, the analyzer will remain on for 15 minutes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Patient ID/Barcode Scanner</a:t>
            </a:r>
          </a:p>
        </p:txBody>
      </p:sp>
      <p:sp>
        <p:nvSpPr>
          <p:cNvPr id="13315" name="Rectangle 3"/>
          <p:cNvSpPr>
            <a:spLocks noGrp="1" noChangeArrowheads="1"/>
          </p:cNvSpPr>
          <p:nvPr>
            <p:ph type="body" idx="1"/>
          </p:nvPr>
        </p:nvSpPr>
        <p:spPr>
          <a:xfrm>
            <a:off x="914400" y="1828800"/>
            <a:ext cx="7772400" cy="4715137"/>
          </a:xfrm>
        </p:spPr>
        <p:txBody>
          <a:bodyPr/>
          <a:lstStyle/>
          <a:p>
            <a:pPr eaLnBrk="1" hangingPunct="1">
              <a:lnSpc>
                <a:spcPct val="80000"/>
              </a:lnSpc>
            </a:pPr>
            <a:r>
              <a:rPr lang="en-US" sz="2800" dirty="0" smtClean="0"/>
              <a:t>Where available, the patient ID should be scanned to ensure correct ID </a:t>
            </a:r>
            <a:r>
              <a:rPr lang="en-US" sz="2800" dirty="0" smtClean="0"/>
              <a:t>entry</a:t>
            </a:r>
          </a:p>
          <a:p>
            <a:pPr eaLnBrk="1" hangingPunct="1">
              <a:lnSpc>
                <a:spcPct val="80000"/>
              </a:lnSpc>
              <a:buNone/>
            </a:pPr>
            <a:endParaRPr lang="en-US" sz="2800" dirty="0" smtClean="0"/>
          </a:p>
          <a:p>
            <a:pPr eaLnBrk="1" hangingPunct="1">
              <a:lnSpc>
                <a:spcPct val="80000"/>
              </a:lnSpc>
            </a:pPr>
            <a:r>
              <a:rPr lang="en-US" sz="2800" dirty="0" smtClean="0"/>
              <a:t>Press and hold the SCAN key </a:t>
            </a:r>
            <a:r>
              <a:rPr lang="en-US" sz="2800" dirty="0" smtClean="0"/>
              <a:t>pad</a:t>
            </a:r>
          </a:p>
          <a:p>
            <a:pPr eaLnBrk="1" hangingPunct="1">
              <a:lnSpc>
                <a:spcPct val="80000"/>
              </a:lnSpc>
              <a:buNone/>
            </a:pPr>
            <a:endParaRPr lang="en-US" sz="2800" dirty="0" smtClean="0"/>
          </a:p>
          <a:p>
            <a:pPr eaLnBrk="1" hangingPunct="1">
              <a:lnSpc>
                <a:spcPct val="80000"/>
              </a:lnSpc>
            </a:pPr>
            <a:r>
              <a:rPr lang="en-US" sz="2800" dirty="0" smtClean="0"/>
              <a:t>Confirm correct ID scanned—erroneous scans should be reported to </a:t>
            </a:r>
            <a:r>
              <a:rPr lang="en-US" sz="2800" dirty="0" smtClean="0"/>
              <a:t>the Clinical Laboratory Point-of-Care Testing Coordinator</a:t>
            </a:r>
            <a:endParaRPr lang="en-US" sz="2800" dirty="0" smtClean="0"/>
          </a:p>
          <a:p>
            <a:pPr eaLnBrk="1" hangingPunct="1">
              <a:lnSpc>
                <a:spcPct val="80000"/>
              </a:lnSpc>
            </a:pPr>
            <a:endParaRPr lang="en-US" sz="2800" dirty="0" smtClean="0">
              <a:solidFill>
                <a:schemeClr val="hlink"/>
              </a:solidFill>
            </a:endParaRPr>
          </a:p>
          <a:p>
            <a:pPr eaLnBrk="1" hangingPunct="1">
              <a:lnSpc>
                <a:spcPct val="80000"/>
              </a:lnSpc>
            </a:pPr>
            <a:r>
              <a:rPr lang="en-US" sz="2800" dirty="0" smtClean="0">
                <a:solidFill>
                  <a:schemeClr val="hlink"/>
                </a:solidFill>
              </a:rPr>
              <a:t>CAUTION:  Laser</a:t>
            </a:r>
            <a:r>
              <a:rPr lang="en-US" sz="2800" dirty="0" smtClean="0"/>
              <a:t> </a:t>
            </a:r>
            <a:r>
              <a:rPr lang="en-US" sz="2800" dirty="0" smtClean="0">
                <a:solidFill>
                  <a:schemeClr val="hlink"/>
                </a:solidFill>
              </a:rPr>
              <a:t>light</a:t>
            </a:r>
            <a:r>
              <a:rPr lang="en-US" sz="2800" dirty="0" smtClean="0"/>
              <a:t>—do not stare into beam or point at anyone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Analyzer </a:t>
            </a:r>
            <a:r>
              <a:rPr lang="en-US" dirty="0" smtClean="0"/>
              <a:t>Display</a:t>
            </a:r>
            <a:endParaRPr lang="en-US" dirty="0" smtClean="0"/>
          </a:p>
        </p:txBody>
      </p:sp>
      <p:sp>
        <p:nvSpPr>
          <p:cNvPr id="14339" name="Rectangle 3"/>
          <p:cNvSpPr>
            <a:spLocks noGrp="1" noChangeArrowheads="1"/>
          </p:cNvSpPr>
          <p:nvPr>
            <p:ph type="body" idx="1"/>
          </p:nvPr>
        </p:nvSpPr>
        <p:spPr/>
        <p:txBody>
          <a:bodyPr/>
          <a:lstStyle/>
          <a:p>
            <a:pPr eaLnBrk="1" hangingPunct="1"/>
            <a:r>
              <a:rPr lang="en-US" dirty="0" smtClean="0"/>
              <a:t>‘Cartridge/Simulator Locked’</a:t>
            </a:r>
          </a:p>
          <a:p>
            <a:pPr lvl="1" eaLnBrk="1" hangingPunct="1"/>
            <a:r>
              <a:rPr lang="en-US" dirty="0" smtClean="0"/>
              <a:t>Cartridge or simulator locked in analyzer.</a:t>
            </a:r>
          </a:p>
          <a:p>
            <a:pPr lvl="1" eaLnBrk="1" hangingPunct="1"/>
            <a:r>
              <a:rPr lang="en-US" dirty="0" smtClean="0"/>
              <a:t>DO NOT remove when this message is displayed</a:t>
            </a:r>
          </a:p>
          <a:p>
            <a:pPr eaLnBrk="1" hangingPunct="1"/>
            <a:r>
              <a:rPr lang="en-US" dirty="0" smtClean="0"/>
              <a:t>Flashing battery icon or ‘Low Battery’ indicates battery voltage is low and batteries need to be re-charged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Menu Options</a:t>
            </a:r>
          </a:p>
        </p:txBody>
      </p:sp>
      <p:sp>
        <p:nvSpPr>
          <p:cNvPr id="15363" name="Rectangle 3"/>
          <p:cNvSpPr>
            <a:spLocks noGrp="1" noChangeArrowheads="1"/>
          </p:cNvSpPr>
          <p:nvPr>
            <p:ph type="body" idx="1"/>
          </p:nvPr>
        </p:nvSpPr>
        <p:spPr>
          <a:xfrm>
            <a:off x="914400" y="1828800"/>
            <a:ext cx="7772400" cy="4579715"/>
          </a:xfrm>
        </p:spPr>
        <p:txBody>
          <a:bodyPr/>
          <a:lstStyle/>
          <a:p>
            <a:pPr eaLnBrk="1" hangingPunct="1">
              <a:lnSpc>
                <a:spcPct val="90000"/>
              </a:lnSpc>
            </a:pPr>
            <a:r>
              <a:rPr lang="en-US" sz="2400" b="1" dirty="0" smtClean="0"/>
              <a:t>Analyzer Status</a:t>
            </a:r>
            <a:r>
              <a:rPr lang="en-US" sz="2400" dirty="0" smtClean="0"/>
              <a:t> —allows viewing of battery voltage-recommend keeping charged &gt;8 </a:t>
            </a:r>
            <a:r>
              <a:rPr lang="en-US" sz="2400" dirty="0" smtClean="0"/>
              <a:t>volts</a:t>
            </a:r>
          </a:p>
          <a:p>
            <a:pPr eaLnBrk="1" hangingPunct="1">
              <a:lnSpc>
                <a:spcPct val="90000"/>
              </a:lnSpc>
              <a:buNone/>
            </a:pPr>
            <a:endParaRPr lang="en-US" sz="2400" dirty="0" smtClean="0"/>
          </a:p>
          <a:p>
            <a:pPr eaLnBrk="1" hangingPunct="1">
              <a:lnSpc>
                <a:spcPct val="90000"/>
              </a:lnSpc>
            </a:pPr>
            <a:r>
              <a:rPr lang="en-US" sz="2400" b="1" dirty="0" smtClean="0"/>
              <a:t>Data Review</a:t>
            </a:r>
            <a:r>
              <a:rPr lang="en-US" sz="2400" dirty="0" smtClean="0"/>
              <a:t> —allows review/print of data stored in </a:t>
            </a:r>
            <a:r>
              <a:rPr lang="en-US" sz="2400" dirty="0" smtClean="0"/>
              <a:t>analyzer</a:t>
            </a:r>
          </a:p>
          <a:p>
            <a:pPr eaLnBrk="1" hangingPunct="1">
              <a:lnSpc>
                <a:spcPct val="90000"/>
              </a:lnSpc>
            </a:pPr>
            <a:endParaRPr lang="en-US" sz="2400" dirty="0" smtClean="0"/>
          </a:p>
          <a:p>
            <a:pPr eaLnBrk="1" hangingPunct="1">
              <a:lnSpc>
                <a:spcPct val="90000"/>
              </a:lnSpc>
            </a:pPr>
            <a:r>
              <a:rPr lang="en-US" sz="2400" b="1" dirty="0" smtClean="0"/>
              <a:t>Quality Tests</a:t>
            </a:r>
            <a:r>
              <a:rPr lang="en-US" sz="2400" dirty="0" smtClean="0"/>
              <a:t> —quality control checks performed utilizing this </a:t>
            </a:r>
            <a:r>
              <a:rPr lang="en-US" sz="2400" dirty="0" smtClean="0"/>
              <a:t>menu</a:t>
            </a:r>
          </a:p>
          <a:p>
            <a:pPr eaLnBrk="1" hangingPunct="1">
              <a:lnSpc>
                <a:spcPct val="90000"/>
              </a:lnSpc>
            </a:pPr>
            <a:endParaRPr lang="en-US" sz="2400" dirty="0" smtClean="0"/>
          </a:p>
          <a:p>
            <a:pPr eaLnBrk="1" hangingPunct="1">
              <a:lnSpc>
                <a:spcPct val="90000"/>
              </a:lnSpc>
            </a:pPr>
            <a:r>
              <a:rPr lang="en-US" sz="2400" b="1" dirty="0" smtClean="0"/>
              <a:t>Other Menu options</a:t>
            </a:r>
            <a:r>
              <a:rPr lang="en-US" sz="2400" dirty="0" smtClean="0"/>
              <a:t> —refer to </a:t>
            </a:r>
            <a:r>
              <a:rPr lang="en-US" sz="2400" dirty="0" smtClean="0"/>
              <a:t>System </a:t>
            </a:r>
            <a:r>
              <a:rPr lang="en-US" sz="2400" dirty="0" smtClean="0"/>
              <a:t>Manual for additional information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i-STAT Cartridges</a:t>
            </a:r>
          </a:p>
        </p:txBody>
      </p:sp>
      <p:sp>
        <p:nvSpPr>
          <p:cNvPr id="16387" name="Rectangle 3"/>
          <p:cNvSpPr>
            <a:spLocks noGrp="1" noChangeArrowheads="1"/>
          </p:cNvSpPr>
          <p:nvPr>
            <p:ph type="body" idx="1"/>
          </p:nvPr>
        </p:nvSpPr>
        <p:spPr>
          <a:xfrm>
            <a:off x="914400" y="1828800"/>
            <a:ext cx="7772400" cy="3631763"/>
          </a:xfrm>
        </p:spPr>
        <p:txBody>
          <a:bodyPr/>
          <a:lstStyle/>
          <a:p>
            <a:pPr eaLnBrk="1" hangingPunct="1"/>
            <a:r>
              <a:rPr lang="en-US" dirty="0" smtClean="0"/>
              <a:t>Testing occurs in the </a:t>
            </a:r>
            <a:r>
              <a:rPr lang="en-US" dirty="0" smtClean="0"/>
              <a:t>cartridge</a:t>
            </a:r>
          </a:p>
          <a:p>
            <a:pPr eaLnBrk="1" hangingPunct="1"/>
            <a:endParaRPr lang="en-US" dirty="0" smtClean="0"/>
          </a:p>
          <a:p>
            <a:pPr eaLnBrk="1" hangingPunct="1"/>
            <a:r>
              <a:rPr lang="en-US" dirty="0" smtClean="0"/>
              <a:t>Cartridges have bio-sensors that “measure” the analytes </a:t>
            </a:r>
            <a:r>
              <a:rPr lang="en-US" dirty="0" smtClean="0"/>
              <a:t>tested</a:t>
            </a:r>
          </a:p>
          <a:p>
            <a:pPr eaLnBrk="1" hangingPunct="1"/>
            <a:endParaRPr lang="en-US" dirty="0" smtClean="0"/>
          </a:p>
          <a:p>
            <a:pPr eaLnBrk="1" hangingPunct="1"/>
            <a:r>
              <a:rPr lang="en-US" dirty="0" smtClean="0"/>
              <a:t>There are different cartridge configurations available from i-STAT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Cartridge Storage</a:t>
            </a:r>
          </a:p>
        </p:txBody>
      </p:sp>
      <p:sp>
        <p:nvSpPr>
          <p:cNvPr id="17411" name="Rectangle 3"/>
          <p:cNvSpPr>
            <a:spLocks noGrp="1" noChangeArrowheads="1"/>
          </p:cNvSpPr>
          <p:nvPr>
            <p:ph type="body" idx="1"/>
          </p:nvPr>
        </p:nvSpPr>
        <p:spPr>
          <a:xfrm>
            <a:off x="914400" y="1828800"/>
            <a:ext cx="7772400" cy="4370427"/>
          </a:xfrm>
        </p:spPr>
        <p:txBody>
          <a:bodyPr/>
          <a:lstStyle/>
          <a:p>
            <a:pPr eaLnBrk="1" hangingPunct="1">
              <a:lnSpc>
                <a:spcPct val="80000"/>
              </a:lnSpc>
            </a:pPr>
            <a:r>
              <a:rPr lang="en-US" sz="2000" dirty="0" smtClean="0"/>
              <a:t>Cartridges are stored refrigerated 2 to 8</a:t>
            </a:r>
            <a:r>
              <a:rPr lang="en-US" sz="2000" dirty="0" smtClean="0">
                <a:cs typeface="Tahoma" charset="0"/>
              </a:rPr>
              <a:t>˚</a:t>
            </a:r>
            <a:r>
              <a:rPr lang="en-US" sz="2000" dirty="0" smtClean="0"/>
              <a:t>C until the manufacturer’s expiration date.</a:t>
            </a:r>
          </a:p>
          <a:p>
            <a:pPr eaLnBrk="1" hangingPunct="1">
              <a:lnSpc>
                <a:spcPct val="80000"/>
              </a:lnSpc>
            </a:pPr>
            <a:r>
              <a:rPr lang="en-US" sz="2000" dirty="0" smtClean="0"/>
              <a:t>Do NOT use past manufacturer’s expiration date</a:t>
            </a:r>
          </a:p>
          <a:p>
            <a:pPr eaLnBrk="1" hangingPunct="1">
              <a:lnSpc>
                <a:spcPct val="80000"/>
              </a:lnSpc>
            </a:pPr>
            <a:r>
              <a:rPr lang="en-US" sz="2000" dirty="0" smtClean="0">
                <a:cs typeface="Tahoma" charset="0"/>
              </a:rPr>
              <a:t>Can be stored at room temperature (18 to 30˚C) per manufacturer instructions.  </a:t>
            </a:r>
          </a:p>
          <a:p>
            <a:pPr eaLnBrk="1" hangingPunct="1">
              <a:lnSpc>
                <a:spcPct val="80000"/>
              </a:lnSpc>
            </a:pPr>
            <a:r>
              <a:rPr lang="en-US" sz="2000" u="sng" dirty="0" smtClean="0">
                <a:cs typeface="Tahoma" charset="0"/>
              </a:rPr>
              <a:t>DO NOT use past the room temperature expiration date!</a:t>
            </a:r>
          </a:p>
          <a:p>
            <a:pPr eaLnBrk="1" hangingPunct="1">
              <a:lnSpc>
                <a:spcPct val="80000"/>
              </a:lnSpc>
            </a:pPr>
            <a:r>
              <a:rPr lang="en-US" sz="2000" dirty="0" smtClean="0"/>
              <a:t>If a small supply of cartridges are kept </a:t>
            </a:r>
            <a:r>
              <a:rPr lang="en-US" sz="2000" dirty="0" smtClean="0"/>
              <a:t>refrigerated at the POC site, </a:t>
            </a:r>
            <a:r>
              <a:rPr lang="en-US" sz="2000" dirty="0" smtClean="0"/>
              <a:t>the refrigerator temperature should have 24/7/365 </a:t>
            </a:r>
            <a:r>
              <a:rPr lang="en-US" sz="2000" dirty="0" smtClean="0"/>
              <a:t>temperature </a:t>
            </a:r>
            <a:r>
              <a:rPr lang="en-US" sz="2000" dirty="0" smtClean="0"/>
              <a:t>monitoring.  The refrigerator temperature must be maintained 2 to 8</a:t>
            </a:r>
            <a:r>
              <a:rPr lang="en-US" sz="2000" dirty="0" smtClean="0">
                <a:cs typeface="Tahoma" charset="0"/>
              </a:rPr>
              <a:t>˚</a:t>
            </a:r>
            <a:r>
              <a:rPr lang="en-US" sz="2000" dirty="0" smtClean="0"/>
              <a:t>C.</a:t>
            </a:r>
          </a:p>
          <a:p>
            <a:pPr eaLnBrk="1" hangingPunct="1">
              <a:lnSpc>
                <a:spcPct val="80000"/>
              </a:lnSpc>
            </a:pPr>
            <a:r>
              <a:rPr lang="en-US" sz="2000" dirty="0" smtClean="0"/>
              <a:t>If the temperature is ever outside of 2 to 8</a:t>
            </a:r>
            <a:r>
              <a:rPr lang="en-US" sz="2000" dirty="0" smtClean="0">
                <a:cs typeface="Tahoma" charset="0"/>
              </a:rPr>
              <a:t>˚</a:t>
            </a:r>
            <a:r>
              <a:rPr lang="en-US" sz="2000" dirty="0" smtClean="0"/>
              <a:t>C, contact </a:t>
            </a:r>
            <a:r>
              <a:rPr lang="en-US" sz="2000" dirty="0" smtClean="0"/>
              <a:t> the Clinical Laboratory Point-of-Care Testing Coordinator </a:t>
            </a:r>
            <a:r>
              <a:rPr lang="en-US" sz="2000" dirty="0" smtClean="0"/>
              <a:t>for assistance..</a:t>
            </a:r>
          </a:p>
          <a:p>
            <a:pPr eaLnBrk="1" hangingPunct="1">
              <a:lnSpc>
                <a:spcPct val="80000"/>
              </a:lnSpc>
            </a:pPr>
            <a:r>
              <a:rPr lang="en-US" sz="2000" b="1" dirty="0" smtClean="0"/>
              <a:t>Cartridges should not be returned to the refrigerator once they have been stored at room temperature.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Cartridge Handling—All Cartridges</a:t>
            </a:r>
          </a:p>
        </p:txBody>
      </p:sp>
      <p:sp>
        <p:nvSpPr>
          <p:cNvPr id="18435" name="Rectangle 3"/>
          <p:cNvSpPr>
            <a:spLocks noGrp="1" noChangeArrowheads="1"/>
          </p:cNvSpPr>
          <p:nvPr>
            <p:ph type="body" idx="1"/>
          </p:nvPr>
        </p:nvSpPr>
        <p:spPr>
          <a:xfrm>
            <a:off x="914400" y="1828800"/>
            <a:ext cx="7772400" cy="4579715"/>
          </a:xfrm>
        </p:spPr>
        <p:txBody>
          <a:bodyPr/>
          <a:lstStyle/>
          <a:p>
            <a:pPr eaLnBrk="1" hangingPunct="1">
              <a:lnSpc>
                <a:spcPct val="90000"/>
              </a:lnSpc>
            </a:pPr>
            <a:r>
              <a:rPr lang="en-US" sz="2400" dirty="0" smtClean="0">
                <a:cs typeface="Tahoma" charset="0"/>
              </a:rPr>
              <a:t>Individual cartridges can be used after 5 minutes at room temperature</a:t>
            </a:r>
          </a:p>
          <a:p>
            <a:pPr eaLnBrk="1" hangingPunct="1">
              <a:lnSpc>
                <a:spcPct val="90000"/>
              </a:lnSpc>
            </a:pPr>
            <a:r>
              <a:rPr lang="en-US" sz="2400" dirty="0" smtClean="0">
                <a:cs typeface="Tahoma" charset="0"/>
              </a:rPr>
              <a:t>A box of </a:t>
            </a:r>
            <a:r>
              <a:rPr lang="en-US" sz="2400" dirty="0" smtClean="0">
                <a:cs typeface="Tahoma" charset="0"/>
              </a:rPr>
              <a:t>cartridges </a:t>
            </a:r>
            <a:r>
              <a:rPr lang="en-US" sz="2400" dirty="0" smtClean="0">
                <a:cs typeface="Tahoma" charset="0"/>
              </a:rPr>
              <a:t>must sit at room temperature for 1 hour prior to use</a:t>
            </a:r>
          </a:p>
          <a:p>
            <a:pPr eaLnBrk="1" hangingPunct="1">
              <a:lnSpc>
                <a:spcPct val="90000"/>
              </a:lnSpc>
            </a:pPr>
            <a:r>
              <a:rPr lang="en-US" sz="2400" dirty="0" smtClean="0">
                <a:cs typeface="Tahoma" charset="0"/>
              </a:rPr>
              <a:t>Open by tear symbol</a:t>
            </a:r>
          </a:p>
          <a:p>
            <a:pPr eaLnBrk="1" hangingPunct="1">
              <a:lnSpc>
                <a:spcPct val="90000"/>
              </a:lnSpc>
            </a:pPr>
            <a:r>
              <a:rPr lang="en-US" sz="2400" dirty="0" smtClean="0">
                <a:cs typeface="Tahoma" charset="0"/>
              </a:rPr>
              <a:t>Use cartridge IMMEDIATELY after opening</a:t>
            </a:r>
          </a:p>
          <a:p>
            <a:pPr eaLnBrk="1" hangingPunct="1">
              <a:lnSpc>
                <a:spcPct val="90000"/>
              </a:lnSpc>
            </a:pPr>
            <a:r>
              <a:rPr lang="en-US" sz="2400" dirty="0" smtClean="0">
                <a:cs typeface="Tahoma" charset="0"/>
              </a:rPr>
              <a:t>Fill to blue triangle—leave “blood dome”</a:t>
            </a:r>
          </a:p>
          <a:p>
            <a:pPr eaLnBrk="1" hangingPunct="1">
              <a:lnSpc>
                <a:spcPct val="90000"/>
              </a:lnSpc>
            </a:pPr>
            <a:r>
              <a:rPr lang="en-US" sz="2400" dirty="0" smtClean="0">
                <a:cs typeface="Tahoma" charset="0"/>
              </a:rPr>
              <a:t>Enter operator and patient ID information Prior to collecting the sample.</a:t>
            </a:r>
          </a:p>
          <a:p>
            <a:pPr eaLnBrk="1" hangingPunct="1">
              <a:lnSpc>
                <a:spcPct val="90000"/>
              </a:lnSpc>
            </a:pPr>
            <a:r>
              <a:rPr lang="en-US" sz="2400" dirty="0" smtClean="0">
                <a:cs typeface="Tahoma" charset="0"/>
              </a:rPr>
              <a:t>Insert into analyzer </a:t>
            </a:r>
            <a:r>
              <a:rPr lang="en-US" sz="2400" u="sng" dirty="0" smtClean="0">
                <a:cs typeface="Tahoma" charset="0"/>
              </a:rPr>
              <a:t>immediately</a:t>
            </a:r>
            <a:r>
              <a:rPr lang="en-US" sz="2400" dirty="0" smtClean="0">
                <a:cs typeface="Tahoma" charset="0"/>
              </a:rPr>
              <a:t> after filling with sample.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Cartridge Handling-DO NOT’s</a:t>
            </a:r>
          </a:p>
        </p:txBody>
      </p:sp>
      <p:sp>
        <p:nvSpPr>
          <p:cNvPr id="19459" name="Rectangle 3"/>
          <p:cNvSpPr>
            <a:spLocks noGrp="1" noChangeArrowheads="1"/>
          </p:cNvSpPr>
          <p:nvPr>
            <p:ph type="body" idx="1"/>
          </p:nvPr>
        </p:nvSpPr>
        <p:spPr/>
        <p:txBody>
          <a:bodyPr/>
          <a:lstStyle/>
          <a:p>
            <a:pPr eaLnBrk="1" hangingPunct="1">
              <a:lnSpc>
                <a:spcPct val="80000"/>
              </a:lnSpc>
            </a:pPr>
            <a:r>
              <a:rPr lang="en-US" sz="2400" dirty="0" smtClean="0">
                <a:cs typeface="Tahoma" charset="0"/>
              </a:rPr>
              <a:t>DO NOT use “quick heating”—holding close to body or near a warm surface</a:t>
            </a:r>
          </a:p>
          <a:p>
            <a:pPr eaLnBrk="1" hangingPunct="1">
              <a:lnSpc>
                <a:spcPct val="80000"/>
              </a:lnSpc>
            </a:pPr>
            <a:r>
              <a:rPr lang="en-US" sz="2400" dirty="0" smtClean="0">
                <a:cs typeface="Tahoma" charset="0"/>
              </a:rPr>
              <a:t>DO NOT store or expose cartridges to extreme cold or heat such as freezing or stored above lights or computers</a:t>
            </a:r>
          </a:p>
          <a:p>
            <a:pPr eaLnBrk="1" hangingPunct="1">
              <a:lnSpc>
                <a:spcPct val="80000"/>
              </a:lnSpc>
            </a:pPr>
            <a:r>
              <a:rPr lang="en-US" sz="2400" dirty="0" smtClean="0">
                <a:cs typeface="Tahoma" charset="0"/>
              </a:rPr>
              <a:t>Do NOT re-refrigerate cartridges once they have warmed to room temperature</a:t>
            </a:r>
          </a:p>
          <a:p>
            <a:pPr eaLnBrk="1" hangingPunct="1">
              <a:lnSpc>
                <a:spcPct val="80000"/>
              </a:lnSpc>
            </a:pPr>
            <a:r>
              <a:rPr lang="en-US" sz="2400" dirty="0" smtClean="0">
                <a:cs typeface="Tahoma" charset="0"/>
              </a:rPr>
              <a:t>Do NOT touch bio-sensors</a:t>
            </a:r>
          </a:p>
          <a:p>
            <a:pPr eaLnBrk="1" hangingPunct="1">
              <a:lnSpc>
                <a:spcPct val="80000"/>
              </a:lnSpc>
            </a:pPr>
            <a:r>
              <a:rPr lang="en-US" sz="2400" dirty="0" smtClean="0">
                <a:cs typeface="Tahoma" charset="0"/>
              </a:rPr>
              <a:t>Do NOT re-use cartridges</a:t>
            </a:r>
          </a:p>
          <a:p>
            <a:pPr eaLnBrk="1" hangingPunct="1">
              <a:lnSpc>
                <a:spcPct val="80000"/>
              </a:lnSpc>
            </a:pPr>
            <a:r>
              <a:rPr lang="en-US" sz="2400" dirty="0" smtClean="0">
                <a:cs typeface="Tahoma" charset="0"/>
              </a:rPr>
              <a:t>Do NOT leave exposed to air and moisture</a:t>
            </a:r>
          </a:p>
          <a:p>
            <a:pPr eaLnBrk="1" hangingPunct="1">
              <a:lnSpc>
                <a:spcPct val="80000"/>
              </a:lnSpc>
            </a:pPr>
            <a:r>
              <a:rPr lang="en-US" sz="2400" dirty="0" smtClean="0">
                <a:cs typeface="Tahoma" charset="0"/>
              </a:rPr>
              <a:t>Do NOT use expired cartridges for patient testing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685800"/>
            <a:ext cx="7772400" cy="1107996"/>
          </a:xfrm>
        </p:spPr>
        <p:txBody>
          <a:bodyPr/>
          <a:lstStyle/>
          <a:p>
            <a:pPr eaLnBrk="1" hangingPunct="1"/>
            <a:r>
              <a:rPr lang="en-US" dirty="0" smtClean="0"/>
              <a:t>Sample Requirements </a:t>
            </a:r>
            <a:r>
              <a:rPr lang="en-US" dirty="0" smtClean="0"/>
              <a:t>PT/INR </a:t>
            </a:r>
            <a:r>
              <a:rPr lang="en-US" dirty="0" smtClean="0"/>
              <a:t>Cartridge</a:t>
            </a:r>
          </a:p>
        </p:txBody>
      </p:sp>
      <p:sp>
        <p:nvSpPr>
          <p:cNvPr id="20483" name="Rectangle 3"/>
          <p:cNvSpPr>
            <a:spLocks noGrp="1" noChangeArrowheads="1"/>
          </p:cNvSpPr>
          <p:nvPr>
            <p:ph type="body" idx="1"/>
          </p:nvPr>
        </p:nvSpPr>
        <p:spPr>
          <a:xfrm>
            <a:off x="914400" y="1828800"/>
            <a:ext cx="7772400" cy="5564600"/>
          </a:xfrm>
        </p:spPr>
        <p:txBody>
          <a:bodyPr/>
          <a:lstStyle/>
          <a:p>
            <a:pPr eaLnBrk="1" hangingPunct="1">
              <a:lnSpc>
                <a:spcPct val="80000"/>
              </a:lnSpc>
            </a:pPr>
            <a:r>
              <a:rPr lang="en-US" sz="1800" b="1" u="sng" dirty="0" smtClean="0"/>
              <a:t>ONLY</a:t>
            </a:r>
            <a:r>
              <a:rPr lang="en-US" sz="1800" b="1" dirty="0" smtClean="0"/>
              <a:t> </a:t>
            </a:r>
            <a:r>
              <a:rPr lang="en-US" sz="1800" b="1" u="sng" dirty="0" smtClean="0"/>
              <a:t>whole blood</a:t>
            </a:r>
            <a:r>
              <a:rPr lang="en-US" sz="1800" b="1" dirty="0" smtClean="0"/>
              <a:t> should be tested on i-STAT</a:t>
            </a:r>
          </a:p>
          <a:p>
            <a:pPr eaLnBrk="1" hangingPunct="1">
              <a:lnSpc>
                <a:spcPct val="80000"/>
              </a:lnSpc>
            </a:pPr>
            <a:endParaRPr lang="en-US" sz="1400" dirty="0" smtClean="0"/>
          </a:p>
          <a:p>
            <a:r>
              <a:rPr lang="en-US" sz="1800" b="1" dirty="0" smtClean="0"/>
              <a:t>Follow all current manufacturer recommendations</a:t>
            </a:r>
            <a:endParaRPr lang="en-US" sz="1800" dirty="0" smtClean="0"/>
          </a:p>
          <a:p>
            <a:r>
              <a:rPr lang="en-US" sz="1800" dirty="0" smtClean="0"/>
              <a:t>Only capillary or venous samples should be used for PTINR testing.</a:t>
            </a:r>
          </a:p>
          <a:p>
            <a:r>
              <a:rPr lang="en-US" sz="1800" dirty="0" smtClean="0"/>
              <a:t>The </a:t>
            </a:r>
            <a:r>
              <a:rPr lang="en-US" sz="1800" u="sng" dirty="0" smtClean="0"/>
              <a:t>first drop</a:t>
            </a:r>
            <a:r>
              <a:rPr lang="en-US" sz="1800" dirty="0" smtClean="0"/>
              <a:t> of blood from a capillary sample should be used.  </a:t>
            </a:r>
            <a:r>
              <a:rPr lang="en-US" sz="1800" b="1" dirty="0" smtClean="0"/>
              <a:t>I-STAT recommends filling cartridge directly from skin puncture.  Capillary tubes are NOT recommended for </a:t>
            </a:r>
            <a:r>
              <a:rPr lang="en-US" sz="1800" b="1" dirty="0" smtClean="0"/>
              <a:t>PT/INR </a:t>
            </a:r>
            <a:r>
              <a:rPr lang="en-US" sz="1800" b="1" dirty="0" smtClean="0"/>
              <a:t>testing.</a:t>
            </a:r>
          </a:p>
          <a:p>
            <a:r>
              <a:rPr lang="en-US" sz="1800" dirty="0" smtClean="0"/>
              <a:t>If a collection container is used for a </a:t>
            </a:r>
            <a:r>
              <a:rPr lang="en-US" sz="1800" u="sng" dirty="0" smtClean="0"/>
              <a:t>venous</a:t>
            </a:r>
            <a:r>
              <a:rPr lang="en-US" sz="1800" dirty="0" smtClean="0"/>
              <a:t> sample, the sample must be collected in a </a:t>
            </a:r>
            <a:r>
              <a:rPr lang="en-US" sz="1800" b="1" u="sng" dirty="0" smtClean="0"/>
              <a:t>plastic</a:t>
            </a:r>
            <a:r>
              <a:rPr lang="en-US" sz="1800" dirty="0" smtClean="0"/>
              <a:t> syringe without anti-coagulant and tested IMMEDIATELY after collection.  Transfer devices should not be used to transfer sample to the cartridge. Metal needles should not be used when filling an i-STAT cartridge.</a:t>
            </a:r>
          </a:p>
          <a:p>
            <a:r>
              <a:rPr lang="en-US" sz="1800" b="1" u="sng" dirty="0" smtClean="0"/>
              <a:t>If sample testing is delayed, results will be adversely affected.</a:t>
            </a:r>
            <a:endParaRPr lang="en-US" sz="1800" dirty="0" smtClean="0"/>
          </a:p>
          <a:p>
            <a:pPr eaLnBrk="1" hangingPunct="1">
              <a:lnSpc>
                <a:spcPct val="80000"/>
              </a:lnSpc>
            </a:pPr>
            <a:endParaRPr lang="en-US" sz="2000" dirty="0" smtClean="0"/>
          </a:p>
          <a:p>
            <a:pPr eaLnBrk="1" hangingPunct="1">
              <a:lnSpc>
                <a:spcPct val="80000"/>
              </a:lnSpc>
            </a:pPr>
            <a:endParaRPr lang="en-US" sz="2000" dirty="0" smtClean="0"/>
          </a:p>
          <a:p>
            <a:pPr eaLnBrk="1" hangingPunct="1">
              <a:lnSpc>
                <a:spcPct val="80000"/>
              </a:lnSpc>
            </a:pPr>
            <a:endParaRPr lang="en-US" sz="20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i-STAT </a:t>
            </a:r>
            <a:r>
              <a:rPr lang="en-US" dirty="0" smtClean="0"/>
              <a:t>Policy </a:t>
            </a:r>
            <a:r>
              <a:rPr lang="en-US" dirty="0" smtClean="0"/>
              <a:t>and </a:t>
            </a:r>
            <a:r>
              <a:rPr lang="en-US" dirty="0" smtClean="0"/>
              <a:t>Procedure</a:t>
            </a:r>
            <a:endParaRPr lang="en-US" dirty="0" smtClean="0"/>
          </a:p>
        </p:txBody>
      </p:sp>
      <p:sp>
        <p:nvSpPr>
          <p:cNvPr id="4099" name="Content Placeholder 2"/>
          <p:cNvSpPr>
            <a:spLocks noGrp="1"/>
          </p:cNvSpPr>
          <p:nvPr>
            <p:ph idx="1"/>
          </p:nvPr>
        </p:nvSpPr>
        <p:spPr>
          <a:xfrm>
            <a:off x="914400" y="1828800"/>
            <a:ext cx="7772400" cy="3323987"/>
          </a:xfrm>
        </p:spPr>
        <p:txBody>
          <a:bodyPr/>
          <a:lstStyle/>
          <a:p>
            <a:r>
              <a:rPr lang="en-US" dirty="0" smtClean="0"/>
              <a:t>All i-STAT policies and procedures should be reviewed at the time of training and annually thereafter</a:t>
            </a:r>
            <a:r>
              <a:rPr lang="en-US" dirty="0" smtClean="0"/>
              <a:t>.</a:t>
            </a:r>
          </a:p>
          <a:p>
            <a:pPr>
              <a:buNone/>
            </a:pPr>
            <a:endParaRPr lang="en-US" dirty="0" smtClean="0"/>
          </a:p>
          <a:p>
            <a:r>
              <a:rPr lang="en-US" dirty="0" smtClean="0"/>
              <a:t>This </a:t>
            </a:r>
            <a:r>
              <a:rPr lang="en-US" dirty="0" smtClean="0"/>
              <a:t>education module </a:t>
            </a:r>
            <a:r>
              <a:rPr lang="en-US" dirty="0" smtClean="0"/>
              <a:t>does not include all information that is discussed in the policies and procedures.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685800"/>
            <a:ext cx="7772400" cy="1231106"/>
          </a:xfrm>
        </p:spPr>
        <p:txBody>
          <a:bodyPr/>
          <a:lstStyle/>
          <a:p>
            <a:pPr eaLnBrk="1" hangingPunct="1"/>
            <a:r>
              <a:rPr lang="en-US" sz="4000" dirty="0" smtClean="0"/>
              <a:t>Sample Requirements i-STAT </a:t>
            </a:r>
            <a:r>
              <a:rPr lang="en-US" sz="4000" dirty="0" smtClean="0"/>
              <a:t>PT/INR </a:t>
            </a:r>
            <a:r>
              <a:rPr lang="en-US" sz="4000" dirty="0" smtClean="0"/>
              <a:t>cartridge</a:t>
            </a:r>
          </a:p>
        </p:txBody>
      </p:sp>
      <p:sp>
        <p:nvSpPr>
          <p:cNvPr id="21507" name="Rectangle 3"/>
          <p:cNvSpPr>
            <a:spLocks noGrp="1" noChangeArrowheads="1"/>
          </p:cNvSpPr>
          <p:nvPr>
            <p:ph type="body" idx="1"/>
          </p:nvPr>
        </p:nvSpPr>
        <p:spPr>
          <a:xfrm>
            <a:off x="914400" y="2133600"/>
            <a:ext cx="7772400" cy="3877985"/>
          </a:xfrm>
        </p:spPr>
        <p:txBody>
          <a:bodyPr/>
          <a:lstStyle/>
          <a:p>
            <a:pPr eaLnBrk="1" hangingPunct="1">
              <a:lnSpc>
                <a:spcPct val="80000"/>
              </a:lnSpc>
            </a:pPr>
            <a:r>
              <a:rPr lang="en-US" sz="2400" dirty="0" smtClean="0"/>
              <a:t>NEVER use a pre-heparinized or </a:t>
            </a:r>
            <a:r>
              <a:rPr lang="en-US" sz="2400" dirty="0" smtClean="0"/>
              <a:t>anti-coagulated </a:t>
            </a:r>
            <a:r>
              <a:rPr lang="en-US" sz="2400" dirty="0" smtClean="0"/>
              <a:t>collection container for i-STAT </a:t>
            </a:r>
            <a:r>
              <a:rPr lang="en-US" sz="2400" dirty="0" smtClean="0"/>
              <a:t>PT/INR testing</a:t>
            </a:r>
          </a:p>
          <a:p>
            <a:pPr eaLnBrk="1" hangingPunct="1">
              <a:lnSpc>
                <a:spcPct val="80000"/>
              </a:lnSpc>
            </a:pPr>
            <a:endParaRPr lang="en-US" sz="2400" dirty="0" smtClean="0"/>
          </a:p>
          <a:p>
            <a:pPr eaLnBrk="1" hangingPunct="1">
              <a:lnSpc>
                <a:spcPct val="80000"/>
              </a:lnSpc>
            </a:pPr>
            <a:r>
              <a:rPr lang="en-US" sz="2400" dirty="0" smtClean="0"/>
              <a:t>Plastic collection containers must be </a:t>
            </a:r>
            <a:r>
              <a:rPr lang="en-US" sz="2400" dirty="0" smtClean="0"/>
              <a:t>used</a:t>
            </a:r>
          </a:p>
          <a:p>
            <a:pPr eaLnBrk="1" hangingPunct="1">
              <a:lnSpc>
                <a:spcPct val="80000"/>
              </a:lnSpc>
            </a:pPr>
            <a:endParaRPr lang="en-US" sz="2400" dirty="0" smtClean="0"/>
          </a:p>
          <a:p>
            <a:pPr eaLnBrk="1" hangingPunct="1">
              <a:lnSpc>
                <a:spcPct val="80000"/>
              </a:lnSpc>
            </a:pPr>
            <a:r>
              <a:rPr lang="en-US" sz="2400" dirty="0" smtClean="0"/>
              <a:t>Use fresh whole blood and test IMMEDIATELY after </a:t>
            </a:r>
            <a:r>
              <a:rPr lang="en-US" sz="2400" dirty="0" smtClean="0"/>
              <a:t>collection</a:t>
            </a:r>
          </a:p>
          <a:p>
            <a:pPr eaLnBrk="1" hangingPunct="1">
              <a:lnSpc>
                <a:spcPct val="80000"/>
              </a:lnSpc>
            </a:pPr>
            <a:endParaRPr lang="en-US" sz="2400" dirty="0" smtClean="0"/>
          </a:p>
          <a:p>
            <a:pPr eaLnBrk="1" hangingPunct="1">
              <a:lnSpc>
                <a:spcPct val="80000"/>
              </a:lnSpc>
            </a:pPr>
            <a:r>
              <a:rPr lang="en-US" sz="2400" dirty="0" smtClean="0"/>
              <a:t>Do NOT let the sample sit for any period of time prior to testing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685800"/>
            <a:ext cx="7772400" cy="1107996"/>
          </a:xfrm>
        </p:spPr>
        <p:txBody>
          <a:bodyPr/>
          <a:lstStyle/>
          <a:p>
            <a:pPr eaLnBrk="1" hangingPunct="1"/>
            <a:r>
              <a:rPr lang="en-US" dirty="0" smtClean="0"/>
              <a:t>PT/INR </a:t>
            </a:r>
            <a:r>
              <a:rPr lang="en-US" dirty="0" smtClean="0"/>
              <a:t>Results will be ADVERSELY affected by…</a:t>
            </a:r>
          </a:p>
        </p:txBody>
      </p:sp>
      <p:sp>
        <p:nvSpPr>
          <p:cNvPr id="22531" name="Rectangle 3"/>
          <p:cNvSpPr>
            <a:spLocks noGrp="1" noChangeArrowheads="1"/>
          </p:cNvSpPr>
          <p:nvPr>
            <p:ph type="body" idx="1"/>
          </p:nvPr>
        </p:nvSpPr>
        <p:spPr>
          <a:xfrm>
            <a:off x="914400" y="1828800"/>
            <a:ext cx="7772400" cy="5681555"/>
          </a:xfrm>
        </p:spPr>
        <p:txBody>
          <a:bodyPr/>
          <a:lstStyle/>
          <a:p>
            <a:pPr eaLnBrk="1" hangingPunct="1">
              <a:lnSpc>
                <a:spcPct val="80000"/>
              </a:lnSpc>
            </a:pPr>
            <a:r>
              <a:rPr lang="en-US" sz="2000" dirty="0" smtClean="0"/>
              <a:t>Using a metal needle to fill </a:t>
            </a:r>
            <a:r>
              <a:rPr lang="en-US" sz="2000" dirty="0" smtClean="0"/>
              <a:t>cartridge</a:t>
            </a:r>
          </a:p>
          <a:p>
            <a:pPr eaLnBrk="1" hangingPunct="1">
              <a:lnSpc>
                <a:spcPct val="80000"/>
              </a:lnSpc>
            </a:pPr>
            <a:endParaRPr lang="en-US" sz="2000" dirty="0" smtClean="0"/>
          </a:p>
          <a:p>
            <a:pPr eaLnBrk="1" hangingPunct="1">
              <a:lnSpc>
                <a:spcPct val="80000"/>
              </a:lnSpc>
            </a:pPr>
            <a:r>
              <a:rPr lang="en-US" sz="2000" dirty="0" smtClean="0"/>
              <a:t>Moving/carrying the analyzer during sample </a:t>
            </a:r>
            <a:r>
              <a:rPr lang="en-US" sz="2000" dirty="0" smtClean="0"/>
              <a:t>testing</a:t>
            </a:r>
          </a:p>
          <a:p>
            <a:pPr eaLnBrk="1" hangingPunct="1">
              <a:lnSpc>
                <a:spcPct val="80000"/>
              </a:lnSpc>
              <a:buNone/>
            </a:pPr>
            <a:endParaRPr lang="en-US" sz="2000" dirty="0" smtClean="0"/>
          </a:p>
          <a:p>
            <a:pPr eaLnBrk="1" hangingPunct="1">
              <a:lnSpc>
                <a:spcPct val="80000"/>
              </a:lnSpc>
            </a:pPr>
            <a:r>
              <a:rPr lang="en-US" sz="2000" dirty="0" smtClean="0"/>
              <a:t>Vibration of the analyzer (Keep the analyzer flat and free of movement</a:t>
            </a:r>
            <a:r>
              <a:rPr lang="en-US" sz="2000" dirty="0" smtClean="0"/>
              <a:t>.)</a:t>
            </a:r>
          </a:p>
          <a:p>
            <a:pPr eaLnBrk="1" hangingPunct="1">
              <a:lnSpc>
                <a:spcPct val="80000"/>
              </a:lnSpc>
            </a:pPr>
            <a:endParaRPr lang="en-US" sz="2000" dirty="0" smtClean="0"/>
          </a:p>
          <a:p>
            <a:pPr eaLnBrk="1" hangingPunct="1">
              <a:lnSpc>
                <a:spcPct val="80000"/>
              </a:lnSpc>
            </a:pPr>
            <a:r>
              <a:rPr lang="en-US" sz="2000" dirty="0" smtClean="0"/>
              <a:t>Tilting the analyzer during testing.  The analyzer MUST remain flat during sample testing</a:t>
            </a:r>
            <a:r>
              <a:rPr lang="en-US" sz="2000" dirty="0" smtClean="0"/>
              <a:t>.</a:t>
            </a:r>
          </a:p>
          <a:p>
            <a:pPr eaLnBrk="1" hangingPunct="1">
              <a:lnSpc>
                <a:spcPct val="80000"/>
              </a:lnSpc>
            </a:pPr>
            <a:endParaRPr lang="en-US" sz="2000" dirty="0" smtClean="0"/>
          </a:p>
          <a:p>
            <a:pPr eaLnBrk="1" hangingPunct="1">
              <a:lnSpc>
                <a:spcPct val="80000"/>
              </a:lnSpc>
            </a:pPr>
            <a:r>
              <a:rPr lang="en-US" sz="2000" dirty="0" smtClean="0"/>
              <a:t>Refer to the i-STAT </a:t>
            </a:r>
            <a:r>
              <a:rPr lang="en-US" sz="2000" dirty="0" smtClean="0"/>
              <a:t>System </a:t>
            </a:r>
            <a:r>
              <a:rPr lang="en-US" sz="2000" dirty="0" smtClean="0"/>
              <a:t>Manual—Cartridge Test Information (CTI) sheets for other factors that can adversely affect results.</a:t>
            </a:r>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Cartridges-Factors </a:t>
            </a:r>
            <a:r>
              <a:rPr lang="en-US" dirty="0" smtClean="0"/>
              <a:t>Affecting Results</a:t>
            </a:r>
            <a:endParaRPr lang="en-US" dirty="0" smtClean="0"/>
          </a:p>
        </p:txBody>
      </p:sp>
      <p:sp>
        <p:nvSpPr>
          <p:cNvPr id="23555" name="Rectangle 3"/>
          <p:cNvSpPr>
            <a:spLocks noGrp="1" noChangeArrowheads="1"/>
          </p:cNvSpPr>
          <p:nvPr>
            <p:ph type="body" idx="1"/>
          </p:nvPr>
        </p:nvSpPr>
        <p:spPr>
          <a:xfrm>
            <a:off x="914400" y="1828800"/>
            <a:ext cx="7772400" cy="1292662"/>
          </a:xfrm>
        </p:spPr>
        <p:txBody>
          <a:bodyPr/>
          <a:lstStyle/>
          <a:p>
            <a:pPr eaLnBrk="1" hangingPunct="1"/>
            <a:r>
              <a:rPr lang="en-US" dirty="0" smtClean="0"/>
              <a:t>Refer to the i-STAT </a:t>
            </a:r>
            <a:r>
              <a:rPr lang="en-US" dirty="0" smtClean="0"/>
              <a:t>System </a:t>
            </a:r>
            <a:r>
              <a:rPr lang="en-US" dirty="0" smtClean="0"/>
              <a:t>Manual—Cartridge Test Information (CTI) sheets for factors which can adversely </a:t>
            </a:r>
            <a:r>
              <a:rPr lang="en-US" dirty="0" smtClean="0"/>
              <a:t>affect </a:t>
            </a:r>
            <a:r>
              <a:rPr lang="en-US" dirty="0" smtClean="0"/>
              <a:t>i-STAT results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Result considerations</a:t>
            </a:r>
          </a:p>
        </p:txBody>
      </p:sp>
      <p:sp>
        <p:nvSpPr>
          <p:cNvPr id="24579" name="Rectangle 3"/>
          <p:cNvSpPr>
            <a:spLocks noGrp="1" noChangeArrowheads="1"/>
          </p:cNvSpPr>
          <p:nvPr>
            <p:ph type="body" idx="1"/>
          </p:nvPr>
        </p:nvSpPr>
        <p:spPr>
          <a:xfrm>
            <a:off x="914400" y="1828800"/>
            <a:ext cx="7772400" cy="2462213"/>
          </a:xfrm>
        </p:spPr>
        <p:txBody>
          <a:bodyPr/>
          <a:lstStyle/>
          <a:p>
            <a:pPr eaLnBrk="1" hangingPunct="1"/>
            <a:r>
              <a:rPr lang="en-US" u="sng" dirty="0" smtClean="0"/>
              <a:t>Unexpected and unexplained results should be repeated by another test method</a:t>
            </a:r>
            <a:r>
              <a:rPr lang="en-US" u="sng" dirty="0" smtClean="0"/>
              <a:t>.</a:t>
            </a:r>
          </a:p>
          <a:p>
            <a:pPr eaLnBrk="1" hangingPunct="1">
              <a:buNone/>
            </a:pPr>
            <a:endParaRPr lang="en-US" u="sng" dirty="0" smtClean="0"/>
          </a:p>
          <a:p>
            <a:pPr eaLnBrk="1" hangingPunct="1"/>
            <a:r>
              <a:rPr lang="en-US" u="sng" dirty="0" smtClean="0"/>
              <a:t>Problems should be reported to Angie Thayer 3-4136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When Results Not Given, etc.</a:t>
            </a:r>
          </a:p>
        </p:txBody>
      </p:sp>
      <p:sp>
        <p:nvSpPr>
          <p:cNvPr id="25603" name="Rectangle 3"/>
          <p:cNvSpPr>
            <a:spLocks noGrp="1" noChangeArrowheads="1"/>
          </p:cNvSpPr>
          <p:nvPr>
            <p:ph type="body" idx="1"/>
          </p:nvPr>
        </p:nvSpPr>
        <p:spPr>
          <a:xfrm>
            <a:off x="914400" y="1828800"/>
            <a:ext cx="7772400" cy="4105739"/>
          </a:xfrm>
        </p:spPr>
        <p:txBody>
          <a:bodyPr/>
          <a:lstStyle/>
          <a:p>
            <a:pPr eaLnBrk="1" hangingPunct="1">
              <a:lnSpc>
                <a:spcPct val="90000"/>
              </a:lnSpc>
            </a:pPr>
            <a:r>
              <a:rPr lang="en-US" dirty="0" smtClean="0"/>
              <a:t>Cartridge error—Look at Technical </a:t>
            </a:r>
            <a:r>
              <a:rPr lang="en-US" dirty="0" smtClean="0"/>
              <a:t>Bulletin</a:t>
            </a:r>
          </a:p>
          <a:p>
            <a:pPr eaLnBrk="1" hangingPunct="1">
              <a:lnSpc>
                <a:spcPct val="90000"/>
              </a:lnSpc>
            </a:pPr>
            <a:endParaRPr lang="en-US" dirty="0" smtClean="0"/>
          </a:p>
          <a:p>
            <a:pPr eaLnBrk="1" hangingPunct="1">
              <a:lnSpc>
                <a:spcPct val="90000"/>
              </a:lnSpc>
            </a:pPr>
            <a:r>
              <a:rPr lang="en-US" dirty="0" smtClean="0"/>
              <a:t>Star out—occurs when specific bio-sensor compromised or there is an </a:t>
            </a:r>
            <a:r>
              <a:rPr lang="en-US" dirty="0" smtClean="0"/>
              <a:t>interfering substance </a:t>
            </a:r>
            <a:r>
              <a:rPr lang="en-US" dirty="0" smtClean="0"/>
              <a:t>in the </a:t>
            </a:r>
            <a:r>
              <a:rPr lang="en-US" dirty="0" smtClean="0"/>
              <a:t>sample</a:t>
            </a:r>
          </a:p>
          <a:p>
            <a:pPr eaLnBrk="1" hangingPunct="1">
              <a:lnSpc>
                <a:spcPct val="90000"/>
              </a:lnSpc>
            </a:pPr>
            <a:endParaRPr lang="en-US" dirty="0" smtClean="0"/>
          </a:p>
          <a:p>
            <a:pPr eaLnBrk="1" hangingPunct="1">
              <a:lnSpc>
                <a:spcPct val="90000"/>
              </a:lnSpc>
            </a:pPr>
            <a:r>
              <a:rPr lang="en-US" dirty="0" smtClean="0"/>
              <a:t>Out of instrument range (&gt;x value or &lt;x value)—result is out of reportable range for the analyzer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Analyzer Error Codes</a:t>
            </a:r>
          </a:p>
        </p:txBody>
      </p:sp>
      <p:sp>
        <p:nvSpPr>
          <p:cNvPr id="26627" name="Rectangle 3"/>
          <p:cNvSpPr>
            <a:spLocks noGrp="1" noChangeArrowheads="1"/>
          </p:cNvSpPr>
          <p:nvPr>
            <p:ph type="body" idx="1"/>
          </p:nvPr>
        </p:nvSpPr>
        <p:spPr>
          <a:xfrm>
            <a:off x="914400" y="1828800"/>
            <a:ext cx="7772400" cy="4154984"/>
          </a:xfrm>
        </p:spPr>
        <p:txBody>
          <a:bodyPr/>
          <a:lstStyle/>
          <a:p>
            <a:pPr eaLnBrk="1" hangingPunct="1"/>
            <a:r>
              <a:rPr lang="en-US" sz="2400" dirty="0" smtClean="0"/>
              <a:t>Refer to i-STAT Technical Bulletin for cause of </a:t>
            </a:r>
            <a:r>
              <a:rPr lang="en-US" sz="2400" dirty="0" smtClean="0"/>
              <a:t>error</a:t>
            </a:r>
          </a:p>
          <a:p>
            <a:pPr eaLnBrk="1" hangingPunct="1"/>
            <a:endParaRPr lang="en-US" sz="2400" dirty="0" smtClean="0"/>
          </a:p>
          <a:p>
            <a:pPr eaLnBrk="1" hangingPunct="1"/>
            <a:r>
              <a:rPr lang="en-US" sz="2400" dirty="0" smtClean="0"/>
              <a:t>If </a:t>
            </a:r>
            <a:r>
              <a:rPr lang="en-US" sz="2400" dirty="0" smtClean="0"/>
              <a:t>the same error code occurs multiple times with no apparent cause, notify the </a:t>
            </a:r>
            <a:r>
              <a:rPr lang="en-US" sz="2400" dirty="0" smtClean="0"/>
              <a:t>Clinical Laboratory POCT Coordinator</a:t>
            </a:r>
          </a:p>
          <a:p>
            <a:pPr eaLnBrk="1" hangingPunct="1"/>
            <a:endParaRPr lang="en-US" sz="2400" dirty="0" smtClean="0"/>
          </a:p>
          <a:p>
            <a:pPr eaLnBrk="1" hangingPunct="1"/>
            <a:r>
              <a:rPr lang="en-US" sz="2400" dirty="0" smtClean="0"/>
              <a:t>Consider using a different analyzer and a different batch of test cartridges</a:t>
            </a:r>
          </a:p>
          <a:p>
            <a:pPr eaLnBrk="1" hangingPunct="1">
              <a:buFont typeface="Wingdings" pitchFamily="2" charset="2"/>
              <a:buNone/>
            </a:pP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Result Recall</a:t>
            </a:r>
          </a:p>
        </p:txBody>
      </p:sp>
      <p:sp>
        <p:nvSpPr>
          <p:cNvPr id="27651" name="Rectangle 3"/>
          <p:cNvSpPr>
            <a:spLocks noGrp="1" noChangeArrowheads="1"/>
          </p:cNvSpPr>
          <p:nvPr>
            <p:ph type="body" idx="1"/>
          </p:nvPr>
        </p:nvSpPr>
        <p:spPr/>
        <p:txBody>
          <a:bodyPr/>
          <a:lstStyle/>
          <a:p>
            <a:pPr eaLnBrk="1" hangingPunct="1"/>
            <a:r>
              <a:rPr lang="en-US" dirty="0" smtClean="0"/>
              <a:t>Turn on analyzer</a:t>
            </a:r>
          </a:p>
          <a:p>
            <a:pPr eaLnBrk="1" hangingPunct="1"/>
            <a:r>
              <a:rPr lang="en-US" dirty="0" smtClean="0"/>
              <a:t>Select MENU</a:t>
            </a:r>
          </a:p>
          <a:p>
            <a:pPr eaLnBrk="1" hangingPunct="1"/>
            <a:r>
              <a:rPr lang="en-US" dirty="0" smtClean="0"/>
              <a:t>Select 2 DATA REVIEW</a:t>
            </a:r>
          </a:p>
          <a:p>
            <a:pPr eaLnBrk="1" hangingPunct="1"/>
            <a:r>
              <a:rPr lang="en-US" dirty="0" smtClean="0"/>
              <a:t>Select desired data</a:t>
            </a:r>
          </a:p>
          <a:p>
            <a:pPr eaLnBrk="1" hangingPunct="1"/>
            <a:r>
              <a:rPr lang="en-US" dirty="0" smtClean="0"/>
              <a:t>PATIENT DATA requires entry of patient and operator ID information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Simulators</a:t>
            </a:r>
          </a:p>
        </p:txBody>
      </p:sp>
      <p:sp>
        <p:nvSpPr>
          <p:cNvPr id="28675" name="Rectangle 3"/>
          <p:cNvSpPr>
            <a:spLocks noGrp="1" noChangeArrowheads="1"/>
          </p:cNvSpPr>
          <p:nvPr>
            <p:ph type="body" idx="1"/>
          </p:nvPr>
        </p:nvSpPr>
        <p:spPr>
          <a:xfrm>
            <a:off x="914400" y="1828800"/>
            <a:ext cx="7772400" cy="3631763"/>
          </a:xfrm>
        </p:spPr>
        <p:txBody>
          <a:bodyPr/>
          <a:lstStyle/>
          <a:p>
            <a:pPr eaLnBrk="1" hangingPunct="1"/>
            <a:r>
              <a:rPr lang="en-US" dirty="0" smtClean="0"/>
              <a:t>Electronic Quality control that is used to validate the i-STAT analyzer</a:t>
            </a:r>
          </a:p>
          <a:p>
            <a:pPr lvl="1" eaLnBrk="1" hangingPunct="1"/>
            <a:r>
              <a:rPr lang="en-US" dirty="0" smtClean="0"/>
              <a:t>Pass or </a:t>
            </a:r>
            <a:r>
              <a:rPr lang="en-US" dirty="0" smtClean="0"/>
              <a:t>Fail</a:t>
            </a:r>
          </a:p>
          <a:p>
            <a:pPr lvl="1" eaLnBrk="1" hangingPunct="1">
              <a:buNone/>
            </a:pPr>
            <a:endParaRPr lang="en-US" dirty="0" smtClean="0"/>
          </a:p>
          <a:p>
            <a:pPr eaLnBrk="1" hangingPunct="1"/>
            <a:r>
              <a:rPr lang="en-US" dirty="0" smtClean="0"/>
              <a:t>QC results are automatically documented when the i-STAT analyzer is downloaded</a:t>
            </a:r>
          </a:p>
          <a:p>
            <a:pPr eaLnBrk="1" hangingPunct="1">
              <a:buFont typeface="Wingdings" pitchFamily="2" charset="2"/>
              <a:buNone/>
            </a:pP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Simulators-Internal</a:t>
            </a:r>
          </a:p>
        </p:txBody>
      </p:sp>
      <p:sp>
        <p:nvSpPr>
          <p:cNvPr id="29699" name="Rectangle 3"/>
          <p:cNvSpPr>
            <a:spLocks noGrp="1" noChangeArrowheads="1"/>
          </p:cNvSpPr>
          <p:nvPr>
            <p:ph type="body" idx="1"/>
          </p:nvPr>
        </p:nvSpPr>
        <p:spPr>
          <a:xfrm>
            <a:off x="914400" y="1828800"/>
            <a:ext cx="7772400" cy="4789003"/>
          </a:xfrm>
        </p:spPr>
        <p:txBody>
          <a:bodyPr/>
          <a:lstStyle/>
          <a:p>
            <a:pPr eaLnBrk="1" hangingPunct="1">
              <a:lnSpc>
                <a:spcPct val="90000"/>
              </a:lnSpc>
            </a:pPr>
            <a:r>
              <a:rPr lang="en-US" sz="2400" dirty="0" smtClean="0"/>
              <a:t>An INTERNAL electronic simulator is performed automatically by the analyzer every 8 hours of use with each cartridge type</a:t>
            </a:r>
            <a:r>
              <a:rPr lang="en-US" sz="2400" dirty="0" smtClean="0"/>
              <a:t>.</a:t>
            </a:r>
          </a:p>
          <a:p>
            <a:pPr eaLnBrk="1" hangingPunct="1">
              <a:lnSpc>
                <a:spcPct val="90000"/>
              </a:lnSpc>
            </a:pPr>
            <a:endParaRPr lang="en-US" sz="2400" dirty="0" smtClean="0"/>
          </a:p>
          <a:p>
            <a:pPr eaLnBrk="1" hangingPunct="1">
              <a:lnSpc>
                <a:spcPct val="90000"/>
              </a:lnSpc>
            </a:pPr>
            <a:r>
              <a:rPr lang="en-US" sz="2400" dirty="0" smtClean="0"/>
              <a:t>The internal simulator is performed when a patient cartridge is inserted</a:t>
            </a:r>
            <a:r>
              <a:rPr lang="en-US" sz="2400" dirty="0" smtClean="0"/>
              <a:t>.</a:t>
            </a:r>
          </a:p>
          <a:p>
            <a:pPr eaLnBrk="1" hangingPunct="1">
              <a:lnSpc>
                <a:spcPct val="90000"/>
              </a:lnSpc>
            </a:pPr>
            <a:endParaRPr lang="en-US" sz="2400" dirty="0" smtClean="0"/>
          </a:p>
          <a:p>
            <a:pPr eaLnBrk="1" hangingPunct="1">
              <a:lnSpc>
                <a:spcPct val="90000"/>
              </a:lnSpc>
            </a:pPr>
            <a:r>
              <a:rPr lang="en-US" sz="2400" i="1" dirty="0" smtClean="0"/>
              <a:t>Results will not be given if the simulator fails</a:t>
            </a:r>
            <a:r>
              <a:rPr lang="en-US" sz="2400" i="1" dirty="0" smtClean="0"/>
              <a:t>.</a:t>
            </a:r>
          </a:p>
          <a:p>
            <a:pPr eaLnBrk="1" hangingPunct="1">
              <a:lnSpc>
                <a:spcPct val="90000"/>
              </a:lnSpc>
            </a:pPr>
            <a:endParaRPr lang="en-US" sz="2400" i="1" dirty="0" smtClean="0"/>
          </a:p>
          <a:p>
            <a:pPr eaLnBrk="1" hangingPunct="1">
              <a:lnSpc>
                <a:spcPct val="90000"/>
              </a:lnSpc>
            </a:pPr>
            <a:r>
              <a:rPr lang="en-US" sz="2400" dirty="0" smtClean="0"/>
              <a:t>If the simulator passes, patient results will be displayed.</a:t>
            </a:r>
          </a:p>
          <a:p>
            <a:pPr eaLnBrk="1" hangingPunct="1">
              <a:lnSpc>
                <a:spcPct val="90000"/>
              </a:lnSpc>
            </a:pPr>
            <a:endParaRPr lang="en-US" sz="28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Simulators-External</a:t>
            </a:r>
          </a:p>
        </p:txBody>
      </p:sp>
      <p:sp>
        <p:nvSpPr>
          <p:cNvPr id="30723" name="Rectangle 3"/>
          <p:cNvSpPr>
            <a:spLocks noGrp="1" noChangeArrowheads="1"/>
          </p:cNvSpPr>
          <p:nvPr>
            <p:ph type="body" idx="1"/>
          </p:nvPr>
        </p:nvSpPr>
        <p:spPr/>
        <p:txBody>
          <a:bodyPr/>
          <a:lstStyle/>
          <a:p>
            <a:pPr eaLnBrk="1" hangingPunct="1"/>
            <a:r>
              <a:rPr lang="en-US" dirty="0" smtClean="0"/>
              <a:t>The EXTERNAL electronic simulator is the same as the internal simulator but is an external device and can be tested upon demand.</a:t>
            </a:r>
          </a:p>
          <a:p>
            <a:pPr eaLnBrk="1" hangingPunct="1">
              <a:buFont typeface="Wingdings" pitchFamily="2" charset="2"/>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i-STAT Support</a:t>
            </a:r>
          </a:p>
        </p:txBody>
      </p:sp>
      <p:sp>
        <p:nvSpPr>
          <p:cNvPr id="5123" name="Rectangle 3"/>
          <p:cNvSpPr>
            <a:spLocks noGrp="1" noChangeArrowheads="1"/>
          </p:cNvSpPr>
          <p:nvPr>
            <p:ph type="body" idx="1"/>
          </p:nvPr>
        </p:nvSpPr>
        <p:spPr>
          <a:xfrm>
            <a:off x="914400" y="1828800"/>
            <a:ext cx="7772400" cy="4308872"/>
          </a:xfrm>
        </p:spPr>
        <p:txBody>
          <a:bodyPr/>
          <a:lstStyle/>
          <a:p>
            <a:pPr eaLnBrk="1" hangingPunct="1"/>
            <a:r>
              <a:rPr lang="en-US" sz="2000" dirty="0" smtClean="0"/>
              <a:t>Angie Thayer 713-4136 or pager </a:t>
            </a:r>
            <a:r>
              <a:rPr lang="en-US" sz="2000" dirty="0" smtClean="0"/>
              <a:t>806-6619</a:t>
            </a:r>
          </a:p>
          <a:p>
            <a:pPr eaLnBrk="1" hangingPunct="1">
              <a:buNone/>
            </a:pPr>
            <a:endParaRPr lang="en-US" sz="2000" dirty="0" smtClean="0"/>
          </a:p>
          <a:p>
            <a:pPr eaLnBrk="1" hangingPunct="1"/>
            <a:r>
              <a:rPr lang="en-US" sz="2000" dirty="0" smtClean="0"/>
              <a:t>Jane Houska </a:t>
            </a:r>
            <a:r>
              <a:rPr lang="en-US" sz="2000" dirty="0" smtClean="0"/>
              <a:t>716-3252</a:t>
            </a:r>
          </a:p>
          <a:p>
            <a:pPr eaLnBrk="1" hangingPunct="1">
              <a:buNone/>
            </a:pPr>
            <a:endParaRPr lang="en-US" sz="2000" dirty="0" smtClean="0"/>
          </a:p>
          <a:p>
            <a:pPr eaLnBrk="1" hangingPunct="1"/>
            <a:r>
              <a:rPr lang="en-US" sz="2000" dirty="0" smtClean="0"/>
              <a:t>OR Blood Gas Lab 716-2181 (M-F 7am-7pm</a:t>
            </a:r>
            <a:r>
              <a:rPr lang="en-US" sz="2000" dirty="0" smtClean="0"/>
              <a:t>)</a:t>
            </a:r>
          </a:p>
          <a:p>
            <a:pPr eaLnBrk="1" hangingPunct="1">
              <a:buNone/>
            </a:pPr>
            <a:endParaRPr lang="en-US" sz="2000" dirty="0" smtClean="0"/>
          </a:p>
          <a:p>
            <a:pPr eaLnBrk="1" hangingPunct="1"/>
            <a:r>
              <a:rPr lang="en-US" sz="2000" dirty="0" smtClean="0"/>
              <a:t>Refer to the i-STAT </a:t>
            </a:r>
            <a:r>
              <a:rPr lang="en-US" sz="2000" dirty="0" smtClean="0"/>
              <a:t>System </a:t>
            </a:r>
            <a:r>
              <a:rPr lang="en-US" sz="2000" dirty="0" smtClean="0"/>
              <a:t>Manual and WFBMC specific i-STAT </a:t>
            </a:r>
            <a:r>
              <a:rPr lang="en-US" sz="2000" dirty="0" smtClean="0"/>
              <a:t>policies</a:t>
            </a:r>
          </a:p>
          <a:p>
            <a:pPr eaLnBrk="1" hangingPunct="1"/>
            <a:endParaRPr lang="en-US" sz="2000" dirty="0" smtClean="0"/>
          </a:p>
          <a:p>
            <a:pPr eaLnBrk="1" hangingPunct="1"/>
            <a:r>
              <a:rPr lang="en-US" sz="2000" dirty="0" smtClean="0"/>
              <a:t>WFBMC POCT web site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Simulators-External</a:t>
            </a:r>
          </a:p>
        </p:txBody>
      </p:sp>
      <p:sp>
        <p:nvSpPr>
          <p:cNvPr id="31747" name="Rectangle 3"/>
          <p:cNvSpPr>
            <a:spLocks noGrp="1" noChangeArrowheads="1"/>
          </p:cNvSpPr>
          <p:nvPr>
            <p:ph type="body" idx="1"/>
          </p:nvPr>
        </p:nvSpPr>
        <p:spPr/>
        <p:txBody>
          <a:bodyPr/>
          <a:lstStyle/>
          <a:p>
            <a:pPr eaLnBrk="1" hangingPunct="1"/>
            <a:r>
              <a:rPr lang="en-US" dirty="0" smtClean="0"/>
              <a:t>The external simulator should be used:</a:t>
            </a:r>
          </a:p>
          <a:p>
            <a:pPr lvl="1" eaLnBrk="1" hangingPunct="1"/>
            <a:r>
              <a:rPr lang="en-US" dirty="0" smtClean="0"/>
              <a:t>If the analyzer is dropped </a:t>
            </a:r>
          </a:p>
          <a:p>
            <a:pPr lvl="1" eaLnBrk="1" hangingPunct="1"/>
            <a:r>
              <a:rPr lang="en-US" dirty="0" smtClean="0"/>
              <a:t>If the internal simulator fails</a:t>
            </a:r>
          </a:p>
          <a:p>
            <a:pPr lvl="1" eaLnBrk="1" hangingPunct="1"/>
            <a:r>
              <a:rPr lang="en-US" dirty="0" smtClean="0"/>
              <a:t>If an error code occurs that indicates the simulator should be tested.</a:t>
            </a:r>
          </a:p>
          <a:p>
            <a:pPr lvl="1" eaLnBrk="1" hangingPunct="1"/>
            <a:r>
              <a:rPr lang="en-US" dirty="0" smtClean="0"/>
              <a:t>If analyzer performance is in question</a:t>
            </a:r>
          </a:p>
          <a:p>
            <a:pPr lvl="1" eaLnBrk="1" hangingPunct="1"/>
            <a:r>
              <a:rPr lang="en-US" dirty="0" smtClean="0"/>
              <a:t>Prior to and after performing the ceramic cartridge cleaning procedure</a:t>
            </a:r>
          </a:p>
          <a:p>
            <a:pPr eaLnBrk="1" hangingPunct="1"/>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Liquid Quality Control</a:t>
            </a:r>
          </a:p>
        </p:txBody>
      </p:sp>
      <p:sp>
        <p:nvSpPr>
          <p:cNvPr id="32771" name="Rectangle 3"/>
          <p:cNvSpPr>
            <a:spLocks noGrp="1" noChangeArrowheads="1"/>
          </p:cNvSpPr>
          <p:nvPr>
            <p:ph type="body" idx="1"/>
          </p:nvPr>
        </p:nvSpPr>
        <p:spPr>
          <a:xfrm>
            <a:off x="914400" y="1828800"/>
            <a:ext cx="7772400" cy="5164491"/>
          </a:xfrm>
        </p:spPr>
        <p:txBody>
          <a:bodyPr/>
          <a:lstStyle/>
          <a:p>
            <a:pPr eaLnBrk="1" hangingPunct="1">
              <a:lnSpc>
                <a:spcPct val="90000"/>
              </a:lnSpc>
            </a:pPr>
            <a:r>
              <a:rPr lang="en-US" sz="2800" dirty="0" smtClean="0"/>
              <a:t>Used to validate performance of test cartridges</a:t>
            </a:r>
          </a:p>
          <a:p>
            <a:pPr eaLnBrk="1" hangingPunct="1">
              <a:lnSpc>
                <a:spcPct val="90000"/>
              </a:lnSpc>
            </a:pPr>
            <a:r>
              <a:rPr lang="en-US" sz="2800" dirty="0" smtClean="0"/>
              <a:t>Consists of multiple </a:t>
            </a:r>
            <a:r>
              <a:rPr lang="en-US" sz="2800" dirty="0" smtClean="0"/>
              <a:t>levels</a:t>
            </a:r>
          </a:p>
          <a:p>
            <a:pPr lvl="4">
              <a:lnSpc>
                <a:spcPct val="90000"/>
              </a:lnSpc>
            </a:pPr>
            <a:r>
              <a:rPr lang="en-US" sz="2400" dirty="0" smtClean="0"/>
              <a:t>test cartridge specific</a:t>
            </a:r>
          </a:p>
          <a:p>
            <a:pPr eaLnBrk="1" hangingPunct="1">
              <a:lnSpc>
                <a:spcPct val="90000"/>
              </a:lnSpc>
            </a:pPr>
            <a:r>
              <a:rPr lang="en-US" sz="2800" dirty="0" smtClean="0"/>
              <a:t>Should </a:t>
            </a:r>
            <a:r>
              <a:rPr lang="en-US" sz="2800" dirty="0" smtClean="0"/>
              <a:t>be performed: </a:t>
            </a:r>
          </a:p>
          <a:p>
            <a:pPr lvl="1" eaLnBrk="1" hangingPunct="1">
              <a:lnSpc>
                <a:spcPct val="90000"/>
              </a:lnSpc>
            </a:pPr>
            <a:r>
              <a:rPr lang="en-US" sz="2400" dirty="0" smtClean="0"/>
              <a:t>On each new cartridge shipment per cartridge type per cartridge lot # PRIOR to patient use—by Clinical Lab staff</a:t>
            </a:r>
          </a:p>
          <a:p>
            <a:pPr lvl="1" eaLnBrk="1" hangingPunct="1">
              <a:lnSpc>
                <a:spcPct val="90000"/>
              </a:lnSpc>
            </a:pPr>
            <a:r>
              <a:rPr lang="en-US" sz="2400" dirty="0" smtClean="0"/>
              <a:t>Monthly—by testing site staff</a:t>
            </a:r>
          </a:p>
          <a:p>
            <a:pPr lvl="1" eaLnBrk="1" hangingPunct="1">
              <a:lnSpc>
                <a:spcPct val="90000"/>
              </a:lnSpc>
            </a:pPr>
            <a:r>
              <a:rPr lang="en-US" sz="2400" dirty="0" smtClean="0"/>
              <a:t>If cartridge/analyzer performance is in question</a:t>
            </a:r>
          </a:p>
          <a:p>
            <a:pPr eaLnBrk="1" hangingPunct="1">
              <a:lnSpc>
                <a:spcPct val="90000"/>
              </a:lnSpc>
              <a:buFont typeface="Wingdings" pitchFamily="2" charset="2"/>
              <a:buNone/>
            </a:pPr>
            <a:endParaRPr lang="en-US" sz="2800" dirty="0" smtClean="0"/>
          </a:p>
          <a:p>
            <a:pPr eaLnBrk="1" hangingPunct="1">
              <a:lnSpc>
                <a:spcPct val="90000"/>
              </a:lnSpc>
              <a:buFont typeface="Wingdings" pitchFamily="2" charset="2"/>
              <a:buNone/>
            </a:pPr>
            <a:endParaRPr lang="en-US" sz="28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i-STAT Maintenance, etc.</a:t>
            </a:r>
          </a:p>
        </p:txBody>
      </p:sp>
      <p:sp>
        <p:nvSpPr>
          <p:cNvPr id="33795" name="Rectangle 3"/>
          <p:cNvSpPr>
            <a:spLocks noGrp="1" noChangeArrowheads="1"/>
          </p:cNvSpPr>
          <p:nvPr>
            <p:ph type="body" idx="1"/>
          </p:nvPr>
        </p:nvSpPr>
        <p:spPr/>
        <p:txBody>
          <a:bodyPr/>
          <a:lstStyle/>
          <a:p>
            <a:pPr eaLnBrk="1" hangingPunct="1"/>
            <a:r>
              <a:rPr lang="en-US" sz="2800" dirty="0" smtClean="0"/>
              <a:t>Recharge batteries</a:t>
            </a:r>
          </a:p>
          <a:p>
            <a:pPr eaLnBrk="1" hangingPunct="1"/>
            <a:r>
              <a:rPr lang="en-US" sz="2800" dirty="0" smtClean="0"/>
              <a:t>Disinfect outside of analyzer </a:t>
            </a:r>
            <a:r>
              <a:rPr lang="en-US" sz="2800" dirty="0" smtClean="0">
                <a:solidFill>
                  <a:schemeClr val="hlink"/>
                </a:solidFill>
              </a:rPr>
              <a:t>between patients</a:t>
            </a:r>
          </a:p>
          <a:p>
            <a:pPr eaLnBrk="1" hangingPunct="1"/>
            <a:r>
              <a:rPr lang="en-US" sz="2800" dirty="0" smtClean="0"/>
              <a:t>Do not get moisture inside of the analyzer</a:t>
            </a:r>
          </a:p>
          <a:p>
            <a:pPr eaLnBrk="1" hangingPunct="1"/>
            <a:r>
              <a:rPr lang="en-US" sz="2800" dirty="0" smtClean="0"/>
              <a:t>Perform ceramic cartridge pin conditioning when indicated by analyzer error codes.  (scheduled conditioning is not recommended)</a:t>
            </a:r>
          </a:p>
          <a:p>
            <a:pPr lvl="1" eaLnBrk="1" hangingPunct="1"/>
            <a:r>
              <a:rPr lang="en-US" sz="2400" dirty="0" smtClean="0"/>
              <a:t>Each site has a ceramic cartridge and instructions for performing this procedure</a:t>
            </a:r>
          </a:p>
          <a:p>
            <a:pPr eaLnBrk="1" hangingPunct="1"/>
            <a:endParaRPr lang="en-US" sz="2800" dirty="0" smtClean="0"/>
          </a:p>
          <a:p>
            <a:pPr eaLnBrk="1" hangingPunct="1"/>
            <a:endParaRPr lang="en-US" sz="28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Patient </a:t>
            </a:r>
            <a:r>
              <a:rPr lang="en-US" dirty="0" smtClean="0"/>
              <a:t>Identity</a:t>
            </a:r>
            <a:endParaRPr lang="en-US" dirty="0" smtClean="0"/>
          </a:p>
        </p:txBody>
      </p:sp>
      <p:sp>
        <p:nvSpPr>
          <p:cNvPr id="34819" name="Rectangle 3"/>
          <p:cNvSpPr>
            <a:spLocks noGrp="1" noChangeArrowheads="1"/>
          </p:cNvSpPr>
          <p:nvPr>
            <p:ph type="body" idx="1"/>
          </p:nvPr>
        </p:nvSpPr>
        <p:spPr>
          <a:xfrm>
            <a:off x="914400" y="1828800"/>
            <a:ext cx="7772400" cy="4456605"/>
          </a:xfrm>
        </p:spPr>
        <p:txBody>
          <a:bodyPr/>
          <a:lstStyle/>
          <a:p>
            <a:pPr eaLnBrk="1" hangingPunct="1">
              <a:lnSpc>
                <a:spcPct val="90000"/>
              </a:lnSpc>
            </a:pPr>
            <a:r>
              <a:rPr lang="en-US" sz="2400" dirty="0" smtClean="0"/>
              <a:t>Follow WFBMC policy for verification of patient identity—Use 2 patient </a:t>
            </a:r>
            <a:r>
              <a:rPr lang="en-US" sz="2400" dirty="0" smtClean="0"/>
              <a:t>identifiers</a:t>
            </a:r>
          </a:p>
          <a:p>
            <a:pPr eaLnBrk="1" hangingPunct="1">
              <a:lnSpc>
                <a:spcPct val="90000"/>
              </a:lnSpc>
              <a:buNone/>
            </a:pPr>
            <a:endParaRPr lang="en-US" sz="2400" b="1" dirty="0" smtClean="0"/>
          </a:p>
          <a:p>
            <a:pPr eaLnBrk="1" hangingPunct="1">
              <a:lnSpc>
                <a:spcPct val="90000"/>
              </a:lnSpc>
            </a:pPr>
            <a:r>
              <a:rPr lang="en-US" sz="2400" u="sng" dirty="0" smtClean="0"/>
              <a:t>Ensure sample identity throughout entire testing and reporting </a:t>
            </a:r>
            <a:r>
              <a:rPr lang="en-US" sz="2400" u="sng" dirty="0" smtClean="0"/>
              <a:t>process</a:t>
            </a:r>
          </a:p>
          <a:p>
            <a:pPr eaLnBrk="1" hangingPunct="1">
              <a:lnSpc>
                <a:spcPct val="90000"/>
              </a:lnSpc>
              <a:buNone/>
            </a:pPr>
            <a:endParaRPr lang="en-US" sz="2400" u="sng" dirty="0" smtClean="0"/>
          </a:p>
          <a:p>
            <a:pPr eaLnBrk="1" hangingPunct="1">
              <a:lnSpc>
                <a:spcPct val="90000"/>
              </a:lnSpc>
            </a:pPr>
            <a:r>
              <a:rPr lang="en-US" sz="2400" u="sng" dirty="0" smtClean="0"/>
              <a:t>When possible, Scan patient ID into the </a:t>
            </a:r>
            <a:r>
              <a:rPr lang="en-US" sz="2400" u="sng" dirty="0" smtClean="0"/>
              <a:t>analyzer</a:t>
            </a:r>
          </a:p>
          <a:p>
            <a:pPr eaLnBrk="1" hangingPunct="1">
              <a:lnSpc>
                <a:spcPct val="90000"/>
              </a:lnSpc>
            </a:pPr>
            <a:endParaRPr lang="en-US" sz="2400" u="sng" dirty="0" smtClean="0"/>
          </a:p>
          <a:p>
            <a:pPr eaLnBrk="1" hangingPunct="1">
              <a:lnSpc>
                <a:spcPct val="90000"/>
              </a:lnSpc>
            </a:pPr>
            <a:r>
              <a:rPr lang="en-US" sz="2400" dirty="0" smtClean="0"/>
              <a:t>Verify patient ID again on analyzer display</a:t>
            </a:r>
          </a:p>
          <a:p>
            <a:pPr eaLnBrk="1" hangingPunct="1">
              <a:lnSpc>
                <a:spcPct val="90000"/>
              </a:lnSpc>
            </a:pPr>
            <a:endParaRPr lang="en-US" sz="28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Patient Identity-Misidentifications</a:t>
            </a:r>
          </a:p>
        </p:txBody>
      </p:sp>
      <p:sp>
        <p:nvSpPr>
          <p:cNvPr id="35843" name="Rectangle 3"/>
          <p:cNvSpPr>
            <a:spLocks noGrp="1" noChangeArrowheads="1"/>
          </p:cNvSpPr>
          <p:nvPr>
            <p:ph type="body" idx="1"/>
          </p:nvPr>
        </p:nvSpPr>
        <p:spPr>
          <a:xfrm>
            <a:off x="914400" y="1828800"/>
            <a:ext cx="7772400" cy="4665893"/>
          </a:xfrm>
        </p:spPr>
        <p:txBody>
          <a:bodyPr/>
          <a:lstStyle/>
          <a:p>
            <a:pPr eaLnBrk="1" hangingPunct="1">
              <a:lnSpc>
                <a:spcPct val="80000"/>
              </a:lnSpc>
            </a:pPr>
            <a:r>
              <a:rPr lang="en-US" sz="2000" dirty="0" smtClean="0"/>
              <a:t>Any misidentified samples/results should flagged immediately in the electronic medical record. </a:t>
            </a:r>
            <a:endParaRPr lang="en-US" sz="2000" dirty="0" smtClean="0"/>
          </a:p>
          <a:p>
            <a:pPr eaLnBrk="1" hangingPunct="1">
              <a:lnSpc>
                <a:spcPct val="80000"/>
              </a:lnSpc>
              <a:buNone/>
            </a:pPr>
            <a:endParaRPr lang="en-US" sz="2000" dirty="0" smtClean="0"/>
          </a:p>
          <a:p>
            <a:pPr eaLnBrk="1" hangingPunct="1">
              <a:lnSpc>
                <a:spcPct val="80000"/>
              </a:lnSpc>
            </a:pPr>
            <a:r>
              <a:rPr lang="en-US" sz="2000" dirty="0" smtClean="0"/>
              <a:t>The Clinical Laboratory Incident/Credit Report Form must be completed by the person creating the error and sent the Phlebotomy manager.</a:t>
            </a:r>
          </a:p>
          <a:p>
            <a:pPr eaLnBrk="1" hangingPunct="1">
              <a:lnSpc>
                <a:spcPct val="80000"/>
              </a:lnSpc>
            </a:pPr>
            <a:r>
              <a:rPr lang="en-US" sz="2000" dirty="0" smtClean="0"/>
              <a:t>The i-STAT analyzer will need to be downloaded for results to be accessible to replace with a BADID code in the electronic medical record</a:t>
            </a:r>
            <a:r>
              <a:rPr lang="en-US" sz="2000" dirty="0" smtClean="0"/>
              <a:t>.</a:t>
            </a:r>
          </a:p>
          <a:p>
            <a:pPr eaLnBrk="1" hangingPunct="1">
              <a:lnSpc>
                <a:spcPct val="80000"/>
              </a:lnSpc>
            </a:pPr>
            <a:endParaRPr lang="en-US" sz="2000" dirty="0" smtClean="0"/>
          </a:p>
          <a:p>
            <a:pPr eaLnBrk="1" hangingPunct="1">
              <a:lnSpc>
                <a:spcPct val="80000"/>
              </a:lnSpc>
            </a:pPr>
            <a:r>
              <a:rPr lang="en-US" sz="2000" dirty="0" smtClean="0"/>
              <a:t>It is the responsibility of the staff member who creates the error to notify appropriate patient care staff (MD) of the patient’s who were involved in the misidentification.  Documentation should include the name and date/time of the person notified of the error.</a:t>
            </a:r>
          </a:p>
          <a:p>
            <a:pPr eaLnBrk="1" hangingPunct="1">
              <a:lnSpc>
                <a:spcPct val="80000"/>
              </a:lnSpc>
            </a:pPr>
            <a:endParaRPr lang="en-US" sz="24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Analyzer Download</a:t>
            </a:r>
          </a:p>
        </p:txBody>
      </p:sp>
      <p:sp>
        <p:nvSpPr>
          <p:cNvPr id="36867" name="Rectangle 3"/>
          <p:cNvSpPr>
            <a:spLocks noGrp="1" noChangeArrowheads="1"/>
          </p:cNvSpPr>
          <p:nvPr>
            <p:ph type="body" idx="1"/>
          </p:nvPr>
        </p:nvSpPr>
        <p:spPr>
          <a:xfrm>
            <a:off x="914400" y="1828800"/>
            <a:ext cx="7772400" cy="4247317"/>
          </a:xfrm>
        </p:spPr>
        <p:txBody>
          <a:bodyPr/>
          <a:lstStyle/>
          <a:p>
            <a:pPr eaLnBrk="1" hangingPunct="1"/>
            <a:r>
              <a:rPr lang="en-US" sz="2400" dirty="0" smtClean="0"/>
              <a:t>Use the Downloader located in each </a:t>
            </a:r>
            <a:r>
              <a:rPr lang="en-US" sz="2400" dirty="0" smtClean="0"/>
              <a:t>site</a:t>
            </a:r>
          </a:p>
          <a:p>
            <a:pPr eaLnBrk="1" hangingPunct="1"/>
            <a:endParaRPr lang="en-US" sz="2400" dirty="0" smtClean="0"/>
          </a:p>
          <a:p>
            <a:pPr eaLnBrk="1" hangingPunct="1"/>
            <a:r>
              <a:rPr lang="en-US" sz="2400" dirty="0" smtClean="0"/>
              <a:t>Analyzers should be downloaded within 30 minutes of </a:t>
            </a:r>
            <a:r>
              <a:rPr lang="en-US" sz="2400" dirty="0" smtClean="0"/>
              <a:t>testing</a:t>
            </a:r>
          </a:p>
          <a:p>
            <a:pPr eaLnBrk="1" hangingPunct="1"/>
            <a:endParaRPr lang="en-US" sz="2400" dirty="0" smtClean="0"/>
          </a:p>
          <a:p>
            <a:pPr eaLnBrk="1" hangingPunct="1"/>
            <a:r>
              <a:rPr lang="en-US" sz="2400" dirty="0" smtClean="0"/>
              <a:t>It is the responsibility of testing personnel to download i-STAT </a:t>
            </a:r>
            <a:r>
              <a:rPr lang="en-US" sz="2400" dirty="0" smtClean="0"/>
              <a:t>analyzers</a:t>
            </a:r>
          </a:p>
          <a:p>
            <a:pPr eaLnBrk="1" hangingPunct="1"/>
            <a:endParaRPr lang="en-US" sz="2400" dirty="0" smtClean="0"/>
          </a:p>
          <a:p>
            <a:pPr eaLnBrk="1" hangingPunct="1"/>
            <a:r>
              <a:rPr lang="en-US" sz="2400" dirty="0" smtClean="0"/>
              <a:t>You can’t “over-download”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Analyzer Download</a:t>
            </a:r>
          </a:p>
        </p:txBody>
      </p:sp>
      <p:sp>
        <p:nvSpPr>
          <p:cNvPr id="37891" name="Rectangle 3"/>
          <p:cNvSpPr>
            <a:spLocks noGrp="1" noChangeArrowheads="1"/>
          </p:cNvSpPr>
          <p:nvPr>
            <p:ph type="body" idx="1"/>
          </p:nvPr>
        </p:nvSpPr>
        <p:spPr>
          <a:xfrm>
            <a:off x="914400" y="1828800"/>
            <a:ext cx="7772400" cy="2462213"/>
          </a:xfrm>
        </p:spPr>
        <p:txBody>
          <a:bodyPr/>
          <a:lstStyle/>
          <a:p>
            <a:pPr eaLnBrk="1" hangingPunct="1"/>
            <a:r>
              <a:rPr lang="en-US" dirty="0" smtClean="0"/>
              <a:t>The downloader will display “Communication in Progress” indicating a successful download of </a:t>
            </a:r>
            <a:r>
              <a:rPr lang="en-US" dirty="0" smtClean="0"/>
              <a:t>data</a:t>
            </a:r>
          </a:p>
          <a:p>
            <a:pPr eaLnBrk="1" hangingPunct="1">
              <a:buNone/>
            </a:pPr>
            <a:endParaRPr lang="en-US" dirty="0" smtClean="0"/>
          </a:p>
          <a:p>
            <a:pPr eaLnBrk="1" hangingPunct="1"/>
            <a:r>
              <a:rPr lang="en-US" dirty="0" smtClean="0"/>
              <a:t>Problems should be reported to the Help Desk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Re-charger</a:t>
            </a:r>
          </a:p>
        </p:txBody>
      </p:sp>
      <p:sp>
        <p:nvSpPr>
          <p:cNvPr id="38915" name="Rectangle 3"/>
          <p:cNvSpPr>
            <a:spLocks noGrp="1" noChangeArrowheads="1"/>
          </p:cNvSpPr>
          <p:nvPr>
            <p:ph type="body" idx="1"/>
          </p:nvPr>
        </p:nvSpPr>
        <p:spPr/>
        <p:txBody>
          <a:bodyPr/>
          <a:lstStyle/>
          <a:p>
            <a:pPr eaLnBrk="1" hangingPunct="1"/>
            <a:r>
              <a:rPr lang="en-US" dirty="0" smtClean="0"/>
              <a:t>Can charge battery in compartment and battery in analyzer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685800"/>
            <a:ext cx="7772400" cy="1107996"/>
          </a:xfrm>
        </p:spPr>
        <p:txBody>
          <a:bodyPr/>
          <a:lstStyle/>
          <a:p>
            <a:pPr eaLnBrk="1" hangingPunct="1"/>
            <a:r>
              <a:rPr lang="en-US" dirty="0" smtClean="0"/>
              <a:t>Analyzer </a:t>
            </a:r>
            <a:r>
              <a:rPr lang="en-US" dirty="0" smtClean="0"/>
              <a:t>Download—Downloader </a:t>
            </a:r>
            <a:r>
              <a:rPr lang="en-US" dirty="0" smtClean="0"/>
              <a:t>Troubleshooting</a:t>
            </a:r>
          </a:p>
        </p:txBody>
      </p:sp>
      <p:sp>
        <p:nvSpPr>
          <p:cNvPr id="39939" name="Rectangle 3"/>
          <p:cNvSpPr>
            <a:spLocks noGrp="1" noChangeArrowheads="1"/>
          </p:cNvSpPr>
          <p:nvPr>
            <p:ph type="body" idx="1"/>
          </p:nvPr>
        </p:nvSpPr>
        <p:spPr>
          <a:xfrm>
            <a:off x="914400" y="1828800"/>
            <a:ext cx="7772400" cy="4216539"/>
          </a:xfrm>
        </p:spPr>
        <p:txBody>
          <a:bodyPr/>
          <a:lstStyle/>
          <a:p>
            <a:pPr eaLnBrk="1" hangingPunct="1"/>
            <a:r>
              <a:rPr lang="en-US" dirty="0" smtClean="0"/>
              <a:t>Troubleshoot the downloader</a:t>
            </a:r>
          </a:p>
          <a:p>
            <a:pPr lvl="1" eaLnBrk="1" hangingPunct="1"/>
            <a:r>
              <a:rPr lang="en-US" dirty="0" smtClean="0"/>
              <a:t>Check for the power light</a:t>
            </a:r>
          </a:p>
          <a:p>
            <a:pPr lvl="1" eaLnBrk="1" hangingPunct="1"/>
            <a:r>
              <a:rPr lang="en-US" dirty="0" smtClean="0"/>
              <a:t>Check all cord/cable connections to the down loader</a:t>
            </a:r>
          </a:p>
          <a:p>
            <a:pPr lvl="1" eaLnBrk="1" hangingPunct="1"/>
            <a:r>
              <a:rPr lang="en-US" dirty="0" smtClean="0"/>
              <a:t>Try unplugging and re-plugging the </a:t>
            </a:r>
            <a:r>
              <a:rPr lang="en-US" dirty="0" smtClean="0"/>
              <a:t>cables</a:t>
            </a:r>
          </a:p>
          <a:p>
            <a:pPr lvl="1" eaLnBrk="1" hangingPunct="1">
              <a:buNone/>
            </a:pPr>
            <a:endParaRPr lang="en-US" dirty="0" smtClean="0"/>
          </a:p>
          <a:p>
            <a:pPr eaLnBrk="1" hangingPunct="1"/>
            <a:r>
              <a:rPr lang="en-US" dirty="0" smtClean="0"/>
              <a:t>If troubleshooting does not resolve problem, report problem to the Help Desk</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000" dirty="0" smtClean="0"/>
              <a:t>Clinical Laboratory Incident/Credit Report Form</a:t>
            </a:r>
          </a:p>
        </p:txBody>
      </p:sp>
      <p:sp>
        <p:nvSpPr>
          <p:cNvPr id="40963" name="Rectangle 3"/>
          <p:cNvSpPr>
            <a:spLocks noGrp="1" noChangeArrowheads="1"/>
          </p:cNvSpPr>
          <p:nvPr>
            <p:ph type="body" idx="1"/>
          </p:nvPr>
        </p:nvSpPr>
        <p:spPr>
          <a:xfrm>
            <a:off x="914400" y="1828800"/>
            <a:ext cx="7772400" cy="3908762"/>
          </a:xfrm>
        </p:spPr>
        <p:txBody>
          <a:bodyPr/>
          <a:lstStyle/>
          <a:p>
            <a:pPr eaLnBrk="1" hangingPunct="1"/>
            <a:r>
              <a:rPr lang="en-US" sz="2800" dirty="0" smtClean="0"/>
              <a:t>Used to communicate with the Clinical Lab management</a:t>
            </a:r>
          </a:p>
          <a:p>
            <a:pPr eaLnBrk="1" hangingPunct="1"/>
            <a:r>
              <a:rPr lang="en-US" sz="2800" dirty="0" smtClean="0"/>
              <a:t>Any patient testing that needs to be credited should be requested by using this form.  </a:t>
            </a:r>
          </a:p>
          <a:p>
            <a:pPr eaLnBrk="1" hangingPunct="1"/>
            <a:r>
              <a:rPr lang="en-US" sz="2800" dirty="0" smtClean="0"/>
              <a:t>Patient results should always be included on the form</a:t>
            </a:r>
          </a:p>
          <a:p>
            <a:pPr eaLnBrk="1" hangingPunct="1"/>
            <a:r>
              <a:rPr lang="en-US" sz="2800" dirty="0" smtClean="0"/>
              <a:t>Patient </a:t>
            </a:r>
            <a:r>
              <a:rPr lang="en-US" sz="2800" dirty="0" smtClean="0"/>
              <a:t>name, </a:t>
            </a:r>
            <a:r>
              <a:rPr lang="en-US" sz="2800" dirty="0" smtClean="0"/>
              <a:t>medical </a:t>
            </a:r>
            <a:r>
              <a:rPr lang="en-US" sz="2800" dirty="0" smtClean="0"/>
              <a:t>record, and CSN </a:t>
            </a:r>
            <a:r>
              <a:rPr lang="en-US" sz="2800" dirty="0" smtClean="0"/>
              <a:t>should be documented on the form.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i-STAT Policies and Procedures</a:t>
            </a:r>
          </a:p>
        </p:txBody>
      </p:sp>
      <p:sp>
        <p:nvSpPr>
          <p:cNvPr id="6147" name="Rectangle 3"/>
          <p:cNvSpPr>
            <a:spLocks noGrp="1" noChangeArrowheads="1"/>
          </p:cNvSpPr>
          <p:nvPr>
            <p:ph type="body" idx="1"/>
          </p:nvPr>
        </p:nvSpPr>
        <p:spPr>
          <a:xfrm>
            <a:off x="914400" y="1828800"/>
            <a:ext cx="7772400" cy="2031325"/>
          </a:xfrm>
        </p:spPr>
        <p:txBody>
          <a:bodyPr/>
          <a:lstStyle/>
          <a:p>
            <a:pPr eaLnBrk="1" hangingPunct="1"/>
            <a:r>
              <a:rPr lang="en-US" dirty="0" smtClean="0"/>
              <a:t>Posted on the WFBMC </a:t>
            </a:r>
            <a:r>
              <a:rPr lang="en-US" dirty="0" smtClean="0"/>
              <a:t>Intranet</a:t>
            </a:r>
          </a:p>
          <a:p>
            <a:pPr eaLnBrk="1" hangingPunct="1">
              <a:buNone/>
            </a:pPr>
            <a:endParaRPr lang="en-US" dirty="0" smtClean="0"/>
          </a:p>
          <a:p>
            <a:pPr eaLnBrk="1" hangingPunct="1"/>
            <a:r>
              <a:rPr lang="en-US" dirty="0" smtClean="0"/>
              <a:t>Departments—Point of Care </a:t>
            </a:r>
            <a:r>
              <a:rPr lang="en-US" dirty="0" smtClean="0"/>
              <a:t>Testing—Policies/Procedures/Guidelines</a:t>
            </a:r>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I-STAT Billing/Credits</a:t>
            </a:r>
          </a:p>
        </p:txBody>
      </p:sp>
      <p:sp>
        <p:nvSpPr>
          <p:cNvPr id="41987" name="Rectangle 3"/>
          <p:cNvSpPr>
            <a:spLocks noGrp="1" noChangeArrowheads="1"/>
          </p:cNvSpPr>
          <p:nvPr>
            <p:ph type="body" idx="1"/>
          </p:nvPr>
        </p:nvSpPr>
        <p:spPr/>
        <p:txBody>
          <a:bodyPr/>
          <a:lstStyle/>
          <a:p>
            <a:pPr eaLnBrk="1" hangingPunct="1"/>
            <a:r>
              <a:rPr lang="en-US" sz="2800" b="1" dirty="0" smtClean="0">
                <a:solidFill>
                  <a:schemeClr val="hlink"/>
                </a:solidFill>
              </a:rPr>
              <a:t>All i-STAT testing MUST have a documented physician order.</a:t>
            </a:r>
          </a:p>
          <a:p>
            <a:pPr eaLnBrk="1" hangingPunct="1"/>
            <a:r>
              <a:rPr lang="en-US" sz="2800" dirty="0" smtClean="0"/>
              <a:t>Any i-STAT result which has a valid medical record #/CSN is automatically ordered, billed and resulted to that patient.</a:t>
            </a:r>
          </a:p>
          <a:p>
            <a:pPr eaLnBrk="1" hangingPunct="1"/>
            <a:r>
              <a:rPr lang="en-US" sz="2800" u="sng" dirty="0" smtClean="0">
                <a:solidFill>
                  <a:schemeClr val="hlink"/>
                </a:solidFill>
              </a:rPr>
              <a:t>It is the responsibility of the testing personnel to request credit for any i-STAT testing which should not be resulted or billed.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i-STAT Supplies	</a:t>
            </a:r>
          </a:p>
        </p:txBody>
      </p:sp>
      <p:sp>
        <p:nvSpPr>
          <p:cNvPr id="43011" name="Rectangle 3"/>
          <p:cNvSpPr>
            <a:spLocks noGrp="1" noChangeArrowheads="1"/>
          </p:cNvSpPr>
          <p:nvPr>
            <p:ph type="body" idx="1"/>
          </p:nvPr>
        </p:nvSpPr>
        <p:spPr>
          <a:xfrm>
            <a:off x="914400" y="1828800"/>
            <a:ext cx="7772400" cy="2462213"/>
          </a:xfrm>
        </p:spPr>
        <p:txBody>
          <a:bodyPr/>
          <a:lstStyle/>
          <a:p>
            <a:pPr eaLnBrk="1" hangingPunct="1"/>
            <a:r>
              <a:rPr lang="en-US" sz="2800" dirty="0" smtClean="0"/>
              <a:t>Cartridges can be obtained from the OR Blood Gas Lab  M-F </a:t>
            </a:r>
            <a:r>
              <a:rPr lang="en-US" sz="2800" dirty="0" smtClean="0"/>
              <a:t>7am-7pm</a:t>
            </a:r>
          </a:p>
          <a:p>
            <a:pPr eaLnBrk="1" hangingPunct="1">
              <a:buNone/>
            </a:pPr>
            <a:endParaRPr lang="en-US" sz="2800" dirty="0" smtClean="0"/>
          </a:p>
          <a:p>
            <a:pPr eaLnBrk="1" hangingPunct="1"/>
            <a:r>
              <a:rPr lang="en-US" sz="2800" dirty="0" smtClean="0"/>
              <a:t>Replacement analyzers can be obtained from Angie Thayer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Emergency Release of Cartridges</a:t>
            </a:r>
          </a:p>
        </p:txBody>
      </p:sp>
      <p:sp>
        <p:nvSpPr>
          <p:cNvPr id="44035" name="Rectangle 3"/>
          <p:cNvSpPr>
            <a:spLocks noGrp="1" noChangeArrowheads="1"/>
          </p:cNvSpPr>
          <p:nvPr>
            <p:ph type="body" idx="1"/>
          </p:nvPr>
        </p:nvSpPr>
        <p:spPr>
          <a:xfrm>
            <a:off x="914400" y="1828800"/>
            <a:ext cx="7772400" cy="4647426"/>
          </a:xfrm>
        </p:spPr>
        <p:txBody>
          <a:bodyPr/>
          <a:lstStyle/>
          <a:p>
            <a:pPr eaLnBrk="1" hangingPunct="1">
              <a:lnSpc>
                <a:spcPct val="90000"/>
              </a:lnSpc>
            </a:pPr>
            <a:r>
              <a:rPr lang="en-US" dirty="0" smtClean="0"/>
              <a:t>Each site has a form which </a:t>
            </a:r>
            <a:r>
              <a:rPr lang="en-US" u="sng" dirty="0" smtClean="0"/>
              <a:t>must </a:t>
            </a:r>
            <a:r>
              <a:rPr lang="en-US" dirty="0" smtClean="0"/>
              <a:t>be completed should i-STAT cartridges be needed outside of M-F 7am-7pm</a:t>
            </a:r>
            <a:r>
              <a:rPr lang="en-US" dirty="0" smtClean="0"/>
              <a:t>.</a:t>
            </a:r>
          </a:p>
          <a:p>
            <a:pPr eaLnBrk="1" hangingPunct="1">
              <a:lnSpc>
                <a:spcPct val="90000"/>
              </a:lnSpc>
            </a:pPr>
            <a:endParaRPr lang="en-US" dirty="0" smtClean="0"/>
          </a:p>
          <a:p>
            <a:pPr eaLnBrk="1" hangingPunct="1">
              <a:lnSpc>
                <a:spcPct val="90000"/>
              </a:lnSpc>
            </a:pPr>
            <a:r>
              <a:rPr lang="en-US" dirty="0" smtClean="0"/>
              <a:t>The site picking up the cartridges is responsible for room temperature dating of the </a:t>
            </a:r>
            <a:r>
              <a:rPr lang="en-US" dirty="0" smtClean="0"/>
              <a:t>cartridges.</a:t>
            </a:r>
          </a:p>
          <a:p>
            <a:pPr eaLnBrk="1" hangingPunct="1">
              <a:lnSpc>
                <a:spcPct val="90000"/>
              </a:lnSpc>
            </a:pPr>
            <a:endParaRPr lang="en-US" dirty="0" smtClean="0"/>
          </a:p>
          <a:p>
            <a:pPr eaLnBrk="1" hangingPunct="1">
              <a:lnSpc>
                <a:spcPct val="90000"/>
              </a:lnSpc>
            </a:pPr>
            <a:r>
              <a:rPr lang="en-US" dirty="0" smtClean="0"/>
              <a:t>NEVER take cartridges that are marked with “Do Not Use”</a:t>
            </a:r>
          </a:p>
          <a:p>
            <a:pPr eaLnBrk="1" hangingPunct="1">
              <a:lnSpc>
                <a:spcPct val="90000"/>
              </a:lnSpc>
            </a:pPr>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14400" y="685800"/>
            <a:ext cx="7772400" cy="615553"/>
          </a:xfrm>
        </p:spPr>
        <p:txBody>
          <a:bodyPr/>
          <a:lstStyle/>
          <a:p>
            <a:r>
              <a:rPr lang="en-US" sz="4000" dirty="0" smtClean="0"/>
              <a:t>Important i-STAT INR </a:t>
            </a:r>
            <a:r>
              <a:rPr lang="en-US" sz="4000" dirty="0" smtClean="0"/>
              <a:t>Reminders</a:t>
            </a:r>
            <a:endParaRPr lang="en-US" sz="4000" dirty="0" smtClean="0"/>
          </a:p>
        </p:txBody>
      </p:sp>
      <p:sp>
        <p:nvSpPr>
          <p:cNvPr id="45059" name="Content Placeholder 2"/>
          <p:cNvSpPr>
            <a:spLocks noGrp="1"/>
          </p:cNvSpPr>
          <p:nvPr>
            <p:ph idx="1"/>
          </p:nvPr>
        </p:nvSpPr>
        <p:spPr/>
        <p:txBody>
          <a:bodyPr/>
          <a:lstStyle/>
          <a:p>
            <a:r>
              <a:rPr lang="en-US" sz="1400" b="1" dirty="0" smtClean="0"/>
              <a:t>DO NOT DELAY TESTING OF THE SAMPLE!!!  Falsely decreased values may occur</a:t>
            </a:r>
            <a:endParaRPr lang="en-US" sz="1400" dirty="0" smtClean="0"/>
          </a:p>
          <a:p>
            <a:r>
              <a:rPr lang="en-US" sz="1400" b="1" dirty="0" smtClean="0"/>
              <a:t>Enter operator, patient, and cartridge information </a:t>
            </a:r>
            <a:r>
              <a:rPr lang="en-US" sz="1400" b="1" u="sng" dirty="0" smtClean="0"/>
              <a:t>PRIOR</a:t>
            </a:r>
            <a:r>
              <a:rPr lang="en-US" sz="1400" b="1" dirty="0" smtClean="0"/>
              <a:t> to ‘pricking’ the patient finger or collecting the venipuncture sample</a:t>
            </a:r>
            <a:endParaRPr lang="en-US" sz="1400" dirty="0" smtClean="0"/>
          </a:p>
          <a:p>
            <a:r>
              <a:rPr lang="en-US" sz="1400" b="1" dirty="0" smtClean="0"/>
              <a:t>The test cartridge MUST be Filled IMMEDIATELY after the skin puncture—NO DELAY—You cannot ‘reuse’ a finger stick—even if the finger is still bleeding</a:t>
            </a:r>
            <a:endParaRPr lang="en-US" dirty="0" smtClean="0"/>
          </a:p>
          <a:p>
            <a:r>
              <a:rPr lang="en-US" sz="1400" b="1" dirty="0" smtClean="0"/>
              <a:t>The </a:t>
            </a:r>
            <a:r>
              <a:rPr lang="en-US" sz="1400" b="1" u="sng" dirty="0" smtClean="0"/>
              <a:t>first drop of blood</a:t>
            </a:r>
            <a:r>
              <a:rPr lang="en-US" sz="1400" b="1" dirty="0" smtClean="0"/>
              <a:t> from a capillary sample should be used. I-STAT recommends filling cartridge directly from skin puncture. Capillary tubes are NOT recommended for PT/INR testing.  If using a finger stick (capillary) sample, the cartridge MUST be filled DIRECTLY from the finger.</a:t>
            </a:r>
            <a:endParaRPr lang="en-US" sz="1400" dirty="0" smtClean="0"/>
          </a:p>
          <a:p>
            <a:r>
              <a:rPr lang="en-US" sz="1400" b="1" dirty="0" smtClean="0"/>
              <a:t>The test cartridge MUST be inserted into the analyzer IMMEDIATELY after filling with blood sample—NO DELAY</a:t>
            </a:r>
            <a:endParaRPr lang="en-US" sz="1400" dirty="0" smtClean="0"/>
          </a:p>
          <a:p>
            <a:r>
              <a:rPr lang="en-US" sz="1400" b="1" dirty="0" smtClean="0"/>
              <a:t>If testing a venous sample, the cartridge MUST be filled withOUT the needle—If testing a venous sample, fill the i-STAT cartridge PRIOR to filling the sample collection tubes </a:t>
            </a:r>
            <a:endParaRPr lang="en-US" sz="1400" dirty="0" smtClean="0"/>
          </a:p>
          <a:p>
            <a:r>
              <a:rPr lang="en-US" sz="1400" b="1" dirty="0" smtClean="0"/>
              <a:t>Do NOT move or bump the analyzer once the cartridge has been inserted into the analyzer</a:t>
            </a:r>
            <a:endParaRPr lang="en-US" sz="1400" dirty="0" smtClean="0"/>
          </a:p>
          <a:p>
            <a:endParaRPr lang="en-US" sz="1400" dirty="0" smtClean="0"/>
          </a:p>
          <a:p>
            <a:endParaRPr lang="en-US" sz="1400"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4000" dirty="0" smtClean="0"/>
              <a:t>Important i-STAT INR Reminders</a:t>
            </a:r>
          </a:p>
        </p:txBody>
      </p:sp>
      <p:sp>
        <p:nvSpPr>
          <p:cNvPr id="46083" name="Content Placeholder 2"/>
          <p:cNvSpPr>
            <a:spLocks noGrp="1"/>
          </p:cNvSpPr>
          <p:nvPr>
            <p:ph idx="1"/>
          </p:nvPr>
        </p:nvSpPr>
        <p:spPr/>
        <p:txBody>
          <a:bodyPr/>
          <a:lstStyle/>
          <a:p>
            <a:r>
              <a:rPr lang="en-US" sz="1400" b="1" dirty="0" smtClean="0"/>
              <a:t>If an error code 19 occurs, draw a venous sample and send to the Core Lab.</a:t>
            </a:r>
          </a:p>
          <a:p>
            <a:pPr>
              <a:buFont typeface="Wingdings" pitchFamily="2" charset="2"/>
              <a:buNone/>
            </a:pPr>
            <a:endParaRPr lang="en-US" sz="1400" dirty="0" smtClean="0"/>
          </a:p>
          <a:p>
            <a:r>
              <a:rPr lang="en-US" sz="1400" b="1" dirty="0" smtClean="0"/>
              <a:t> Any INR &gt; or = 4.0 should have a follow-up (confirmatory) venous sample sent to the Core Lab </a:t>
            </a:r>
            <a:endParaRPr lang="en-US" sz="1400" dirty="0" smtClean="0"/>
          </a:p>
          <a:p>
            <a:endParaRPr lang="en-US" sz="1400" dirty="0" smtClean="0"/>
          </a:p>
          <a:p>
            <a:r>
              <a:rPr lang="en-US" sz="1400" b="1" dirty="0" smtClean="0"/>
              <a:t>i-STAT PT/INR may report a false prolongation of the prothrombin time (PT) and an elevation of the INR on samples contaminated with Chlorhexidine Gluconate.   </a:t>
            </a:r>
            <a:r>
              <a:rPr lang="en-US" sz="1400" b="1" i="1" dirty="0" smtClean="0"/>
              <a:t>This chemical can be found in some skin cleansing solutions.</a:t>
            </a:r>
            <a:endParaRPr lang="en-US" sz="1400" dirty="0" smtClean="0"/>
          </a:p>
          <a:p>
            <a:endParaRPr lang="en-US" sz="140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z="4000" dirty="0" smtClean="0"/>
              <a:t>Important i-STAT INR Reminders</a:t>
            </a:r>
          </a:p>
        </p:txBody>
      </p:sp>
      <p:sp>
        <p:nvSpPr>
          <p:cNvPr id="47107" name="Content Placeholder 2"/>
          <p:cNvSpPr>
            <a:spLocks noGrp="1"/>
          </p:cNvSpPr>
          <p:nvPr>
            <p:ph idx="1"/>
          </p:nvPr>
        </p:nvSpPr>
        <p:spPr/>
        <p:txBody>
          <a:bodyPr/>
          <a:lstStyle/>
          <a:p>
            <a:r>
              <a:rPr lang="en-US" sz="1400" b="1" dirty="0" smtClean="0"/>
              <a:t>Notify all critical values—follow current procedure and document notification in Sunquest</a:t>
            </a:r>
            <a:endParaRPr lang="en-US" sz="1400" dirty="0" smtClean="0"/>
          </a:p>
          <a:p>
            <a:pPr lvl="1"/>
            <a:r>
              <a:rPr lang="en-US" sz="1400" b="1" dirty="0" smtClean="0"/>
              <a:t>Sunquest function MEM</a:t>
            </a:r>
            <a:endParaRPr lang="en-US" sz="1400" dirty="0" smtClean="0"/>
          </a:p>
          <a:p>
            <a:pPr lvl="1"/>
            <a:r>
              <a:rPr lang="en-US" sz="1400" b="1" dirty="0" smtClean="0"/>
              <a:t>Worksheet ISTAT</a:t>
            </a:r>
            <a:endParaRPr lang="en-US" sz="1400" dirty="0" smtClean="0"/>
          </a:p>
          <a:p>
            <a:pPr lvl="1"/>
            <a:r>
              <a:rPr lang="en-US" sz="1400" b="1" dirty="0" smtClean="0"/>
              <a:t>M-</a:t>
            </a:r>
            <a:r>
              <a:rPr lang="en-US" sz="1400" b="1" i="1" dirty="0" smtClean="0"/>
              <a:t>accession number</a:t>
            </a:r>
            <a:endParaRPr lang="en-US" sz="1400" dirty="0" smtClean="0"/>
          </a:p>
          <a:p>
            <a:pPr lvl="1"/>
            <a:r>
              <a:rPr lang="en-US" sz="1400" b="1" dirty="0" smtClean="0"/>
              <a:t>Append the critical value notification to the INR value.	</a:t>
            </a:r>
            <a:endParaRPr lang="en-US" sz="1400" dirty="0" smtClean="0"/>
          </a:p>
          <a:p>
            <a:pPr lvl="2"/>
            <a:r>
              <a:rPr lang="en-US" sz="1400" b="1" dirty="0" smtClean="0"/>
              <a:t>–CTRB-;reported to </a:t>
            </a:r>
            <a:r>
              <a:rPr lang="en-US" sz="1400" b="1" i="1" dirty="0" smtClean="0"/>
              <a:t>type full name of person notified of critical value and their credentials and the date/time of notification</a:t>
            </a:r>
            <a:endParaRPr lang="en-US" sz="1400" dirty="0" smtClean="0"/>
          </a:p>
          <a:p>
            <a:r>
              <a:rPr lang="en-US" sz="1400" b="1" dirty="0" smtClean="0"/>
              <a:t> </a:t>
            </a:r>
            <a:endParaRPr lang="en-US" sz="1400" dirty="0" smtClean="0"/>
          </a:p>
          <a:p>
            <a:endParaRPr lang="en-US" sz="14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4000" dirty="0" smtClean="0"/>
              <a:t>Important i-STAT INR Reminders</a:t>
            </a:r>
          </a:p>
        </p:txBody>
      </p:sp>
      <p:sp>
        <p:nvSpPr>
          <p:cNvPr id="48131" name="Content Placeholder 2"/>
          <p:cNvSpPr>
            <a:spLocks noGrp="1"/>
          </p:cNvSpPr>
          <p:nvPr>
            <p:ph idx="1"/>
          </p:nvPr>
        </p:nvSpPr>
        <p:spPr/>
        <p:txBody>
          <a:bodyPr/>
          <a:lstStyle/>
          <a:p>
            <a:r>
              <a:rPr lang="en-US" sz="1400" b="1" dirty="0" smtClean="0"/>
              <a:t>LIS/Sunquest order code information</a:t>
            </a:r>
            <a:endParaRPr lang="en-US" sz="1400" dirty="0" smtClean="0"/>
          </a:p>
          <a:p>
            <a:pPr lvl="1"/>
            <a:r>
              <a:rPr lang="en-US" sz="1400" b="1" dirty="0" smtClean="0"/>
              <a:t>Sunquest function=MEM</a:t>
            </a:r>
            <a:endParaRPr lang="en-US" sz="1400" dirty="0" smtClean="0"/>
          </a:p>
          <a:p>
            <a:pPr lvl="1"/>
            <a:r>
              <a:rPr lang="en-US" sz="1400" b="1" dirty="0" smtClean="0"/>
              <a:t>The Worksheet is ISTAT</a:t>
            </a:r>
            <a:endParaRPr lang="en-US" sz="1400" dirty="0" smtClean="0"/>
          </a:p>
          <a:p>
            <a:pPr lvl="1"/>
            <a:r>
              <a:rPr lang="en-US" sz="1400" b="1" dirty="0" smtClean="0"/>
              <a:t>The battery order code is ZPTB</a:t>
            </a:r>
            <a:endParaRPr lang="en-US" sz="1400" dirty="0" smtClean="0"/>
          </a:p>
          <a:p>
            <a:pPr lvl="1"/>
            <a:r>
              <a:rPr lang="en-US" sz="1400" b="1" dirty="0" smtClean="0"/>
              <a:t>This battery includes the following tests:</a:t>
            </a:r>
            <a:endParaRPr lang="en-US" sz="1400" dirty="0" smtClean="0"/>
          </a:p>
          <a:p>
            <a:pPr lvl="2"/>
            <a:r>
              <a:rPr lang="en-US" sz="1400" b="1" dirty="0" smtClean="0"/>
              <a:t>ZSAMP (sample type—CAP (capillary) or VEN (venous) </a:t>
            </a:r>
            <a:endParaRPr lang="en-US" sz="1400" dirty="0" smtClean="0"/>
          </a:p>
          <a:p>
            <a:pPr lvl="2"/>
            <a:r>
              <a:rPr lang="en-US" sz="1400" b="1" dirty="0" smtClean="0"/>
              <a:t>ZINR (INR value reported by i-STAT analyzer)</a:t>
            </a:r>
            <a:endParaRPr lang="en-US" sz="1400" dirty="0" smtClean="0"/>
          </a:p>
          <a:p>
            <a:pPr lvl="2"/>
            <a:r>
              <a:rPr lang="en-US" sz="1400" b="1" dirty="0" smtClean="0"/>
              <a:t>ZCOM—auto answer comment—POC--Point of Care Testing</a:t>
            </a:r>
            <a:endParaRPr lang="en-US" sz="1400" dirty="0" smtClean="0"/>
          </a:p>
          <a:p>
            <a:pPr lvl="2"/>
            <a:r>
              <a:rPr lang="en-US" sz="1400" b="1" dirty="0" smtClean="0"/>
              <a:t>ZDEV (device—helps Sunquest know whether or not to append the DHP address to DHP results) (hidden from clinician) (DHP-Downtown Health Plaza) (S7CSB-seventh floor CSB)</a:t>
            </a:r>
            <a:endParaRPr lang="en-US" sz="1400" dirty="0" smtClean="0"/>
          </a:p>
          <a:p>
            <a:pPr lvl="2"/>
            <a:r>
              <a:rPr lang="en-US" sz="1400" b="1" dirty="0" smtClean="0"/>
              <a:t>ZLOC (auto-answer address of testing if performed at DHP—will be hidden if reported by S7CSB device)</a:t>
            </a:r>
            <a:endParaRPr lang="en-US" sz="1400" dirty="0" smtClean="0"/>
          </a:p>
          <a:p>
            <a:pPr lvl="2"/>
            <a:r>
              <a:rPr lang="en-US" sz="1400" b="1" dirty="0" smtClean="0"/>
              <a:t>ZTECH—tech code of testing personnel—hidden from clinician</a:t>
            </a:r>
            <a:endParaRPr lang="en-US" sz="1400" dirty="0" smtClean="0"/>
          </a:p>
          <a:p>
            <a:endParaRPr lang="en-US" sz="1400"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College of American Pathologists (CAP)</a:t>
            </a:r>
          </a:p>
        </p:txBody>
      </p:sp>
      <p:sp>
        <p:nvSpPr>
          <p:cNvPr id="49155" name="Rectangle 3"/>
          <p:cNvSpPr>
            <a:spLocks noGrp="1" noChangeArrowheads="1"/>
          </p:cNvSpPr>
          <p:nvPr>
            <p:ph type="body" idx="1"/>
          </p:nvPr>
        </p:nvSpPr>
        <p:spPr/>
        <p:txBody>
          <a:bodyPr/>
          <a:lstStyle/>
          <a:p>
            <a:pPr eaLnBrk="1" hangingPunct="1"/>
            <a:r>
              <a:rPr lang="en-US" dirty="0" smtClean="0"/>
              <a:t>If there are concerns regarding result quality and the concerns are not adequately addressed by Lab or WFBMC management, CAP can be notified at 1-866-236-7212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smtClean="0"/>
              <a:t>Congratulations	</a:t>
            </a:r>
          </a:p>
        </p:txBody>
      </p:sp>
      <p:sp>
        <p:nvSpPr>
          <p:cNvPr id="50179" name="Rectangle 3"/>
          <p:cNvSpPr>
            <a:spLocks noGrp="1" noChangeArrowheads="1"/>
          </p:cNvSpPr>
          <p:nvPr>
            <p:ph type="body" idx="1"/>
          </p:nvPr>
        </p:nvSpPr>
        <p:spPr/>
        <p:txBody>
          <a:bodyPr/>
          <a:lstStyle/>
          <a:p>
            <a:pPr eaLnBrk="1" hangingPunct="1">
              <a:lnSpc>
                <a:spcPct val="80000"/>
              </a:lnSpc>
            </a:pPr>
            <a:r>
              <a:rPr lang="en-US" dirty="0" smtClean="0"/>
              <a:t>This concludes the i-STAT 1 power point presentation.</a:t>
            </a:r>
          </a:p>
          <a:p>
            <a:pPr eaLnBrk="1" hangingPunct="1">
              <a:lnSpc>
                <a:spcPct val="80000"/>
              </a:lnSpc>
            </a:pPr>
            <a:r>
              <a:rPr lang="en-US" dirty="0" smtClean="0">
                <a:solidFill>
                  <a:schemeClr val="hlink"/>
                </a:solidFill>
              </a:rPr>
              <a:t>Please note that this power point does not replace the i-STAT policies and procedures.</a:t>
            </a:r>
            <a:r>
              <a:rPr lang="en-US" dirty="0" smtClean="0"/>
              <a:t> </a:t>
            </a:r>
          </a:p>
          <a:p>
            <a:pPr eaLnBrk="1" hangingPunct="1">
              <a:lnSpc>
                <a:spcPct val="80000"/>
              </a:lnSpc>
            </a:pPr>
            <a:r>
              <a:rPr lang="en-US" dirty="0" smtClean="0"/>
              <a:t>The presentation only gives highlights of i-STAT information</a:t>
            </a:r>
          </a:p>
          <a:p>
            <a:pPr eaLnBrk="1" hangingPunct="1">
              <a:lnSpc>
                <a:spcPct val="80000"/>
              </a:lnSpc>
            </a:pPr>
            <a:r>
              <a:rPr lang="en-US" dirty="0" smtClean="0"/>
              <a:t>Please complete the on-line i-STAT exam within 1 week of training.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0" y="685800"/>
            <a:ext cx="7315200" cy="553998"/>
          </a:xfrm>
        </p:spPr>
        <p:txBody>
          <a:bodyPr/>
          <a:lstStyle/>
          <a:p>
            <a:r>
              <a:rPr lang="en-US" dirty="0" smtClean="0"/>
              <a:t>Hands On Experience</a:t>
            </a:r>
            <a:endParaRPr lang="en-US" dirty="0"/>
          </a:p>
        </p:txBody>
      </p:sp>
      <p:sp>
        <p:nvSpPr>
          <p:cNvPr id="5" name="Subtitle 4"/>
          <p:cNvSpPr>
            <a:spLocks noGrp="1"/>
          </p:cNvSpPr>
          <p:nvPr>
            <p:ph type="subTitle" idx="1"/>
          </p:nvPr>
        </p:nvSpPr>
        <p:spPr>
          <a:xfrm>
            <a:off x="3581400" y="1219200"/>
            <a:ext cx="5029200" cy="3429000"/>
          </a:xfrm>
        </p:spPr>
        <p:txBody>
          <a:bodyPr/>
          <a:lstStyle/>
          <a:p>
            <a:r>
              <a:rPr lang="en-US" sz="1800" dirty="0" smtClean="0">
                <a:solidFill>
                  <a:schemeClr val="tx1"/>
                </a:solidFill>
              </a:rPr>
              <a:t>Change batteries and check battery voltage</a:t>
            </a:r>
          </a:p>
          <a:p>
            <a:r>
              <a:rPr lang="en-US" sz="1800" dirty="0" smtClean="0">
                <a:solidFill>
                  <a:schemeClr val="tx1"/>
                </a:solidFill>
              </a:rPr>
              <a:t>Test External electronic simulator</a:t>
            </a:r>
          </a:p>
          <a:p>
            <a:r>
              <a:rPr lang="en-US" sz="1800" dirty="0" smtClean="0">
                <a:solidFill>
                  <a:schemeClr val="tx1"/>
                </a:solidFill>
              </a:rPr>
              <a:t>Test/Discuss Liquid QC</a:t>
            </a:r>
          </a:p>
          <a:p>
            <a:r>
              <a:rPr lang="en-US" sz="1800" dirty="0" smtClean="0">
                <a:solidFill>
                  <a:schemeClr val="tx1"/>
                </a:solidFill>
              </a:rPr>
              <a:t>Test patient sample</a:t>
            </a:r>
          </a:p>
          <a:p>
            <a:r>
              <a:rPr lang="en-US" sz="1800" dirty="0" smtClean="0">
                <a:solidFill>
                  <a:schemeClr val="tx1"/>
                </a:solidFill>
              </a:rPr>
              <a:t>Recall of results</a:t>
            </a:r>
          </a:p>
          <a:p>
            <a:r>
              <a:rPr lang="en-US" sz="1800" dirty="0" smtClean="0">
                <a:solidFill>
                  <a:schemeClr val="tx1"/>
                </a:solidFill>
              </a:rPr>
              <a:t>Discuss Menu Options</a:t>
            </a:r>
          </a:p>
          <a:p>
            <a:r>
              <a:rPr lang="en-US" sz="1800" dirty="0" smtClean="0">
                <a:solidFill>
                  <a:schemeClr val="tx1"/>
                </a:solidFill>
              </a:rPr>
              <a:t>Download of results</a:t>
            </a:r>
          </a:p>
          <a:p>
            <a:endParaRPr lang="en-US" sz="800" dirty="0" smtClean="0"/>
          </a:p>
          <a:p>
            <a:r>
              <a:rPr lang="en-US" sz="800" dirty="0" smtClean="0"/>
              <a:t>istatONEItrainingpowerpointPTINR012413</a:t>
            </a:r>
            <a:endParaRPr lang="en-US" dirty="0"/>
          </a:p>
        </p:txBody>
      </p:sp>
    </p:spTree>
    <p:extLst>
      <p:ext uri="{BB962C8B-B14F-4D97-AF65-F5344CB8AC3E}">
        <p14:creationId xmlns:p14="http://schemas.microsoft.com/office/powerpoint/2010/main" xmlns="" val="141191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i-STAT Operator ID</a:t>
            </a:r>
          </a:p>
        </p:txBody>
      </p:sp>
      <p:sp>
        <p:nvSpPr>
          <p:cNvPr id="7171" name="Rectangle 3"/>
          <p:cNvSpPr>
            <a:spLocks noGrp="1" noChangeArrowheads="1"/>
          </p:cNvSpPr>
          <p:nvPr>
            <p:ph type="body" idx="1"/>
          </p:nvPr>
        </p:nvSpPr>
        <p:spPr>
          <a:xfrm>
            <a:off x="914400" y="1828800"/>
            <a:ext cx="7772400" cy="3877985"/>
          </a:xfrm>
        </p:spPr>
        <p:txBody>
          <a:bodyPr/>
          <a:lstStyle/>
          <a:p>
            <a:pPr eaLnBrk="1" hangingPunct="1"/>
            <a:r>
              <a:rPr lang="en-US" sz="2400" dirty="0" smtClean="0"/>
              <a:t>User </a:t>
            </a:r>
            <a:r>
              <a:rPr lang="en-US" sz="2400" dirty="0" smtClean="0"/>
              <a:t>specific</a:t>
            </a:r>
          </a:p>
          <a:p>
            <a:pPr eaLnBrk="1" hangingPunct="1">
              <a:buNone/>
            </a:pPr>
            <a:endParaRPr lang="en-US" sz="2400" dirty="0" smtClean="0"/>
          </a:p>
          <a:p>
            <a:pPr eaLnBrk="1" hangingPunct="1"/>
            <a:r>
              <a:rPr lang="en-US" sz="2400" dirty="0" smtClean="0"/>
              <a:t>Serves as identification of testing </a:t>
            </a:r>
            <a:r>
              <a:rPr lang="en-US" sz="2400" dirty="0" smtClean="0"/>
              <a:t>personnel</a:t>
            </a:r>
          </a:p>
          <a:p>
            <a:pPr eaLnBrk="1" hangingPunct="1"/>
            <a:endParaRPr lang="en-US" sz="2400" dirty="0" smtClean="0"/>
          </a:p>
          <a:p>
            <a:pPr eaLnBrk="1" hangingPunct="1"/>
            <a:r>
              <a:rPr lang="en-US" sz="2400" dirty="0" smtClean="0"/>
              <a:t>Do </a:t>
            </a:r>
            <a:r>
              <a:rPr lang="en-US" sz="2400" dirty="0" smtClean="0"/>
              <a:t>NOT share operator </a:t>
            </a:r>
            <a:r>
              <a:rPr lang="en-US" sz="2400" dirty="0" smtClean="0"/>
              <a:t>ID’s</a:t>
            </a:r>
          </a:p>
          <a:p>
            <a:pPr eaLnBrk="1" hangingPunct="1">
              <a:buNone/>
            </a:pPr>
            <a:endParaRPr lang="en-US" sz="2400" dirty="0" smtClean="0"/>
          </a:p>
          <a:p>
            <a:pPr eaLnBrk="1" hangingPunct="1"/>
            <a:r>
              <a:rPr lang="en-US" sz="2400" dirty="0" smtClean="0"/>
              <a:t>Do NOT enter your operator ID into analyzer and allow use by another individual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Training and Competency Requirements</a:t>
            </a:r>
          </a:p>
        </p:txBody>
      </p:sp>
      <p:sp>
        <p:nvSpPr>
          <p:cNvPr id="8195" name="Rectangle 3"/>
          <p:cNvSpPr>
            <a:spLocks noGrp="1" noChangeArrowheads="1"/>
          </p:cNvSpPr>
          <p:nvPr>
            <p:ph type="body" idx="1"/>
          </p:nvPr>
        </p:nvSpPr>
        <p:spPr/>
        <p:txBody>
          <a:bodyPr/>
          <a:lstStyle/>
          <a:p>
            <a:pPr eaLnBrk="1" hangingPunct="1">
              <a:lnSpc>
                <a:spcPct val="80000"/>
              </a:lnSpc>
            </a:pPr>
            <a:r>
              <a:rPr lang="en-US" sz="2800" dirty="0" smtClean="0"/>
              <a:t>Must be documented</a:t>
            </a:r>
          </a:p>
          <a:p>
            <a:pPr eaLnBrk="1" hangingPunct="1">
              <a:lnSpc>
                <a:spcPct val="80000"/>
              </a:lnSpc>
            </a:pPr>
            <a:r>
              <a:rPr lang="en-US" sz="2800" dirty="0" smtClean="0"/>
              <a:t>Initial training</a:t>
            </a:r>
          </a:p>
          <a:p>
            <a:pPr eaLnBrk="1" hangingPunct="1">
              <a:lnSpc>
                <a:spcPct val="80000"/>
              </a:lnSpc>
            </a:pPr>
            <a:r>
              <a:rPr lang="en-US" sz="2800" dirty="0" smtClean="0"/>
              <a:t>Initial competency evaluation</a:t>
            </a:r>
          </a:p>
          <a:p>
            <a:pPr eaLnBrk="1" hangingPunct="1">
              <a:lnSpc>
                <a:spcPct val="80000"/>
              </a:lnSpc>
            </a:pPr>
            <a:r>
              <a:rPr lang="en-US" sz="2800" dirty="0" smtClean="0"/>
              <a:t>6 month competency evaluation-NEW users</a:t>
            </a:r>
          </a:p>
          <a:p>
            <a:pPr eaLnBrk="1" hangingPunct="1">
              <a:lnSpc>
                <a:spcPct val="80000"/>
              </a:lnSpc>
            </a:pPr>
            <a:r>
              <a:rPr lang="en-US" sz="2800" dirty="0" smtClean="0"/>
              <a:t>On-going Annual competency evaluation—at least 2-point –usually written exam and direct observation</a:t>
            </a:r>
          </a:p>
          <a:p>
            <a:pPr eaLnBrk="1" hangingPunct="1">
              <a:lnSpc>
                <a:spcPct val="80000"/>
              </a:lnSpc>
            </a:pPr>
            <a:r>
              <a:rPr lang="en-US" sz="2800" dirty="0" smtClean="0"/>
              <a:t>Failure to maintain updated training and competency will result in loss of testing privileges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Competency</a:t>
            </a:r>
            <a:endParaRPr lang="en-US" dirty="0"/>
          </a:p>
        </p:txBody>
      </p:sp>
      <p:sp>
        <p:nvSpPr>
          <p:cNvPr id="3" name="Content Placeholder 2"/>
          <p:cNvSpPr>
            <a:spLocks noGrp="1"/>
          </p:cNvSpPr>
          <p:nvPr>
            <p:ph idx="1"/>
          </p:nvPr>
        </p:nvSpPr>
        <p:spPr>
          <a:xfrm>
            <a:off x="914400" y="1828800"/>
            <a:ext cx="7772400" cy="861774"/>
          </a:xfrm>
        </p:spPr>
        <p:txBody>
          <a:bodyPr/>
          <a:lstStyle/>
          <a:p>
            <a:r>
              <a:rPr lang="en-US" dirty="0" smtClean="0"/>
              <a:t>Competency observations may only be completed by authorized staff members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Safety</a:t>
            </a:r>
          </a:p>
        </p:txBody>
      </p:sp>
      <p:sp>
        <p:nvSpPr>
          <p:cNvPr id="9219" name="Rectangle 3"/>
          <p:cNvSpPr>
            <a:spLocks noGrp="1" noChangeArrowheads="1"/>
          </p:cNvSpPr>
          <p:nvPr>
            <p:ph type="body" idx="1"/>
          </p:nvPr>
        </p:nvSpPr>
        <p:spPr>
          <a:xfrm>
            <a:off x="914400" y="1600200"/>
            <a:ext cx="7772400" cy="4438138"/>
          </a:xfrm>
        </p:spPr>
        <p:txBody>
          <a:bodyPr/>
          <a:lstStyle/>
          <a:p>
            <a:pPr eaLnBrk="1" hangingPunct="1">
              <a:lnSpc>
                <a:spcPct val="80000"/>
              </a:lnSpc>
            </a:pPr>
            <a:r>
              <a:rPr lang="en-US" sz="2000" dirty="0" smtClean="0"/>
              <a:t>Always wear gloves when handling analyzer</a:t>
            </a:r>
          </a:p>
          <a:p>
            <a:pPr lvl="4">
              <a:lnSpc>
                <a:spcPct val="80000"/>
              </a:lnSpc>
            </a:pPr>
            <a:r>
              <a:rPr lang="en-US" sz="2000" dirty="0" smtClean="0"/>
              <a:t>Including patient testing and performing QC</a:t>
            </a:r>
          </a:p>
          <a:p>
            <a:pPr eaLnBrk="1" hangingPunct="1">
              <a:lnSpc>
                <a:spcPct val="80000"/>
              </a:lnSpc>
            </a:pPr>
            <a:r>
              <a:rPr lang="en-US" sz="2000" dirty="0" smtClean="0"/>
              <a:t>Disinfect </a:t>
            </a:r>
            <a:r>
              <a:rPr lang="en-US" sz="2000" dirty="0" smtClean="0"/>
              <a:t>when contaminated with blood AND between EACH patient</a:t>
            </a:r>
          </a:p>
          <a:p>
            <a:pPr eaLnBrk="1" hangingPunct="1">
              <a:lnSpc>
                <a:spcPct val="80000"/>
              </a:lnSpc>
            </a:pPr>
            <a:r>
              <a:rPr lang="en-US" sz="2000" dirty="0" smtClean="0"/>
              <a:t>DO NOT lean over the cartridge while filling with sample</a:t>
            </a:r>
          </a:p>
          <a:p>
            <a:pPr eaLnBrk="1" hangingPunct="1">
              <a:lnSpc>
                <a:spcPct val="80000"/>
              </a:lnSpc>
            </a:pPr>
            <a:r>
              <a:rPr lang="en-US" sz="2000" dirty="0" smtClean="0"/>
              <a:t>A safety shield is recommended</a:t>
            </a:r>
          </a:p>
          <a:p>
            <a:pPr eaLnBrk="1" hangingPunct="1">
              <a:lnSpc>
                <a:spcPct val="80000"/>
              </a:lnSpc>
            </a:pPr>
            <a:r>
              <a:rPr lang="en-US" sz="2000" dirty="0" smtClean="0"/>
              <a:t>Place gauze or tissue over snap when closing</a:t>
            </a:r>
          </a:p>
          <a:p>
            <a:pPr eaLnBrk="1" hangingPunct="1">
              <a:lnSpc>
                <a:spcPct val="80000"/>
              </a:lnSpc>
            </a:pPr>
            <a:r>
              <a:rPr lang="en-US" sz="2000" dirty="0" smtClean="0"/>
              <a:t>Do NOT send blood-contaminated i-STAT Resolution Requisitions to the Clinical </a:t>
            </a:r>
            <a:r>
              <a:rPr lang="en-US" sz="2000" dirty="0" smtClean="0"/>
              <a:t>Lab</a:t>
            </a:r>
          </a:p>
          <a:p>
            <a:pPr eaLnBrk="1" hangingPunct="1">
              <a:lnSpc>
                <a:spcPct val="80000"/>
              </a:lnSpc>
            </a:pPr>
            <a:r>
              <a:rPr lang="en-US" sz="2000" dirty="0" smtClean="0"/>
              <a:t>Only use auto-disabling single-use finger stick devices.  </a:t>
            </a:r>
          </a:p>
          <a:p>
            <a:pPr lvl="4">
              <a:lnSpc>
                <a:spcPct val="80000"/>
              </a:lnSpc>
            </a:pPr>
            <a:r>
              <a:rPr lang="en-US" sz="2000" dirty="0" smtClean="0"/>
              <a:t>Never use finger stick devices for more than one person.</a:t>
            </a:r>
          </a:p>
          <a:p>
            <a:pPr eaLnBrk="1" hangingPunct="1">
              <a:lnSpc>
                <a:spcPct val="80000"/>
              </a:lnSpc>
              <a:buNone/>
            </a:pPr>
            <a:endParaRPr lang="en-US" sz="28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i-STAT Components</a:t>
            </a:r>
          </a:p>
        </p:txBody>
      </p:sp>
      <p:sp>
        <p:nvSpPr>
          <p:cNvPr id="10243" name="Rectangle 3"/>
          <p:cNvSpPr>
            <a:spLocks noGrp="1" noChangeArrowheads="1"/>
          </p:cNvSpPr>
          <p:nvPr>
            <p:ph type="body" idx="1"/>
          </p:nvPr>
        </p:nvSpPr>
        <p:spPr/>
        <p:txBody>
          <a:bodyPr/>
          <a:lstStyle/>
          <a:p>
            <a:pPr eaLnBrk="1" hangingPunct="1"/>
            <a:r>
              <a:rPr lang="en-US" dirty="0" smtClean="0"/>
              <a:t>Analyzer	</a:t>
            </a:r>
          </a:p>
          <a:p>
            <a:pPr eaLnBrk="1" hangingPunct="1"/>
            <a:r>
              <a:rPr lang="en-US" dirty="0" smtClean="0"/>
              <a:t>Cartridge</a:t>
            </a:r>
          </a:p>
          <a:p>
            <a:pPr eaLnBrk="1" hangingPunct="1"/>
            <a:r>
              <a:rPr lang="en-US" dirty="0" smtClean="0"/>
              <a:t>Simulator (Electronic Quality Control)</a:t>
            </a:r>
          </a:p>
          <a:p>
            <a:pPr eaLnBrk="1" hangingPunct="1"/>
            <a:r>
              <a:rPr lang="en-US" dirty="0" smtClean="0"/>
              <a:t>Liquid Quality Control Materials</a:t>
            </a:r>
          </a:p>
          <a:p>
            <a:pPr eaLnBrk="1" hangingPunct="1"/>
            <a:r>
              <a:rPr lang="en-US" dirty="0" smtClean="0"/>
              <a:t>Downloader</a:t>
            </a:r>
          </a:p>
          <a:p>
            <a:pPr eaLnBrk="1" hangingPunct="1"/>
            <a:r>
              <a:rPr lang="en-US" dirty="0" smtClean="0"/>
              <a:t>Recharger</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BMC_internal_template">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WFBMC_internal_template</Template>
  <TotalTime>51</TotalTime>
  <Words>2304</Words>
  <Application>Microsoft Office PowerPoint</Application>
  <PresentationFormat>On-screen Show (4:3)</PresentationFormat>
  <Paragraphs>315</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WFBMC_internal_template</vt:lpstr>
      <vt:lpstr>Point-of-Care Testing i-STAT PT/INR Education Module </vt:lpstr>
      <vt:lpstr>i-STAT Policy and Procedure</vt:lpstr>
      <vt:lpstr>i-STAT Support</vt:lpstr>
      <vt:lpstr>i-STAT Policies and Procedures</vt:lpstr>
      <vt:lpstr>i-STAT Operator ID</vt:lpstr>
      <vt:lpstr>Training and Competency Requirements</vt:lpstr>
      <vt:lpstr>Training and Competency</vt:lpstr>
      <vt:lpstr>Safety</vt:lpstr>
      <vt:lpstr>i-STAT Components</vt:lpstr>
      <vt:lpstr>i-STAT Analyzer (Handheld)</vt:lpstr>
      <vt:lpstr>i-STAT Analyzer</vt:lpstr>
      <vt:lpstr>Patient ID/Barcode Scanner</vt:lpstr>
      <vt:lpstr>Analyzer Display</vt:lpstr>
      <vt:lpstr>Menu Options</vt:lpstr>
      <vt:lpstr>i-STAT Cartridges</vt:lpstr>
      <vt:lpstr>Cartridge Storage</vt:lpstr>
      <vt:lpstr>Cartridge Handling—All Cartridges</vt:lpstr>
      <vt:lpstr>Cartridge Handling-DO NOT’s</vt:lpstr>
      <vt:lpstr>Sample Requirements PT/INR Cartridge</vt:lpstr>
      <vt:lpstr>Sample Requirements i-STAT PT/INR cartridge</vt:lpstr>
      <vt:lpstr>PT/INR Results will be ADVERSELY affected by…</vt:lpstr>
      <vt:lpstr>Cartridges-Factors Affecting Results</vt:lpstr>
      <vt:lpstr>Result considerations</vt:lpstr>
      <vt:lpstr>When Results Not Given, etc.</vt:lpstr>
      <vt:lpstr>Analyzer Error Codes</vt:lpstr>
      <vt:lpstr>Result Recall</vt:lpstr>
      <vt:lpstr>Simulators</vt:lpstr>
      <vt:lpstr>Simulators-Internal</vt:lpstr>
      <vt:lpstr>Simulators-External</vt:lpstr>
      <vt:lpstr>Simulators-External</vt:lpstr>
      <vt:lpstr>Liquid Quality Control</vt:lpstr>
      <vt:lpstr>i-STAT Maintenance, etc.</vt:lpstr>
      <vt:lpstr>Patient Identity</vt:lpstr>
      <vt:lpstr>Patient Identity-Misidentifications</vt:lpstr>
      <vt:lpstr>Analyzer Download</vt:lpstr>
      <vt:lpstr>Analyzer Download</vt:lpstr>
      <vt:lpstr>Re-charger</vt:lpstr>
      <vt:lpstr>Analyzer Download—Downloader Troubleshooting</vt:lpstr>
      <vt:lpstr>Clinical Laboratory Incident/Credit Report Form</vt:lpstr>
      <vt:lpstr>I-STAT Billing/Credits</vt:lpstr>
      <vt:lpstr>i-STAT Supplies </vt:lpstr>
      <vt:lpstr>Emergency Release of Cartridges</vt:lpstr>
      <vt:lpstr>Important i-STAT INR Reminders</vt:lpstr>
      <vt:lpstr>Important i-STAT INR Reminders</vt:lpstr>
      <vt:lpstr>Important i-STAT INR Reminders</vt:lpstr>
      <vt:lpstr>Important i-STAT INR Reminders</vt:lpstr>
      <vt:lpstr>College of American Pathologists (CAP)</vt:lpstr>
      <vt:lpstr>Congratulations </vt:lpstr>
      <vt:lpstr>Hands On Experience</vt:lpstr>
    </vt:vector>
  </TitlesOfParts>
  <Company>WFUBMC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Point-of-Care Testing i-STAT PT/INR Education Module </dc:title>
  <dc:creator>athayer</dc:creator>
  <cp:lastModifiedBy>athayer</cp:lastModifiedBy>
  <cp:revision>2</cp:revision>
  <dcterms:created xsi:type="dcterms:W3CDTF">2013-01-24T12:02:57Z</dcterms:created>
  <dcterms:modified xsi:type="dcterms:W3CDTF">2013-01-24T12:54:38Z</dcterms:modified>
</cp:coreProperties>
</file>