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9" r:id="rId2"/>
    <p:sldId id="342" r:id="rId3"/>
    <p:sldId id="337" r:id="rId4"/>
    <p:sldId id="364" r:id="rId5"/>
    <p:sldId id="365" r:id="rId6"/>
    <p:sldId id="355" r:id="rId7"/>
    <p:sldId id="343" r:id="rId8"/>
    <p:sldId id="344" r:id="rId9"/>
    <p:sldId id="357" r:id="rId10"/>
    <p:sldId id="347" r:id="rId11"/>
    <p:sldId id="356" r:id="rId12"/>
    <p:sldId id="360" r:id="rId13"/>
    <p:sldId id="345" r:id="rId14"/>
    <p:sldId id="348" r:id="rId15"/>
    <p:sldId id="349" r:id="rId16"/>
    <p:sldId id="351" r:id="rId17"/>
    <p:sldId id="352" r:id="rId18"/>
    <p:sldId id="261" r:id="rId19"/>
    <p:sldId id="336" r:id="rId20"/>
    <p:sldId id="366" r:id="rId21"/>
    <p:sldId id="367" r:id="rId22"/>
    <p:sldId id="368" r:id="rId23"/>
    <p:sldId id="369" r:id="rId24"/>
    <p:sldId id="370" r:id="rId25"/>
    <p:sldId id="339"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E3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93" autoAdjust="0"/>
    <p:restoredTop sz="94660"/>
  </p:normalViewPr>
  <p:slideViewPr>
    <p:cSldViewPr showGuides="1">
      <p:cViewPr varScale="1">
        <p:scale>
          <a:sx n="74" d="100"/>
          <a:sy n="74" d="100"/>
        </p:scale>
        <p:origin x="-186" y="-102"/>
      </p:cViewPr>
      <p:guideLst>
        <p:guide orient="horz" pos="432"/>
        <p:guide orient="horz" pos="3888"/>
        <p:guide pos="576"/>
        <p:guide pos="4032"/>
        <p:guide pos="764"/>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BE9ED-C6C0-4C27-9A27-F0C4B7223FF8}" type="datetimeFigureOut">
              <a:rPr lang="en-US" smtClean="0"/>
              <a:pPr/>
              <a:t>9/16/2015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A6F71A-5F82-459E-91E3-7CC4DDCCC4A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8" name="Picture 7" descr="BL111808-003.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1" name="Picture 10" descr="wfbmc_p_clr_cmyk.emf"/>
          <p:cNvPicPr>
            <a:picLocks noChangeAspect="1"/>
          </p:cNvPicPr>
          <p:nvPr userDrawn="1"/>
        </p:nvPicPr>
        <p:blipFill>
          <a:blip r:embed="rId4" cstate="print"/>
          <a:stretch>
            <a:fillRect/>
          </a:stretch>
        </p:blipFill>
        <p:spPr>
          <a:xfrm>
            <a:off x="347472" y="411480"/>
            <a:ext cx="3670538" cy="6504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Employees">
    <p:spTree>
      <p:nvGrpSpPr>
        <p:cNvPr id="1" name=""/>
        <p:cNvGrpSpPr/>
        <p:nvPr/>
      </p:nvGrpSpPr>
      <p:grpSpPr>
        <a:xfrm>
          <a:off x="0" y="0"/>
          <a:ext cx="0" cy="0"/>
          <a:chOff x="0" y="0"/>
          <a:chExt cx="0" cy="0"/>
        </a:xfrm>
      </p:grpSpPr>
      <p:pic>
        <p:nvPicPr>
          <p:cNvPr id="6" name="Picture 5" descr="PE05280804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Education">
    <p:spTree>
      <p:nvGrpSpPr>
        <p:cNvPr id="1" name=""/>
        <p:cNvGrpSpPr/>
        <p:nvPr/>
      </p:nvGrpSpPr>
      <p:grpSpPr>
        <a:xfrm>
          <a:off x="0" y="0"/>
          <a:ext cx="0" cy="0"/>
          <a:chOff x="0" y="0"/>
          <a:chExt cx="0" cy="0"/>
        </a:xfrm>
      </p:grpSpPr>
      <p:pic>
        <p:nvPicPr>
          <p:cNvPr id="8" name="Picture 7" descr="ST020808-157.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6" name="Picture 5" descr="NR111704060_2.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7" r:id="rId7"/>
    <p:sldLayoutId id="2147483660" r:id="rId8"/>
    <p:sldLayoutId id="2147483658" r:id="rId9"/>
    <p:sldLayoutId id="2147483670" r:id="rId10"/>
    <p:sldLayoutId id="2147483657" r:id="rId11"/>
    <p:sldLayoutId id="2147483661" r:id="rId12"/>
    <p:sldLayoutId id="2147483659" r:id="rId13"/>
    <p:sldLayoutId id="2147483663" r:id="rId14"/>
    <p:sldLayoutId id="2147483662" r:id="rId15"/>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rddyer@wakehealth.edu" TargetMode="External"/><Relationship Id="rId2" Type="http://schemas.openxmlformats.org/officeDocument/2006/relationships/hyperlink" Target="mailto:athayer@wakehealth.edu" TargetMode="External"/><Relationship Id="rId1" Type="http://schemas.openxmlformats.org/officeDocument/2006/relationships/slideLayout" Target="../slideLayouts/slideLayout2.xml"/><Relationship Id="rId4" Type="http://schemas.openxmlformats.org/officeDocument/2006/relationships/hyperlink" Target="mailto:engrego@wakehealth.edu"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rddyer@wakehealth.edu" TargetMode="External"/><Relationship Id="rId2" Type="http://schemas.openxmlformats.org/officeDocument/2006/relationships/hyperlink" Target="mailto:athayer@wakehealth.edu" TargetMode="External"/><Relationship Id="rId1" Type="http://schemas.openxmlformats.org/officeDocument/2006/relationships/slideLayout" Target="../slideLayouts/slideLayout2.xml"/><Relationship Id="rId4" Type="http://schemas.openxmlformats.org/officeDocument/2006/relationships/hyperlink" Target="mailto:engrego@wakehealth.ed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rddyer@wakehealth.edu" TargetMode="External"/><Relationship Id="rId2" Type="http://schemas.openxmlformats.org/officeDocument/2006/relationships/hyperlink" Target="mailto:athayer@wakehealth.edu" TargetMode="External"/><Relationship Id="rId1" Type="http://schemas.openxmlformats.org/officeDocument/2006/relationships/slideLayout" Target="../slideLayouts/slideLayout2.xml"/><Relationship Id="rId4" Type="http://schemas.openxmlformats.org/officeDocument/2006/relationships/hyperlink" Target="mailto:engrego@wakehealth.ed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rddyer@wakehealth.edu" TargetMode="External"/><Relationship Id="rId2" Type="http://schemas.openxmlformats.org/officeDocument/2006/relationships/hyperlink" Target="mailto:athayer@wakehealth.edu" TargetMode="External"/><Relationship Id="rId1" Type="http://schemas.openxmlformats.org/officeDocument/2006/relationships/slideLayout" Target="../slideLayouts/slideLayout2.xml"/><Relationship Id="rId4" Type="http://schemas.openxmlformats.org/officeDocument/2006/relationships/hyperlink" Target="mailto:engrego@wakehealth.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5400" y="1371600"/>
            <a:ext cx="5943599" cy="369332"/>
          </a:xfrm>
        </p:spPr>
        <p:txBody>
          <a:bodyPr/>
          <a:lstStyle/>
          <a:p>
            <a:pPr algn="ctr" eaLnBrk="1" hangingPunct="1"/>
            <a:r>
              <a:rPr lang="en-US" sz="2400" dirty="0" smtClean="0"/>
              <a:t>i-STAT/p-Web Interface</a:t>
            </a:r>
          </a:p>
        </p:txBody>
      </p:sp>
      <p:sp>
        <p:nvSpPr>
          <p:cNvPr id="3075" name="Rectangle 3"/>
          <p:cNvSpPr>
            <a:spLocks noGrp="1" noChangeArrowheads="1"/>
          </p:cNvSpPr>
          <p:nvPr>
            <p:ph type="subTitle" idx="1"/>
          </p:nvPr>
        </p:nvSpPr>
        <p:spPr>
          <a:xfrm>
            <a:off x="1219200" y="1828800"/>
            <a:ext cx="5939539" cy="1274195"/>
          </a:xfrm>
        </p:spPr>
        <p:txBody>
          <a:bodyPr/>
          <a:lstStyle/>
          <a:p>
            <a:pPr algn="ctr" eaLnBrk="1" hangingPunct="1">
              <a:lnSpc>
                <a:spcPct val="80000"/>
              </a:lnSpc>
            </a:pPr>
            <a:r>
              <a:rPr lang="en-US" sz="2400" dirty="0" smtClean="0"/>
              <a:t>Go-Live Information</a:t>
            </a:r>
            <a:endParaRPr lang="en-US" sz="1000" dirty="0" smtClean="0"/>
          </a:p>
          <a:p>
            <a:pPr algn="ctr" eaLnBrk="1" hangingPunct="1">
              <a:lnSpc>
                <a:spcPct val="80000"/>
              </a:lnSpc>
            </a:pPr>
            <a:r>
              <a:rPr lang="en-US" sz="1400" dirty="0" smtClean="0"/>
              <a:t>Prepared by Angie Thayer, BSMT (ASCP), </a:t>
            </a:r>
          </a:p>
          <a:p>
            <a:pPr algn="ctr" eaLnBrk="1" hangingPunct="1">
              <a:lnSpc>
                <a:spcPct val="80000"/>
              </a:lnSpc>
            </a:pPr>
            <a:r>
              <a:rPr lang="en-US" sz="1400" dirty="0" smtClean="0"/>
              <a:t>Clinical Laboratory Compliance, Quality, and Safety</a:t>
            </a:r>
          </a:p>
          <a:p>
            <a:pPr algn="ctr" eaLnBrk="1" hangingPunct="1">
              <a:lnSpc>
                <a:spcPct val="80000"/>
              </a:lnSpc>
            </a:pPr>
            <a:r>
              <a:rPr lang="en-US" sz="1400" dirty="0" smtClean="0"/>
              <a:t>09/16/15</a:t>
            </a:r>
            <a:endParaRPr lang="en-US" sz="14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984885"/>
          </a:xfrm>
        </p:spPr>
        <p:txBody>
          <a:bodyPr/>
          <a:lstStyle/>
          <a:p>
            <a:r>
              <a:rPr lang="en-US" sz="3200" dirty="0" smtClean="0"/>
              <a:t>Changes that WILL impact your test site:  Liquid QC Value Assignment Ranges</a:t>
            </a:r>
            <a:endParaRPr lang="en-US" sz="3200" dirty="0"/>
          </a:p>
        </p:txBody>
      </p:sp>
      <p:sp>
        <p:nvSpPr>
          <p:cNvPr id="3" name="Content Placeholder 2"/>
          <p:cNvSpPr>
            <a:spLocks noGrp="1"/>
          </p:cNvSpPr>
          <p:nvPr>
            <p:ph idx="1"/>
          </p:nvPr>
        </p:nvSpPr>
        <p:spPr>
          <a:xfrm>
            <a:off x="914400" y="1828800"/>
            <a:ext cx="7772400" cy="4616648"/>
          </a:xfrm>
        </p:spPr>
        <p:txBody>
          <a:bodyPr/>
          <a:lstStyle/>
          <a:p>
            <a:pPr lvl="0"/>
            <a:r>
              <a:rPr lang="en-US" sz="2000" dirty="0" smtClean="0"/>
              <a:t>All analyzers will be programmed with electronic QC value assignments for the liquid QC.  The analyzer will note whether or not the liquid QC passes or fails.  If a value fails, a comment code will be required.  However, patient testing lockout does Not occur.</a:t>
            </a:r>
          </a:p>
          <a:p>
            <a:r>
              <a:rPr lang="en-US" sz="2000" dirty="0" smtClean="0">
                <a:solidFill>
                  <a:srgbClr val="FF0000"/>
                </a:solidFill>
              </a:rPr>
              <a:t>Another reminder:  Staff MUST ensure QC results are within acceptable limits PRIOR to  proceeding with patient testing. </a:t>
            </a:r>
          </a:p>
          <a:p>
            <a:r>
              <a:rPr lang="en-US" sz="2000" dirty="0" smtClean="0">
                <a:solidFill>
                  <a:srgbClr val="FF0000"/>
                </a:solidFill>
              </a:rPr>
              <a:t>They should NEVER REPORT PATIENT RESULTS IF QC HAS FAILED! </a:t>
            </a:r>
          </a:p>
          <a:p>
            <a:pPr marL="285750" indent="-285750"/>
            <a:r>
              <a:rPr lang="en-US" sz="2000" dirty="0" smtClean="0"/>
              <a:t>If QC results are not within expected limits, then patient results may also be affected.</a:t>
            </a:r>
          </a:p>
          <a:p>
            <a:pPr marL="285750" indent="-285750"/>
            <a:r>
              <a:rPr lang="en-US" sz="2000" dirty="0" smtClean="0"/>
              <a:t>This has a direct impact on safe patient care.  Inappropriate patient treatment may occur if inaccurate laboratory results are reported.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Codes:  Liquid QC</a:t>
            </a:r>
            <a:endParaRPr lang="en-US" dirty="0"/>
          </a:p>
        </p:txBody>
      </p:sp>
      <p:sp>
        <p:nvSpPr>
          <p:cNvPr id="3" name="Content Placeholder 2"/>
          <p:cNvSpPr>
            <a:spLocks noGrp="1"/>
          </p:cNvSpPr>
          <p:nvPr>
            <p:ph idx="1"/>
          </p:nvPr>
        </p:nvSpPr>
        <p:spPr>
          <a:xfrm>
            <a:off x="914400" y="1828800"/>
            <a:ext cx="7772400" cy="3570208"/>
          </a:xfrm>
        </p:spPr>
        <p:txBody>
          <a:bodyPr/>
          <a:lstStyle/>
          <a:p>
            <a:r>
              <a:rPr lang="en-US" sz="2400" dirty="0" smtClean="0"/>
              <a:t>Liquid QC that is not within acceptable tolerance limits will require a comment code</a:t>
            </a:r>
          </a:p>
          <a:p>
            <a:endParaRPr lang="en-US" sz="2400" dirty="0" smtClean="0"/>
          </a:p>
          <a:p>
            <a:r>
              <a:rPr lang="en-US" sz="2400" dirty="0" smtClean="0"/>
              <a:t>Main campus will use comment code 5—recheck/confirm</a:t>
            </a:r>
          </a:p>
          <a:p>
            <a:endParaRPr lang="en-US" sz="2400" dirty="0" smtClean="0"/>
          </a:p>
          <a:p>
            <a:r>
              <a:rPr lang="en-US" sz="2400" dirty="0" smtClean="0"/>
              <a:t>This has been put into place to create a STOP point for the testing staff member.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 QC Important Notes/Reminders</a:t>
            </a:r>
            <a:endParaRPr lang="en-US" dirty="0"/>
          </a:p>
        </p:txBody>
      </p:sp>
      <p:sp>
        <p:nvSpPr>
          <p:cNvPr id="3" name="Content Placeholder 2"/>
          <p:cNvSpPr>
            <a:spLocks noGrp="1"/>
          </p:cNvSpPr>
          <p:nvPr>
            <p:ph idx="1"/>
          </p:nvPr>
        </p:nvSpPr>
        <p:spPr>
          <a:xfrm>
            <a:off x="914400" y="1828800"/>
            <a:ext cx="7772400" cy="4370427"/>
          </a:xfrm>
        </p:spPr>
        <p:txBody>
          <a:bodyPr/>
          <a:lstStyle/>
          <a:p>
            <a:r>
              <a:rPr lang="en-US" sz="1600" dirty="0" smtClean="0"/>
              <a:t>ALL failed liquid QC results must have corrective/follow-up action, according to your site’s established protocol.</a:t>
            </a:r>
          </a:p>
          <a:p>
            <a:r>
              <a:rPr lang="en-US" sz="1600" dirty="0" smtClean="0"/>
              <a:t>i-STAT will NOT lock out a user from performing patient testing if liquid QC failures occur.</a:t>
            </a:r>
          </a:p>
          <a:p>
            <a:r>
              <a:rPr lang="en-US" sz="1600" dirty="0" smtClean="0"/>
              <a:t>Staff Must ensure liquid QC values are within acceptable range or “PASS”</a:t>
            </a:r>
          </a:p>
          <a:p>
            <a:pPr lvl="2"/>
            <a:r>
              <a:rPr lang="en-US" sz="1600" dirty="0" smtClean="0"/>
              <a:t>If QC fails – Patient testing should </a:t>
            </a:r>
            <a:r>
              <a:rPr lang="en-US" sz="1600" dirty="0" smtClean="0">
                <a:solidFill>
                  <a:srgbClr val="FF0000"/>
                </a:solidFill>
              </a:rPr>
              <a:t>STOP!!</a:t>
            </a:r>
          </a:p>
          <a:p>
            <a:pPr lvl="2"/>
            <a:r>
              <a:rPr lang="en-US" sz="1600" dirty="0" smtClean="0"/>
              <a:t>The testing staff member should begin troubleshooting procedures</a:t>
            </a:r>
          </a:p>
          <a:p>
            <a:r>
              <a:rPr lang="en-US" sz="1600" dirty="0" smtClean="0"/>
              <a:t>Patient results may not be accurate if QC does not perform as expected – </a:t>
            </a:r>
          </a:p>
          <a:p>
            <a:pPr lvl="1"/>
            <a:r>
              <a:rPr lang="en-US" sz="1600" dirty="0" smtClean="0"/>
              <a:t>NEVER report patient results on a failed quality control event.</a:t>
            </a:r>
          </a:p>
          <a:p>
            <a:r>
              <a:rPr lang="en-US" sz="1600" dirty="0" smtClean="0"/>
              <a:t>If a staff member proceeds with patient testing on a failed QC event, then the test site is out of compliance.  </a:t>
            </a:r>
            <a:r>
              <a:rPr lang="en-US" sz="1600" u="sng" dirty="0" smtClean="0"/>
              <a:t>Patient safety is at risk.</a:t>
            </a:r>
            <a:endParaRPr lang="en-US" u="sng"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738664"/>
          </a:xfrm>
        </p:spPr>
        <p:txBody>
          <a:bodyPr/>
          <a:lstStyle/>
          <a:p>
            <a:r>
              <a:rPr lang="en-US" sz="2400" dirty="0" smtClean="0"/>
              <a:t>Changes that WILL impact your test site:  Units of Measure</a:t>
            </a:r>
            <a:r>
              <a:rPr lang="en-US" sz="2400" dirty="0" smtClean="0">
                <a:solidFill>
                  <a:srgbClr val="FF0000"/>
                </a:solidFill>
              </a:rPr>
              <a:t>—Notify Providers Prior to Go-Live</a:t>
            </a:r>
            <a:endParaRPr lang="en-US" sz="2400" dirty="0"/>
          </a:p>
        </p:txBody>
      </p:sp>
      <p:sp>
        <p:nvSpPr>
          <p:cNvPr id="3" name="Content Placeholder 2"/>
          <p:cNvSpPr>
            <a:spLocks noGrp="1"/>
          </p:cNvSpPr>
          <p:nvPr>
            <p:ph idx="1"/>
          </p:nvPr>
        </p:nvSpPr>
        <p:spPr>
          <a:xfrm>
            <a:off x="914400" y="1828800"/>
            <a:ext cx="7772400" cy="3908762"/>
          </a:xfrm>
        </p:spPr>
        <p:txBody>
          <a:bodyPr/>
          <a:lstStyle/>
          <a:p>
            <a:pPr lvl="0"/>
            <a:r>
              <a:rPr lang="en-US" dirty="0" smtClean="0"/>
              <a:t>Units of measure is changing for certain analytes.  Changed to match Core Lab</a:t>
            </a:r>
          </a:p>
          <a:p>
            <a:r>
              <a:rPr lang="en-US" dirty="0" smtClean="0"/>
              <a:t>—mEq/L changing to mmol/L for sodium, potassium, chloride, TCO2, anion gap</a:t>
            </a:r>
          </a:p>
          <a:p>
            <a:r>
              <a:rPr lang="en-US" dirty="0" smtClean="0">
                <a:solidFill>
                  <a:srgbClr val="FF0000"/>
                </a:solidFill>
              </a:rPr>
              <a:t>Follow-up with your site’s providers to ensure they are aware of these changes Prior to go-live.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07996"/>
          </a:xfrm>
        </p:spPr>
        <p:txBody>
          <a:bodyPr/>
          <a:lstStyle/>
          <a:p>
            <a:r>
              <a:rPr lang="en-US" dirty="0" smtClean="0"/>
              <a:t>Changes that may impact your test site:  CPB Hematocrit correction</a:t>
            </a:r>
            <a:endParaRPr lang="en-US" dirty="0"/>
          </a:p>
        </p:txBody>
      </p:sp>
      <p:sp>
        <p:nvSpPr>
          <p:cNvPr id="3" name="Content Placeholder 2"/>
          <p:cNvSpPr>
            <a:spLocks noGrp="1"/>
          </p:cNvSpPr>
          <p:nvPr>
            <p:ph idx="1"/>
          </p:nvPr>
        </p:nvSpPr>
        <p:spPr>
          <a:xfrm>
            <a:off x="914400" y="1828800"/>
            <a:ext cx="7772400" cy="1446550"/>
          </a:xfrm>
        </p:spPr>
        <p:txBody>
          <a:bodyPr/>
          <a:lstStyle/>
          <a:p>
            <a:pPr lvl="0"/>
            <a:r>
              <a:rPr lang="en-US" dirty="0" smtClean="0"/>
              <a:t>CPB hematocrit option will not be active for any test site.  Will be deactivated from analyzers.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07996"/>
          </a:xfrm>
        </p:spPr>
        <p:txBody>
          <a:bodyPr/>
          <a:lstStyle/>
          <a:p>
            <a:r>
              <a:rPr lang="en-US" dirty="0" smtClean="0"/>
              <a:t>Changes that WILL impact your test site:   Order of Screen Display</a:t>
            </a:r>
            <a:endParaRPr lang="en-US" dirty="0"/>
          </a:p>
        </p:txBody>
      </p:sp>
      <p:sp>
        <p:nvSpPr>
          <p:cNvPr id="3" name="Content Placeholder 2"/>
          <p:cNvSpPr>
            <a:spLocks noGrp="1"/>
          </p:cNvSpPr>
          <p:nvPr>
            <p:ph idx="1"/>
          </p:nvPr>
        </p:nvSpPr>
        <p:spPr>
          <a:xfrm>
            <a:off x="914400" y="1828800"/>
            <a:ext cx="7772400" cy="2308324"/>
          </a:xfrm>
        </p:spPr>
        <p:txBody>
          <a:bodyPr/>
          <a:lstStyle/>
          <a:p>
            <a:pPr lvl="0"/>
            <a:r>
              <a:rPr lang="en-US" dirty="0" smtClean="0"/>
              <a:t>The i-STAT analyzer display will be slightly different.  The order of items –sample type, temperature, field 1,2,3 ---may be different for some sites.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07996"/>
          </a:xfrm>
        </p:spPr>
        <p:txBody>
          <a:bodyPr/>
          <a:lstStyle/>
          <a:p>
            <a:r>
              <a:rPr lang="en-US" dirty="0" smtClean="0"/>
              <a:t>Changes that may impact your test site:  Test Select</a:t>
            </a:r>
            <a:endParaRPr lang="en-US" dirty="0"/>
          </a:p>
        </p:txBody>
      </p:sp>
      <p:sp>
        <p:nvSpPr>
          <p:cNvPr id="3" name="Content Placeholder 2"/>
          <p:cNvSpPr>
            <a:spLocks noGrp="1"/>
          </p:cNvSpPr>
          <p:nvPr>
            <p:ph idx="1"/>
          </p:nvPr>
        </p:nvSpPr>
        <p:spPr>
          <a:xfrm>
            <a:off x="914400" y="1828800"/>
            <a:ext cx="7772400" cy="1877437"/>
          </a:xfrm>
        </p:spPr>
        <p:txBody>
          <a:bodyPr/>
          <a:lstStyle/>
          <a:p>
            <a:pPr lvl="0"/>
            <a:r>
              <a:rPr lang="en-US" dirty="0" smtClean="0"/>
              <a:t>All sites will now need to select the tests they want to run—even if only testing a single test cartridge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984885"/>
          </a:xfrm>
        </p:spPr>
        <p:txBody>
          <a:bodyPr/>
          <a:lstStyle/>
          <a:p>
            <a:r>
              <a:rPr lang="en-US" sz="3200" dirty="0" smtClean="0"/>
              <a:t>Changes that WILL impact your test site:  Information Reported to Wake One</a:t>
            </a:r>
            <a:endParaRPr lang="en-US" sz="3200" dirty="0"/>
          </a:p>
        </p:txBody>
      </p:sp>
      <p:sp>
        <p:nvSpPr>
          <p:cNvPr id="3" name="Content Placeholder 2"/>
          <p:cNvSpPr>
            <a:spLocks noGrp="1"/>
          </p:cNvSpPr>
          <p:nvPr>
            <p:ph idx="1"/>
          </p:nvPr>
        </p:nvSpPr>
        <p:spPr>
          <a:xfrm>
            <a:off x="914400" y="1828800"/>
            <a:ext cx="7772400" cy="1877437"/>
          </a:xfrm>
        </p:spPr>
        <p:txBody>
          <a:bodyPr/>
          <a:lstStyle/>
          <a:p>
            <a:pPr lvl="0"/>
            <a:r>
              <a:rPr lang="en-US" dirty="0" smtClean="0"/>
              <a:t>Testing personnel name, i-STAT analyzer serial number, and cartridge lot number will now report with each test result in Wake One.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i-STAT Operator ID</a:t>
            </a:r>
          </a:p>
        </p:txBody>
      </p:sp>
      <p:sp>
        <p:nvSpPr>
          <p:cNvPr id="5123" name="Rectangle 3"/>
          <p:cNvSpPr>
            <a:spLocks noGrp="1" noChangeArrowheads="1"/>
          </p:cNvSpPr>
          <p:nvPr>
            <p:ph type="body" idx="1"/>
          </p:nvPr>
        </p:nvSpPr>
        <p:spPr>
          <a:xfrm>
            <a:off x="914400" y="1828800"/>
            <a:ext cx="7772400" cy="2339102"/>
          </a:xfrm>
        </p:spPr>
        <p:txBody>
          <a:bodyPr/>
          <a:lstStyle/>
          <a:p>
            <a:pPr eaLnBrk="1" hangingPunct="1"/>
            <a:r>
              <a:rPr lang="en-US" dirty="0" smtClean="0"/>
              <a:t>Employee ID---user specific</a:t>
            </a:r>
          </a:p>
          <a:p>
            <a:r>
              <a:rPr lang="en-US" dirty="0" smtClean="0"/>
              <a:t>Serves as identification of testing personnel and will be reported with patient results in Wake One</a:t>
            </a:r>
          </a:p>
          <a:p>
            <a:pPr eaLnBrk="1" hangingPunct="1"/>
            <a:endParaRPr lang="en-US"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861774"/>
          </a:xfrm>
        </p:spPr>
        <p:txBody>
          <a:bodyPr/>
          <a:lstStyle/>
          <a:p>
            <a:r>
              <a:rPr lang="en-US" sz="2800" dirty="0" smtClean="0"/>
              <a:t>Editing of results once they have already posted to Wake One</a:t>
            </a:r>
            <a:endParaRPr lang="en-US" sz="2800" dirty="0"/>
          </a:p>
        </p:txBody>
      </p:sp>
      <p:sp>
        <p:nvSpPr>
          <p:cNvPr id="3" name="Content Placeholder 2"/>
          <p:cNvSpPr>
            <a:spLocks noGrp="1"/>
          </p:cNvSpPr>
          <p:nvPr>
            <p:ph idx="1"/>
          </p:nvPr>
        </p:nvSpPr>
        <p:spPr>
          <a:xfrm>
            <a:off x="914400" y="1828800"/>
            <a:ext cx="7772400" cy="3200876"/>
          </a:xfrm>
        </p:spPr>
        <p:txBody>
          <a:bodyPr/>
          <a:lstStyle/>
          <a:p>
            <a:r>
              <a:rPr lang="en-US" sz="2400" dirty="0" smtClean="0"/>
              <a:t>MUST be done in Wake </a:t>
            </a:r>
            <a:r>
              <a:rPr lang="en-US" sz="2400" dirty="0" smtClean="0"/>
              <a:t>One</a:t>
            </a:r>
          </a:p>
          <a:p>
            <a:endParaRPr lang="en-US" sz="2400" dirty="0" smtClean="0"/>
          </a:p>
          <a:p>
            <a:r>
              <a:rPr lang="en-US" sz="2400" dirty="0" smtClean="0"/>
              <a:t>All staff members will have to complete </a:t>
            </a:r>
            <a:r>
              <a:rPr lang="en-US" sz="2400" dirty="0" smtClean="0"/>
              <a:t>some form of </a:t>
            </a:r>
            <a:r>
              <a:rPr lang="en-US" sz="2400" dirty="0" smtClean="0"/>
              <a:t>Wake One training </a:t>
            </a:r>
            <a:r>
              <a:rPr lang="en-US" sz="2400" dirty="0" smtClean="0"/>
              <a:t>for </a:t>
            </a:r>
            <a:r>
              <a:rPr lang="en-US" sz="2400" dirty="0" smtClean="0"/>
              <a:t>editing interfaced results</a:t>
            </a:r>
            <a:r>
              <a:rPr lang="en-US" sz="2400" dirty="0" smtClean="0"/>
              <a:t>.</a:t>
            </a:r>
          </a:p>
          <a:p>
            <a:endParaRPr lang="en-US" sz="2400" dirty="0" smtClean="0"/>
          </a:p>
          <a:p>
            <a:r>
              <a:rPr lang="en-US" sz="2400" dirty="0" smtClean="0"/>
              <a:t>This access is needed if a sample misidentification occurs or other result modification is needed</a:t>
            </a:r>
            <a:r>
              <a:rPr lang="en-US" sz="2400" dirty="0" smtClean="0"/>
              <a:t>.</a:t>
            </a:r>
            <a:endParaRPr lang="en-US"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a:t>
            </a:r>
            <a:endParaRPr lang="en-US" dirty="0"/>
          </a:p>
        </p:txBody>
      </p:sp>
      <p:sp>
        <p:nvSpPr>
          <p:cNvPr id="3" name="Content Placeholder 2"/>
          <p:cNvSpPr>
            <a:spLocks noGrp="1"/>
          </p:cNvSpPr>
          <p:nvPr>
            <p:ph idx="1"/>
          </p:nvPr>
        </p:nvSpPr>
        <p:spPr>
          <a:xfrm>
            <a:off x="914400" y="1828800"/>
            <a:ext cx="7772400" cy="1477328"/>
          </a:xfrm>
        </p:spPr>
        <p:txBody>
          <a:bodyPr/>
          <a:lstStyle/>
          <a:p>
            <a:r>
              <a:rPr lang="en-US" sz="2400" dirty="0" smtClean="0"/>
              <a:t>The i-STAT/p-Web interface will have new processes and will include a learning curve for all areas.  Therefore, this information may be updated as we begin to use this new interface.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Correcting a sample misidentification</a:t>
            </a:r>
            <a:endParaRPr lang="en-US" dirty="0"/>
          </a:p>
        </p:txBody>
      </p:sp>
      <p:sp>
        <p:nvSpPr>
          <p:cNvPr id="3" name="Content Placeholder 2"/>
          <p:cNvSpPr>
            <a:spLocks noGrp="1"/>
          </p:cNvSpPr>
          <p:nvPr>
            <p:ph idx="1"/>
          </p:nvPr>
        </p:nvSpPr>
        <p:spPr>
          <a:xfrm>
            <a:off x="914400" y="1371600"/>
            <a:ext cx="7772400" cy="5755422"/>
          </a:xfrm>
        </p:spPr>
        <p:txBody>
          <a:bodyPr/>
          <a:lstStyle/>
          <a:p>
            <a:r>
              <a:rPr lang="en-US" sz="1200" b="1" dirty="0" smtClean="0">
                <a:solidFill>
                  <a:srgbClr val="FF0000"/>
                </a:solidFill>
              </a:rPr>
              <a:t>Notify providers of affected patients</a:t>
            </a:r>
          </a:p>
          <a:p>
            <a:r>
              <a:rPr lang="en-US" sz="1200" dirty="0" smtClean="0"/>
              <a:t>In Wake One, open the patient chart---select </a:t>
            </a:r>
            <a:r>
              <a:rPr lang="en-US" sz="1200" b="1" u="sng" dirty="0" smtClean="0"/>
              <a:t>More Activities</a:t>
            </a:r>
          </a:p>
          <a:p>
            <a:r>
              <a:rPr lang="en-US" sz="1200" dirty="0" smtClean="0"/>
              <a:t>Go into </a:t>
            </a:r>
            <a:r>
              <a:rPr lang="en-US" sz="1200" b="1" u="sng" dirty="0" smtClean="0"/>
              <a:t>Enter/Edit Results </a:t>
            </a:r>
            <a:endParaRPr lang="en-US" sz="1200" dirty="0" smtClean="0"/>
          </a:p>
          <a:p>
            <a:pPr lvl="1"/>
            <a:r>
              <a:rPr lang="en-US" sz="1200" dirty="0" smtClean="0"/>
              <a:t>—Click Filter</a:t>
            </a:r>
          </a:p>
          <a:p>
            <a:pPr lvl="1"/>
            <a:r>
              <a:rPr lang="en-US" sz="1200" dirty="0" smtClean="0"/>
              <a:t>—Select Point of Care Testing Docked Device</a:t>
            </a:r>
          </a:p>
          <a:p>
            <a:pPr lvl="1"/>
            <a:r>
              <a:rPr lang="en-US" sz="1200" dirty="0" smtClean="0"/>
              <a:t>—Radio Button ALL</a:t>
            </a:r>
          </a:p>
          <a:p>
            <a:pPr lvl="1"/>
            <a:r>
              <a:rPr lang="en-US" sz="1200" dirty="0" smtClean="0"/>
              <a:t>—Enter Date range—Click Accept—</a:t>
            </a:r>
          </a:p>
          <a:p>
            <a:pPr lvl="1"/>
            <a:r>
              <a:rPr lang="en-US" sz="1200" dirty="0" smtClean="0"/>
              <a:t>Highlight the results that need edit--Double click to open edit screen—</a:t>
            </a:r>
            <a:r>
              <a:rPr lang="en-US" sz="1200" dirty="0" smtClean="0">
                <a:solidFill>
                  <a:srgbClr val="FF0000"/>
                </a:solidFill>
              </a:rPr>
              <a:t>ENSURE YOU SELECT THE CORRECT TEST RESULTS FOR EDIT!!!--VERY IMPORTANT</a:t>
            </a:r>
            <a:endParaRPr lang="en-US" sz="1200" dirty="0" smtClean="0"/>
          </a:p>
          <a:p>
            <a:pPr hangingPunct="0"/>
            <a:r>
              <a:rPr lang="en-US" sz="1200" dirty="0" smtClean="0"/>
              <a:t>At Component  Value (the results), replace </a:t>
            </a:r>
            <a:r>
              <a:rPr lang="en-US" sz="1200" b="1" u="sng" dirty="0" smtClean="0">
                <a:solidFill>
                  <a:srgbClr val="FF0000"/>
                </a:solidFill>
              </a:rPr>
              <a:t>All i-STAT values </a:t>
            </a:r>
            <a:r>
              <a:rPr lang="en-US" sz="1200" dirty="0" smtClean="0"/>
              <a:t>with “XXX”.   If a comment is present, XXX out the comment, as well. </a:t>
            </a:r>
          </a:p>
          <a:p>
            <a:pPr hangingPunct="0"/>
            <a:r>
              <a:rPr lang="en-US" sz="1200" dirty="0" smtClean="0"/>
              <a:t>In ONE OF THE COMMENT sections for each set of results, enter this text:  </a:t>
            </a:r>
            <a:r>
              <a:rPr lang="en-US" sz="1200" dirty="0" smtClean="0">
                <a:solidFill>
                  <a:srgbClr val="FF0000"/>
                </a:solidFill>
              </a:rPr>
              <a:t>INVALID RESULT, PATIENT SAMPLE MISIDENTIFICATION, NOTIFIED </a:t>
            </a:r>
            <a:r>
              <a:rPr lang="en-US" sz="1200" i="1" dirty="0" smtClean="0">
                <a:solidFill>
                  <a:srgbClr val="FF0000"/>
                </a:solidFill>
              </a:rPr>
              <a:t>enter the full name of the provider that was notified with credentials and the date and time of notification </a:t>
            </a:r>
            <a:r>
              <a:rPr lang="en-US" sz="1200" dirty="0" smtClean="0">
                <a:solidFill>
                  <a:srgbClr val="FF0000"/>
                </a:solidFill>
              </a:rPr>
              <a:t>BY </a:t>
            </a:r>
            <a:r>
              <a:rPr lang="en-US" sz="1200" i="1" dirty="0" smtClean="0">
                <a:solidFill>
                  <a:srgbClr val="FF0000"/>
                </a:solidFill>
              </a:rPr>
              <a:t>the name of the person that notified the provider</a:t>
            </a:r>
          </a:p>
          <a:p>
            <a:pPr hangingPunct="0"/>
            <a:r>
              <a:rPr lang="en-US" sz="1200" dirty="0" smtClean="0"/>
              <a:t>Click Accept.</a:t>
            </a:r>
          </a:p>
          <a:p>
            <a:pPr hangingPunct="0"/>
            <a:r>
              <a:rPr lang="en-US" sz="1200" dirty="0" smtClean="0"/>
              <a:t>File an RL6 Report.   Email RL6 number to the Laboratory Compliance, Quality, and Safety office:  </a:t>
            </a:r>
            <a:r>
              <a:rPr lang="en-US" sz="1200" dirty="0" smtClean="0">
                <a:hlinkClick r:id="rId2"/>
              </a:rPr>
              <a:t>athayer@wakehealth.edu</a:t>
            </a:r>
            <a:r>
              <a:rPr lang="en-US" sz="1200" dirty="0" smtClean="0"/>
              <a:t>, </a:t>
            </a:r>
            <a:r>
              <a:rPr lang="en-US" sz="1200" dirty="0" smtClean="0">
                <a:hlinkClick r:id="rId3"/>
              </a:rPr>
              <a:t>rddyer@wakehealth.edu</a:t>
            </a:r>
            <a:r>
              <a:rPr lang="en-US" sz="1200" dirty="0" smtClean="0"/>
              <a:t>, </a:t>
            </a:r>
            <a:r>
              <a:rPr lang="en-US" sz="1200" dirty="0" smtClean="0">
                <a:hlinkClick r:id="rId4"/>
              </a:rPr>
              <a:t>engrego@wakehealth.edu</a:t>
            </a:r>
            <a:endParaRPr lang="en-US" sz="1200" dirty="0" smtClean="0"/>
          </a:p>
          <a:p>
            <a:pPr hangingPunct="0"/>
            <a:endParaRPr lang="en-US" sz="1200"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738664"/>
          </a:xfrm>
        </p:spPr>
        <p:txBody>
          <a:bodyPr/>
          <a:lstStyle/>
          <a:p>
            <a:r>
              <a:rPr lang="en-US" sz="2400" dirty="0" smtClean="0"/>
              <a:t>Correcting erroneous temperature corrected blood gas results in Wake One</a:t>
            </a:r>
            <a:endParaRPr lang="en-US" sz="2400" dirty="0"/>
          </a:p>
        </p:txBody>
      </p:sp>
      <p:sp>
        <p:nvSpPr>
          <p:cNvPr id="3" name="Content Placeholder 2"/>
          <p:cNvSpPr>
            <a:spLocks noGrp="1"/>
          </p:cNvSpPr>
          <p:nvPr>
            <p:ph idx="1"/>
          </p:nvPr>
        </p:nvSpPr>
        <p:spPr>
          <a:xfrm>
            <a:off x="990600" y="1600200"/>
            <a:ext cx="7772400" cy="5601533"/>
          </a:xfrm>
        </p:spPr>
        <p:txBody>
          <a:bodyPr/>
          <a:lstStyle/>
          <a:p>
            <a:r>
              <a:rPr lang="en-US" sz="1200" b="1" dirty="0" smtClean="0">
                <a:solidFill>
                  <a:srgbClr val="FF0000"/>
                </a:solidFill>
              </a:rPr>
              <a:t>Notify provider of affected patient</a:t>
            </a:r>
          </a:p>
          <a:p>
            <a:r>
              <a:rPr lang="en-US" sz="1200" dirty="0" smtClean="0"/>
              <a:t>In Wake One, open the patient chart---select </a:t>
            </a:r>
            <a:r>
              <a:rPr lang="en-US" sz="1200" b="1" u="sng" dirty="0" smtClean="0"/>
              <a:t>More Activities</a:t>
            </a:r>
          </a:p>
          <a:p>
            <a:r>
              <a:rPr lang="en-US" sz="1200" dirty="0" smtClean="0"/>
              <a:t>Go into </a:t>
            </a:r>
            <a:r>
              <a:rPr lang="en-US" sz="1200" b="1" u="sng" dirty="0" smtClean="0"/>
              <a:t>Enter/Edit Results </a:t>
            </a:r>
            <a:endParaRPr lang="en-US" sz="1200" dirty="0" smtClean="0"/>
          </a:p>
          <a:p>
            <a:pPr lvl="1"/>
            <a:r>
              <a:rPr lang="en-US" sz="1200" dirty="0" smtClean="0"/>
              <a:t>—Click Filter</a:t>
            </a:r>
          </a:p>
          <a:p>
            <a:pPr lvl="1"/>
            <a:r>
              <a:rPr lang="en-US" sz="1200" dirty="0" smtClean="0"/>
              <a:t>—Select Point of Care Testing Docked Device</a:t>
            </a:r>
          </a:p>
          <a:p>
            <a:pPr lvl="1"/>
            <a:r>
              <a:rPr lang="en-US" sz="1200" dirty="0" smtClean="0"/>
              <a:t>—Radio Button ALL</a:t>
            </a:r>
          </a:p>
          <a:p>
            <a:pPr lvl="1"/>
            <a:r>
              <a:rPr lang="en-US" sz="1200" dirty="0" smtClean="0"/>
              <a:t>—Enter Date range—Click Accept—</a:t>
            </a:r>
          </a:p>
          <a:p>
            <a:pPr lvl="1"/>
            <a:r>
              <a:rPr lang="en-US" sz="1200" dirty="0" smtClean="0"/>
              <a:t>Highlight the results that need edit--Double click to open edit screen—</a:t>
            </a:r>
            <a:r>
              <a:rPr lang="en-US" sz="1200" dirty="0" smtClean="0">
                <a:solidFill>
                  <a:srgbClr val="FF0000"/>
                </a:solidFill>
              </a:rPr>
              <a:t>ENSURE YOU SELECT THE CORRECT TEST RESULTS FOR EDIT!!!--VERY IMPORTANT</a:t>
            </a:r>
            <a:endParaRPr lang="en-US" sz="1200" dirty="0" smtClean="0"/>
          </a:p>
          <a:p>
            <a:pPr hangingPunct="0"/>
            <a:r>
              <a:rPr lang="en-US" sz="1200" dirty="0" smtClean="0"/>
              <a:t>At Component  Value (the results), </a:t>
            </a:r>
            <a:r>
              <a:rPr lang="en-US" sz="1200" b="1" u="sng" dirty="0" smtClean="0">
                <a:solidFill>
                  <a:srgbClr val="FF0000"/>
                </a:solidFill>
              </a:rPr>
              <a:t>replace  the erroneous patient temperature entered into the i-STAT handheld and the temperature corrected pH, pCO2, and pO2 values </a:t>
            </a:r>
            <a:r>
              <a:rPr lang="en-US" sz="1200" dirty="0" smtClean="0"/>
              <a:t>with “XXX”.   </a:t>
            </a:r>
          </a:p>
          <a:p>
            <a:pPr hangingPunct="0"/>
            <a:r>
              <a:rPr lang="en-US" sz="1200" dirty="0" smtClean="0"/>
              <a:t>In  the patient temperature COMMENT section, enter this text:  </a:t>
            </a:r>
            <a:r>
              <a:rPr lang="en-US" sz="1200" dirty="0" smtClean="0">
                <a:solidFill>
                  <a:srgbClr val="FF0000"/>
                </a:solidFill>
              </a:rPr>
              <a:t>INVALID PATIENT TEMPERATURE, NOTIFIED </a:t>
            </a:r>
            <a:r>
              <a:rPr lang="en-US" sz="1200" i="1" dirty="0" smtClean="0">
                <a:solidFill>
                  <a:srgbClr val="FF0000"/>
                </a:solidFill>
              </a:rPr>
              <a:t>enter the full name of the provider that was notified with credentials and the date and time of notification </a:t>
            </a:r>
            <a:r>
              <a:rPr lang="en-US" sz="1200" dirty="0" smtClean="0">
                <a:solidFill>
                  <a:srgbClr val="FF0000"/>
                </a:solidFill>
              </a:rPr>
              <a:t>BY </a:t>
            </a:r>
            <a:r>
              <a:rPr lang="en-US" sz="1200" i="1" dirty="0" smtClean="0">
                <a:solidFill>
                  <a:srgbClr val="FF0000"/>
                </a:solidFill>
              </a:rPr>
              <a:t>the name of the person that notified the provider</a:t>
            </a:r>
          </a:p>
          <a:p>
            <a:pPr hangingPunct="0"/>
            <a:r>
              <a:rPr lang="en-US" sz="1200" dirty="0" smtClean="0"/>
              <a:t>Click Accept.</a:t>
            </a:r>
          </a:p>
          <a:p>
            <a:pPr hangingPunct="0"/>
            <a:r>
              <a:rPr lang="en-US" sz="1200" dirty="0" smtClean="0"/>
              <a:t>File an RL6 Report.   Email RL6 number to the Laboratory Compliance, Quality, and Safety office:  </a:t>
            </a:r>
            <a:r>
              <a:rPr lang="en-US" sz="1200" dirty="0" smtClean="0">
                <a:hlinkClick r:id="rId2"/>
              </a:rPr>
              <a:t>athayer@wakehealth.edu</a:t>
            </a:r>
            <a:r>
              <a:rPr lang="en-US" sz="1200" dirty="0" smtClean="0"/>
              <a:t>, </a:t>
            </a:r>
            <a:r>
              <a:rPr lang="en-US" sz="1200" dirty="0" smtClean="0">
                <a:hlinkClick r:id="rId3"/>
              </a:rPr>
              <a:t>rddyer@wakehealth.edu</a:t>
            </a:r>
            <a:r>
              <a:rPr lang="en-US" sz="1200" dirty="0" smtClean="0"/>
              <a:t>, </a:t>
            </a:r>
            <a:r>
              <a:rPr lang="en-US" sz="1200" dirty="0" smtClean="0">
                <a:hlinkClick r:id="rId4"/>
              </a:rPr>
              <a:t>engrego@wakehealth.edu</a:t>
            </a:r>
            <a:endParaRPr lang="en-US" sz="1200"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07996"/>
          </a:xfrm>
        </p:spPr>
        <p:txBody>
          <a:bodyPr/>
          <a:lstStyle/>
          <a:p>
            <a:r>
              <a:rPr lang="en-US" dirty="0" smtClean="0"/>
              <a:t>Flagging questionable i-STAT results if posted to Wake One</a:t>
            </a:r>
            <a:endParaRPr lang="en-US" dirty="0"/>
          </a:p>
        </p:txBody>
      </p:sp>
      <p:sp>
        <p:nvSpPr>
          <p:cNvPr id="3" name="Content Placeholder 2"/>
          <p:cNvSpPr>
            <a:spLocks noGrp="1"/>
          </p:cNvSpPr>
          <p:nvPr>
            <p:ph idx="1"/>
          </p:nvPr>
        </p:nvSpPr>
        <p:spPr>
          <a:xfrm>
            <a:off x="914400" y="1828800"/>
            <a:ext cx="7772400" cy="5416868"/>
          </a:xfrm>
        </p:spPr>
        <p:txBody>
          <a:bodyPr/>
          <a:lstStyle/>
          <a:p>
            <a:r>
              <a:rPr lang="en-US" sz="1200" b="1" dirty="0" smtClean="0">
                <a:solidFill>
                  <a:srgbClr val="FF0000"/>
                </a:solidFill>
              </a:rPr>
              <a:t>Notify provider of affected patient</a:t>
            </a:r>
          </a:p>
          <a:p>
            <a:r>
              <a:rPr lang="en-US" sz="1200" dirty="0" smtClean="0"/>
              <a:t>In Wake One, open the patient chart---select </a:t>
            </a:r>
            <a:r>
              <a:rPr lang="en-US" sz="1200" b="1" u="sng" dirty="0" smtClean="0"/>
              <a:t>More Activities</a:t>
            </a:r>
          </a:p>
          <a:p>
            <a:r>
              <a:rPr lang="en-US" sz="1200" dirty="0" smtClean="0"/>
              <a:t>Go into </a:t>
            </a:r>
            <a:r>
              <a:rPr lang="en-US" sz="1200" b="1" u="sng" dirty="0" smtClean="0"/>
              <a:t>Enter/Edit Results </a:t>
            </a:r>
            <a:endParaRPr lang="en-US" sz="1200" dirty="0" smtClean="0"/>
          </a:p>
          <a:p>
            <a:pPr lvl="1"/>
            <a:r>
              <a:rPr lang="en-US" sz="1200" dirty="0" smtClean="0"/>
              <a:t>—Click Filter</a:t>
            </a:r>
          </a:p>
          <a:p>
            <a:pPr lvl="1"/>
            <a:r>
              <a:rPr lang="en-US" sz="1200" dirty="0" smtClean="0"/>
              <a:t>—Select Point of Care Testing Docked Device</a:t>
            </a:r>
          </a:p>
          <a:p>
            <a:pPr lvl="1"/>
            <a:r>
              <a:rPr lang="en-US" sz="1200" dirty="0" smtClean="0"/>
              <a:t>—Radio Button ALL</a:t>
            </a:r>
          </a:p>
          <a:p>
            <a:pPr lvl="1"/>
            <a:r>
              <a:rPr lang="en-US" sz="1200" dirty="0" smtClean="0"/>
              <a:t>—Enter Date range—Click Accept—</a:t>
            </a:r>
          </a:p>
          <a:p>
            <a:pPr lvl="1"/>
            <a:r>
              <a:rPr lang="en-US" sz="1200" dirty="0" smtClean="0"/>
              <a:t>Highlight the results that need edit--Double click to open edit screen—</a:t>
            </a:r>
            <a:r>
              <a:rPr lang="en-US" sz="1200" dirty="0" smtClean="0">
                <a:solidFill>
                  <a:srgbClr val="FF0000"/>
                </a:solidFill>
              </a:rPr>
              <a:t>ENSURE YOU SELECT THE CORRECT TEST RESULTS FOR EDIT!!!--VERY IMPORTANT</a:t>
            </a:r>
            <a:endParaRPr lang="en-US" sz="1200" dirty="0" smtClean="0"/>
          </a:p>
          <a:p>
            <a:pPr hangingPunct="0"/>
            <a:r>
              <a:rPr lang="en-US" sz="1200" dirty="0" smtClean="0"/>
              <a:t>At Component  Value (the results), </a:t>
            </a:r>
            <a:r>
              <a:rPr lang="en-US" sz="1200" b="1" u="sng" dirty="0" smtClean="0">
                <a:solidFill>
                  <a:srgbClr val="FF0000"/>
                </a:solidFill>
              </a:rPr>
              <a:t>replace  ALL questionable results </a:t>
            </a:r>
            <a:r>
              <a:rPr lang="en-US" sz="1200" dirty="0" smtClean="0"/>
              <a:t>with “XXX”.   </a:t>
            </a:r>
          </a:p>
          <a:p>
            <a:pPr hangingPunct="0"/>
            <a:r>
              <a:rPr lang="en-US" sz="1200" dirty="0" smtClean="0"/>
              <a:t>In  the  first COMMENT section, enter this text:  </a:t>
            </a:r>
            <a:r>
              <a:rPr lang="en-US" sz="1200" dirty="0" smtClean="0">
                <a:solidFill>
                  <a:srgbClr val="FF0000"/>
                </a:solidFill>
              </a:rPr>
              <a:t>QUESTIONABLE I-STAT RESULTS, NOTIFIED </a:t>
            </a:r>
            <a:r>
              <a:rPr lang="en-US" sz="1200" i="1" dirty="0" smtClean="0">
                <a:solidFill>
                  <a:srgbClr val="FF0000"/>
                </a:solidFill>
              </a:rPr>
              <a:t>enter the full name of the provider that was notified with credentials and the date and time of notification </a:t>
            </a:r>
            <a:r>
              <a:rPr lang="en-US" sz="1200" dirty="0" smtClean="0">
                <a:solidFill>
                  <a:srgbClr val="FF0000"/>
                </a:solidFill>
              </a:rPr>
              <a:t>BY </a:t>
            </a:r>
            <a:r>
              <a:rPr lang="en-US" sz="1200" i="1" dirty="0" smtClean="0">
                <a:solidFill>
                  <a:srgbClr val="FF0000"/>
                </a:solidFill>
              </a:rPr>
              <a:t>the name of the person that notified the provider</a:t>
            </a:r>
          </a:p>
          <a:p>
            <a:pPr hangingPunct="0"/>
            <a:r>
              <a:rPr lang="en-US" sz="1200" dirty="0" smtClean="0"/>
              <a:t>Click Accept.</a:t>
            </a:r>
          </a:p>
          <a:p>
            <a:pPr hangingPunct="0"/>
            <a:r>
              <a:rPr lang="en-US" sz="1200" dirty="0" smtClean="0"/>
              <a:t>File an RL6 Report.   Email RL6 number to the Laboratory Compliance, Quality, and Safety office:  </a:t>
            </a:r>
            <a:r>
              <a:rPr lang="en-US" sz="1200" dirty="0" smtClean="0">
                <a:hlinkClick r:id="rId2"/>
              </a:rPr>
              <a:t>athayer@wakehealth.edu</a:t>
            </a:r>
            <a:r>
              <a:rPr lang="en-US" sz="1200" dirty="0" smtClean="0"/>
              <a:t>, </a:t>
            </a:r>
            <a:r>
              <a:rPr lang="en-US" sz="1200" dirty="0" smtClean="0">
                <a:hlinkClick r:id="rId3"/>
              </a:rPr>
              <a:t>rddyer@wakehealth.edu</a:t>
            </a:r>
            <a:r>
              <a:rPr lang="en-US" sz="1200" dirty="0" smtClean="0"/>
              <a:t>, </a:t>
            </a:r>
            <a:r>
              <a:rPr lang="en-US" sz="1200" dirty="0" smtClean="0">
                <a:hlinkClick r:id="rId4"/>
              </a:rPr>
              <a:t>engrego@wakehealth.edu</a:t>
            </a:r>
            <a:endParaRPr lang="en-US" sz="1200"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07996"/>
          </a:xfrm>
        </p:spPr>
        <p:txBody>
          <a:bodyPr/>
          <a:lstStyle/>
          <a:p>
            <a:r>
              <a:rPr lang="en-US" dirty="0" smtClean="0"/>
              <a:t>Flagging tests that were not ordered by the physician</a:t>
            </a:r>
            <a:endParaRPr lang="en-US" dirty="0"/>
          </a:p>
        </p:txBody>
      </p:sp>
      <p:sp>
        <p:nvSpPr>
          <p:cNvPr id="3" name="Content Placeholder 2"/>
          <p:cNvSpPr>
            <a:spLocks noGrp="1"/>
          </p:cNvSpPr>
          <p:nvPr>
            <p:ph idx="1"/>
          </p:nvPr>
        </p:nvSpPr>
        <p:spPr>
          <a:xfrm>
            <a:off x="914400" y="1828800"/>
            <a:ext cx="7772400" cy="4985980"/>
          </a:xfrm>
        </p:spPr>
        <p:txBody>
          <a:bodyPr/>
          <a:lstStyle/>
          <a:p>
            <a:r>
              <a:rPr lang="en-US" sz="1200" b="1" dirty="0" smtClean="0">
                <a:solidFill>
                  <a:srgbClr val="FF0000"/>
                </a:solidFill>
              </a:rPr>
              <a:t>Notify provider of affected patient</a:t>
            </a:r>
          </a:p>
          <a:p>
            <a:r>
              <a:rPr lang="en-US" sz="1200" dirty="0" smtClean="0"/>
              <a:t>In Wake One, open the patient chart---select </a:t>
            </a:r>
            <a:r>
              <a:rPr lang="en-US" sz="1200" b="1" u="sng" dirty="0" smtClean="0"/>
              <a:t>More Activities</a:t>
            </a:r>
          </a:p>
          <a:p>
            <a:r>
              <a:rPr lang="en-US" sz="1200" dirty="0" smtClean="0"/>
              <a:t>Go into </a:t>
            </a:r>
            <a:r>
              <a:rPr lang="en-US" sz="1200" b="1" u="sng" dirty="0" smtClean="0"/>
              <a:t>Enter/Edit Results </a:t>
            </a:r>
            <a:endParaRPr lang="en-US" sz="1200" dirty="0" smtClean="0"/>
          </a:p>
          <a:p>
            <a:pPr lvl="1"/>
            <a:r>
              <a:rPr lang="en-US" sz="1200" dirty="0" smtClean="0"/>
              <a:t>—Click Filter</a:t>
            </a:r>
          </a:p>
          <a:p>
            <a:pPr lvl="1"/>
            <a:r>
              <a:rPr lang="en-US" sz="1200" dirty="0" smtClean="0"/>
              <a:t>—Select Point of Care Testing Docked Device</a:t>
            </a:r>
          </a:p>
          <a:p>
            <a:pPr lvl="1"/>
            <a:r>
              <a:rPr lang="en-US" sz="1200" dirty="0" smtClean="0"/>
              <a:t>—Radio Button ALL</a:t>
            </a:r>
          </a:p>
          <a:p>
            <a:pPr lvl="1"/>
            <a:r>
              <a:rPr lang="en-US" sz="1200" dirty="0" smtClean="0"/>
              <a:t>—Enter Date range—Click Accept—</a:t>
            </a:r>
          </a:p>
          <a:p>
            <a:pPr lvl="1"/>
            <a:r>
              <a:rPr lang="en-US" sz="1200" dirty="0" smtClean="0"/>
              <a:t>Highlight the results that need edit--Double click to open edit screen—</a:t>
            </a:r>
            <a:r>
              <a:rPr lang="en-US" sz="1200" dirty="0" smtClean="0">
                <a:solidFill>
                  <a:srgbClr val="FF0000"/>
                </a:solidFill>
              </a:rPr>
              <a:t>ENSURE YOU SELECT THE CORRECT TEST RESULTS FOR EDIT!!!--VERY IMPORTANT</a:t>
            </a:r>
            <a:endParaRPr lang="en-US" sz="1200" dirty="0" smtClean="0"/>
          </a:p>
          <a:p>
            <a:pPr hangingPunct="0"/>
            <a:r>
              <a:rPr lang="en-US" sz="1200" dirty="0" smtClean="0">
                <a:solidFill>
                  <a:srgbClr val="FF0000"/>
                </a:solidFill>
              </a:rPr>
              <a:t>DO NOT REMOVE ANY TEST RESULTS   </a:t>
            </a:r>
          </a:p>
          <a:p>
            <a:pPr hangingPunct="0"/>
            <a:r>
              <a:rPr lang="en-US" sz="1200" dirty="0" smtClean="0"/>
              <a:t>In  the  first COMMENT section, enter this text:  </a:t>
            </a:r>
            <a:r>
              <a:rPr lang="en-US" sz="1200" dirty="0" smtClean="0">
                <a:solidFill>
                  <a:srgbClr val="FF0000"/>
                </a:solidFill>
              </a:rPr>
              <a:t>TESTING PERFORMED WITHOUT PHYSICIAN ORDER—CREDIT PENDING, NOTIFIED </a:t>
            </a:r>
            <a:r>
              <a:rPr lang="en-US" sz="1200" i="1" dirty="0" smtClean="0">
                <a:solidFill>
                  <a:srgbClr val="FF0000"/>
                </a:solidFill>
              </a:rPr>
              <a:t>enter the full name of the provider that was notified with credentials and the date and time of notification </a:t>
            </a:r>
            <a:r>
              <a:rPr lang="en-US" sz="1200" dirty="0" smtClean="0">
                <a:solidFill>
                  <a:srgbClr val="FF0000"/>
                </a:solidFill>
              </a:rPr>
              <a:t>BY </a:t>
            </a:r>
            <a:r>
              <a:rPr lang="en-US" sz="1200" i="1" dirty="0" smtClean="0">
                <a:solidFill>
                  <a:srgbClr val="FF0000"/>
                </a:solidFill>
              </a:rPr>
              <a:t>the name of the person that notified the provider</a:t>
            </a:r>
          </a:p>
          <a:p>
            <a:pPr hangingPunct="0"/>
            <a:r>
              <a:rPr lang="en-US" sz="1200" dirty="0" smtClean="0"/>
              <a:t>Click Accept.</a:t>
            </a:r>
          </a:p>
          <a:p>
            <a:pPr hangingPunct="0"/>
            <a:r>
              <a:rPr lang="en-US" sz="1200" dirty="0" smtClean="0"/>
              <a:t>File an RL6 Report.   Email RL6 number to the Laboratory Compliance, Quality, and Safety office:  </a:t>
            </a:r>
            <a:r>
              <a:rPr lang="en-US" sz="1200" dirty="0" smtClean="0">
                <a:hlinkClick r:id="rId2"/>
              </a:rPr>
              <a:t>athayer@wakehealth.edu</a:t>
            </a:r>
            <a:r>
              <a:rPr lang="en-US" sz="1200" dirty="0" smtClean="0"/>
              <a:t>, </a:t>
            </a:r>
            <a:r>
              <a:rPr lang="en-US" sz="1200" dirty="0" smtClean="0">
                <a:hlinkClick r:id="rId3"/>
              </a:rPr>
              <a:t>rddyer@wakehealth.edu</a:t>
            </a:r>
            <a:r>
              <a:rPr lang="en-US" sz="1200" dirty="0" smtClean="0"/>
              <a:t>, </a:t>
            </a:r>
            <a:r>
              <a:rPr lang="en-US" sz="1200" dirty="0" smtClean="0">
                <a:hlinkClick r:id="rId4"/>
              </a:rPr>
              <a:t>engrego@wakehealth.edu</a:t>
            </a:r>
            <a:endParaRPr lang="en-US" sz="1200" dirty="0" smtClean="0"/>
          </a:p>
          <a:p>
            <a:pPr hangingPunct="0"/>
            <a:endParaRPr lang="en-US" sz="12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984885"/>
          </a:xfrm>
        </p:spPr>
        <p:txBody>
          <a:bodyPr/>
          <a:lstStyle/>
          <a:p>
            <a:r>
              <a:rPr lang="en-US" sz="2000" dirty="0" smtClean="0">
                <a:solidFill>
                  <a:srgbClr val="FF0000"/>
                </a:solidFill>
              </a:rPr>
              <a:t>For DHP </a:t>
            </a:r>
            <a:r>
              <a:rPr lang="en-US" sz="2000" dirty="0" smtClean="0">
                <a:solidFill>
                  <a:srgbClr val="FF0000"/>
                </a:solidFill>
              </a:rPr>
              <a:t>Phlebotomy, Family Practice Lab, and Davie Lab staff </a:t>
            </a:r>
            <a:r>
              <a:rPr lang="en-US" sz="2000" dirty="0" smtClean="0">
                <a:solidFill>
                  <a:srgbClr val="FF0000"/>
                </a:solidFill>
              </a:rPr>
              <a:t>ONLY!</a:t>
            </a:r>
            <a:r>
              <a:rPr lang="en-US" sz="2400" dirty="0" smtClean="0">
                <a:solidFill>
                  <a:srgbClr val="FF0000"/>
                </a:solidFill>
              </a:rPr>
              <a:t/>
            </a:r>
            <a:br>
              <a:rPr lang="en-US" sz="2400" dirty="0" smtClean="0">
                <a:solidFill>
                  <a:srgbClr val="FF0000"/>
                </a:solidFill>
              </a:rPr>
            </a:br>
            <a:r>
              <a:rPr lang="en-US" sz="2400" dirty="0" smtClean="0"/>
              <a:t>Documentation of critical value notification</a:t>
            </a:r>
            <a:endParaRPr lang="en-US" sz="2400" dirty="0"/>
          </a:p>
        </p:txBody>
      </p:sp>
      <p:sp>
        <p:nvSpPr>
          <p:cNvPr id="3" name="Content Placeholder 2"/>
          <p:cNvSpPr>
            <a:spLocks noGrp="1"/>
          </p:cNvSpPr>
          <p:nvPr>
            <p:ph idx="1"/>
          </p:nvPr>
        </p:nvSpPr>
        <p:spPr>
          <a:xfrm>
            <a:off x="914400" y="1828800"/>
            <a:ext cx="7772400" cy="4370427"/>
          </a:xfrm>
        </p:spPr>
        <p:txBody>
          <a:bodyPr/>
          <a:lstStyle/>
          <a:p>
            <a:r>
              <a:rPr lang="en-US" sz="1200" b="1" dirty="0" smtClean="0">
                <a:solidFill>
                  <a:srgbClr val="FF0000"/>
                </a:solidFill>
              </a:rPr>
              <a:t>Notify provider of affected patient</a:t>
            </a:r>
          </a:p>
          <a:p>
            <a:r>
              <a:rPr lang="en-US" sz="1200" dirty="0" smtClean="0"/>
              <a:t>In Wake One, open the patient chart---select </a:t>
            </a:r>
            <a:r>
              <a:rPr lang="en-US" sz="1200" b="1" u="sng" dirty="0" smtClean="0"/>
              <a:t>More Activities</a:t>
            </a:r>
          </a:p>
          <a:p>
            <a:r>
              <a:rPr lang="en-US" sz="1200" dirty="0" smtClean="0"/>
              <a:t>Go into </a:t>
            </a:r>
            <a:r>
              <a:rPr lang="en-US" sz="1200" b="1" u="sng" dirty="0" smtClean="0"/>
              <a:t>Enter/Edit Results </a:t>
            </a:r>
            <a:endParaRPr lang="en-US" sz="1200" dirty="0" smtClean="0"/>
          </a:p>
          <a:p>
            <a:pPr lvl="1"/>
            <a:r>
              <a:rPr lang="en-US" sz="1200" dirty="0" smtClean="0"/>
              <a:t>—Click Filter</a:t>
            </a:r>
          </a:p>
          <a:p>
            <a:pPr lvl="1"/>
            <a:r>
              <a:rPr lang="en-US" sz="1200" dirty="0" smtClean="0"/>
              <a:t>—Select Point of Care Testing Docked Device</a:t>
            </a:r>
          </a:p>
          <a:p>
            <a:pPr lvl="1"/>
            <a:r>
              <a:rPr lang="en-US" sz="1200" dirty="0" smtClean="0"/>
              <a:t>—Radio Button ALL</a:t>
            </a:r>
          </a:p>
          <a:p>
            <a:pPr lvl="1"/>
            <a:r>
              <a:rPr lang="en-US" sz="1200" dirty="0" smtClean="0"/>
              <a:t>—Enter Date range—Click Accept—</a:t>
            </a:r>
          </a:p>
          <a:p>
            <a:pPr lvl="1"/>
            <a:r>
              <a:rPr lang="en-US" sz="1200" dirty="0" smtClean="0"/>
              <a:t>Highlight the results that need edit--Double click to open edit screen—</a:t>
            </a:r>
            <a:r>
              <a:rPr lang="en-US" sz="1200" dirty="0" smtClean="0">
                <a:solidFill>
                  <a:srgbClr val="FF0000"/>
                </a:solidFill>
              </a:rPr>
              <a:t>ENSURE YOU SELECT THE CORRECT TEST RESULTS FOR EDIT!!!--VERY IMPORTANT</a:t>
            </a:r>
            <a:endParaRPr lang="en-US" sz="1200" dirty="0" smtClean="0"/>
          </a:p>
          <a:p>
            <a:pPr hangingPunct="0"/>
            <a:r>
              <a:rPr lang="en-US" sz="1200" dirty="0" smtClean="0"/>
              <a:t>In  the  COMMENT section for </a:t>
            </a:r>
            <a:r>
              <a:rPr lang="en-US" sz="1200" dirty="0" smtClean="0"/>
              <a:t> the specif</a:t>
            </a:r>
            <a:r>
              <a:rPr lang="en-US" sz="1200" dirty="0" smtClean="0"/>
              <a:t>ic test with the critical value</a:t>
            </a:r>
            <a:r>
              <a:rPr lang="en-US" sz="1200" dirty="0" smtClean="0"/>
              <a:t>, </a:t>
            </a:r>
            <a:r>
              <a:rPr lang="en-US" sz="1200" dirty="0" smtClean="0"/>
              <a:t>enter this text:  </a:t>
            </a:r>
            <a:r>
              <a:rPr lang="en-US" sz="1200" dirty="0" smtClean="0">
                <a:solidFill>
                  <a:srgbClr val="FF0000"/>
                </a:solidFill>
              </a:rPr>
              <a:t>CRITICAL VALUE CALLED TO AND READ BACK BY, </a:t>
            </a:r>
            <a:r>
              <a:rPr lang="en-US" sz="1200" i="1" dirty="0" smtClean="0">
                <a:solidFill>
                  <a:srgbClr val="FF0000"/>
                </a:solidFill>
              </a:rPr>
              <a:t>enter the full name of the provider that was notified with credentials and the date and time of notification </a:t>
            </a:r>
            <a:r>
              <a:rPr lang="en-US" sz="1200" dirty="0" smtClean="0">
                <a:solidFill>
                  <a:srgbClr val="FF0000"/>
                </a:solidFill>
              </a:rPr>
              <a:t>BY </a:t>
            </a:r>
            <a:r>
              <a:rPr lang="en-US" sz="1200" i="1" dirty="0" smtClean="0">
                <a:solidFill>
                  <a:srgbClr val="FF0000"/>
                </a:solidFill>
              </a:rPr>
              <a:t>the name of the person that notified the provider</a:t>
            </a:r>
          </a:p>
          <a:p>
            <a:pPr hangingPunct="0"/>
            <a:r>
              <a:rPr lang="en-US" sz="1200" dirty="0" smtClean="0"/>
              <a:t>Click Accept.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a:xfrm>
            <a:off x="914400" y="1828800"/>
            <a:ext cx="7772400" cy="3293209"/>
          </a:xfrm>
        </p:spPr>
        <p:txBody>
          <a:bodyPr/>
          <a:lstStyle/>
          <a:p>
            <a:r>
              <a:rPr lang="en-US" sz="2000" dirty="0" smtClean="0"/>
              <a:t>Contact the Laboratory Compliance, Quality, and Safety Office</a:t>
            </a:r>
          </a:p>
          <a:p>
            <a:r>
              <a:rPr lang="en-US" sz="2400" dirty="0" smtClean="0"/>
              <a:t>3-4285—Melanie Haire</a:t>
            </a:r>
          </a:p>
          <a:p>
            <a:r>
              <a:rPr lang="en-US" sz="2400" dirty="0" smtClean="0"/>
              <a:t>3-4136—Angie Thayer</a:t>
            </a:r>
          </a:p>
          <a:p>
            <a:r>
              <a:rPr lang="en-US" sz="2400" dirty="0" smtClean="0"/>
              <a:t>3-4137—Ray Dyer</a:t>
            </a:r>
          </a:p>
          <a:p>
            <a:r>
              <a:rPr lang="en-US" sz="2400" dirty="0" smtClean="0"/>
              <a:t>3-0377---Liz Gregory</a:t>
            </a:r>
          </a:p>
          <a:p>
            <a:endParaRPr lang="en-US" dirty="0" smtClean="0"/>
          </a:p>
          <a:p>
            <a:r>
              <a:rPr lang="en-US" sz="1000" dirty="0" smtClean="0"/>
              <a:t>istatpwebgloliveinformationmaincampus091615</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Flow</a:t>
            </a:r>
            <a:endParaRPr lang="en-US" dirty="0"/>
          </a:p>
        </p:txBody>
      </p:sp>
      <p:sp>
        <p:nvSpPr>
          <p:cNvPr id="3" name="Content Placeholder 2"/>
          <p:cNvSpPr>
            <a:spLocks noGrp="1"/>
          </p:cNvSpPr>
          <p:nvPr>
            <p:ph idx="1"/>
          </p:nvPr>
        </p:nvSpPr>
        <p:spPr>
          <a:xfrm>
            <a:off x="914400" y="1828800"/>
            <a:ext cx="7772400" cy="4524315"/>
          </a:xfrm>
        </p:spPr>
        <p:txBody>
          <a:bodyPr/>
          <a:lstStyle/>
          <a:p>
            <a:r>
              <a:rPr lang="en-US" sz="2400" dirty="0" smtClean="0"/>
              <a:t>Physician places order in Wake One for i-STAT test</a:t>
            </a:r>
          </a:p>
          <a:p>
            <a:r>
              <a:rPr lang="en-US" sz="2400" dirty="0" smtClean="0"/>
              <a:t>CSN for </a:t>
            </a:r>
            <a:r>
              <a:rPr lang="en-US" sz="2400" u="sng" dirty="0" smtClean="0"/>
              <a:t>that specific date of service or current admission CSN </a:t>
            </a:r>
            <a:r>
              <a:rPr lang="en-US" sz="2400" dirty="0" smtClean="0"/>
              <a:t>should be entered by testing staff member into i-STAT handheld</a:t>
            </a:r>
          </a:p>
          <a:p>
            <a:r>
              <a:rPr lang="en-US" sz="2400" dirty="0" smtClean="0"/>
              <a:t>After testing is completed, analyzer should be downloaded.  Results flow to p-Web.  P-Web searches it’s ADT for a CSN match.  If match found, results post to Wake One.</a:t>
            </a:r>
          </a:p>
          <a:p>
            <a:r>
              <a:rPr lang="en-US" sz="2400" dirty="0" smtClean="0"/>
              <a:t>Billing occurs when results hit Wake One.  Billing occurs based on results that hit Wake One, Not on the physician order for the test.</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Changes for Main Campus</a:t>
            </a:r>
            <a:endParaRPr lang="en-US" dirty="0"/>
          </a:p>
        </p:txBody>
      </p:sp>
      <p:sp>
        <p:nvSpPr>
          <p:cNvPr id="3" name="Content Placeholder 2"/>
          <p:cNvSpPr>
            <a:spLocks noGrp="1"/>
          </p:cNvSpPr>
          <p:nvPr>
            <p:ph idx="1"/>
          </p:nvPr>
        </p:nvSpPr>
        <p:spPr>
          <a:xfrm>
            <a:off x="914400" y="1828800"/>
            <a:ext cx="7772400" cy="4770537"/>
          </a:xfrm>
        </p:spPr>
        <p:txBody>
          <a:bodyPr/>
          <a:lstStyle/>
          <a:p>
            <a:r>
              <a:rPr lang="en-US" sz="2000" dirty="0" smtClean="0"/>
              <a:t>Mechanism for how results get electronically transferred from the i-STAT handheld to Wake One will be different.  It is a new interface.</a:t>
            </a:r>
          </a:p>
          <a:p>
            <a:r>
              <a:rPr lang="en-US" sz="2000" dirty="0" smtClean="0"/>
              <a:t>Comment codes can be used by testing staff member to hold results from Wake One or Cause no-billing for testing</a:t>
            </a:r>
          </a:p>
          <a:p>
            <a:r>
              <a:rPr lang="en-US" sz="2000" dirty="0" smtClean="0"/>
              <a:t>Staff members will need to edit their own results in Wake One, in the event of an error—such as sample misidentification, questionable results that were not flagged with a comment code at the time of testing, or inappropriate temperature corrected blood gas results.</a:t>
            </a:r>
          </a:p>
          <a:p>
            <a:r>
              <a:rPr lang="en-US" sz="2000" dirty="0" smtClean="0"/>
              <a:t>The name of the person performing testing will now appear with the results in Wake One.  </a:t>
            </a:r>
          </a:p>
          <a:p>
            <a:r>
              <a:rPr lang="en-US" sz="2000" dirty="0" smtClean="0"/>
              <a:t>If liquid QC fails, a comment code is required</a:t>
            </a:r>
          </a:p>
          <a:p>
            <a:pPr lvl="1"/>
            <a:r>
              <a:rPr lang="en-US" sz="2000" dirty="0" smtClean="0"/>
              <a:t>—Use comment code 5—recheck/confirm---repeat liquid QC</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Citrate dialysis testing</a:t>
            </a:r>
            <a:endParaRPr lang="en-US" dirty="0"/>
          </a:p>
        </p:txBody>
      </p:sp>
      <p:sp>
        <p:nvSpPr>
          <p:cNvPr id="3" name="Content Placeholder 2"/>
          <p:cNvSpPr>
            <a:spLocks noGrp="1"/>
          </p:cNvSpPr>
          <p:nvPr>
            <p:ph idx="1"/>
          </p:nvPr>
        </p:nvSpPr>
        <p:spPr>
          <a:xfrm>
            <a:off x="914400" y="1828800"/>
            <a:ext cx="7772400" cy="2893100"/>
          </a:xfrm>
        </p:spPr>
        <p:txBody>
          <a:bodyPr/>
          <a:lstStyle/>
          <a:p>
            <a:r>
              <a:rPr lang="en-US" dirty="0" smtClean="0"/>
              <a:t>Must enter C in field 1 of the i-STAT analyzer to identify the sample as a citrate dialysate sample, rather than a true patient sample.</a:t>
            </a:r>
          </a:p>
          <a:p>
            <a:endParaRPr lang="en-US" dirty="0" smtClean="0"/>
          </a:p>
          <a:p>
            <a:r>
              <a:rPr lang="en-US" dirty="0" smtClean="0"/>
              <a:t>Results will post in Wake One with the comment:  </a:t>
            </a:r>
            <a:r>
              <a:rPr lang="en-US" i="1" dirty="0" smtClean="0"/>
              <a:t>Whole Blood Dialysis Circuit</a:t>
            </a:r>
            <a:endParaRPr lang="en-US"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lstStyle/>
          <a:p>
            <a:r>
              <a:rPr lang="en-US" dirty="0" smtClean="0"/>
              <a:t>Contact Serial Number (CSN)</a:t>
            </a:r>
            <a:endParaRPr lang="en-US" dirty="0"/>
          </a:p>
        </p:txBody>
      </p:sp>
      <p:sp>
        <p:nvSpPr>
          <p:cNvPr id="3" name="Content Placeholder 2"/>
          <p:cNvSpPr>
            <a:spLocks noGrp="1"/>
          </p:cNvSpPr>
          <p:nvPr>
            <p:ph idx="1"/>
          </p:nvPr>
        </p:nvSpPr>
        <p:spPr>
          <a:xfrm>
            <a:off x="914400" y="1828800"/>
            <a:ext cx="7772400" cy="2893100"/>
          </a:xfrm>
        </p:spPr>
        <p:txBody>
          <a:bodyPr/>
          <a:lstStyle/>
          <a:p>
            <a:r>
              <a:rPr lang="en-US" dirty="0" smtClean="0"/>
              <a:t>Do not add zeros to the CSN</a:t>
            </a:r>
          </a:p>
          <a:p>
            <a:r>
              <a:rPr lang="en-US" dirty="0" smtClean="0"/>
              <a:t>You must use the current visit CSN.  Verify the information Prior to scanning/entering the ID into the i-STAT handheld</a:t>
            </a:r>
          </a:p>
          <a:p>
            <a:r>
              <a:rPr lang="en-US" dirty="0" smtClean="0"/>
              <a:t>It is not okay to enter the medical record number with added zeros as the patient ID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07996"/>
          </a:xfrm>
        </p:spPr>
        <p:txBody>
          <a:bodyPr/>
          <a:lstStyle/>
          <a:p>
            <a:r>
              <a:rPr lang="en-US" dirty="0" smtClean="0"/>
              <a:t>Changes that WILL impact your test site—Comment Codes</a:t>
            </a:r>
            <a:endParaRPr lang="en-US" dirty="0"/>
          </a:p>
        </p:txBody>
      </p:sp>
      <p:sp>
        <p:nvSpPr>
          <p:cNvPr id="3" name="Content Placeholder 2"/>
          <p:cNvSpPr>
            <a:spLocks noGrp="1"/>
          </p:cNvSpPr>
          <p:nvPr>
            <p:ph idx="1"/>
          </p:nvPr>
        </p:nvSpPr>
        <p:spPr>
          <a:xfrm>
            <a:off x="914400" y="1828800"/>
            <a:ext cx="7772400" cy="4493538"/>
          </a:xfrm>
        </p:spPr>
        <p:txBody>
          <a:bodyPr/>
          <a:lstStyle/>
          <a:p>
            <a:pPr>
              <a:spcAft>
                <a:spcPts val="0"/>
              </a:spcAft>
            </a:pPr>
            <a:r>
              <a:rPr lang="en-US" sz="1200" dirty="0" smtClean="0"/>
              <a:t>We will use comment codes to better ‘automate’ result hold or posting to the patient record—MUST be entered at the time of testing for effect.</a:t>
            </a:r>
          </a:p>
          <a:p>
            <a:pPr lvl="0"/>
            <a:endParaRPr lang="en-US" sz="1200" dirty="0" smtClean="0"/>
          </a:p>
          <a:p>
            <a:r>
              <a:rPr lang="en-US" sz="1200" b="1" u="sng" dirty="0" smtClean="0"/>
              <a:t>COMMENT CODES ---FOR ISTAT  (same as glucose)</a:t>
            </a:r>
            <a:endParaRPr lang="en-US" sz="1200" dirty="0" smtClean="0"/>
          </a:p>
          <a:p>
            <a:pPr lvl="2"/>
            <a:r>
              <a:rPr lang="en-US" sz="1200" b="1" u="sng" dirty="0" smtClean="0">
                <a:solidFill>
                  <a:srgbClr val="FF0000"/>
                </a:solidFill>
              </a:rPr>
              <a:t>0</a:t>
            </a:r>
            <a:r>
              <a:rPr lang="en-US" sz="1200" b="1" u="sng" dirty="0" smtClean="0"/>
              <a:t> translates to Procedure Error</a:t>
            </a:r>
            <a:endParaRPr lang="en-US" sz="1200" dirty="0" smtClean="0"/>
          </a:p>
          <a:p>
            <a:pPr lvl="2"/>
            <a:r>
              <a:rPr lang="en-US" sz="1200" dirty="0" smtClean="0"/>
              <a:t>Results flagged with comment code 0 </a:t>
            </a:r>
            <a:r>
              <a:rPr lang="en-US" sz="1200" b="1" u="sng" dirty="0" smtClean="0">
                <a:solidFill>
                  <a:srgbClr val="FF0000"/>
                </a:solidFill>
              </a:rPr>
              <a:t>will NOT post to the patient electronic healthcare record.</a:t>
            </a:r>
          </a:p>
          <a:p>
            <a:pPr lvl="2"/>
            <a:r>
              <a:rPr lang="en-US" sz="1200" dirty="0" smtClean="0"/>
              <a:t>This code should be used when the staff member does not believe the result and feels an error was made in testing.</a:t>
            </a:r>
          </a:p>
          <a:p>
            <a:pPr lvl="2"/>
            <a:r>
              <a:rPr lang="en-US" sz="1200" b="1" u="sng" dirty="0" smtClean="0">
                <a:solidFill>
                  <a:srgbClr val="FF0000"/>
                </a:solidFill>
              </a:rPr>
              <a:t>5</a:t>
            </a:r>
            <a:r>
              <a:rPr lang="en-US" sz="1200" b="1" u="sng" dirty="0" smtClean="0"/>
              <a:t> translates to Recheck/confirm</a:t>
            </a:r>
            <a:endParaRPr lang="en-US" sz="1200" dirty="0" smtClean="0"/>
          </a:p>
          <a:p>
            <a:pPr lvl="2"/>
            <a:r>
              <a:rPr lang="en-US" sz="1200" dirty="0" smtClean="0"/>
              <a:t>Results flagged with comment code 5 will post to the patient electronic healthcare record but the patient </a:t>
            </a:r>
            <a:r>
              <a:rPr lang="en-US" sz="1200" b="1" u="sng" dirty="0" smtClean="0">
                <a:solidFill>
                  <a:srgbClr val="FF0000"/>
                </a:solidFill>
              </a:rPr>
              <a:t>will not be billed for testing.</a:t>
            </a:r>
          </a:p>
          <a:p>
            <a:pPr lvl="2"/>
            <a:r>
              <a:rPr lang="en-US" sz="1200" b="1" u="sng" dirty="0" smtClean="0">
                <a:solidFill>
                  <a:srgbClr val="FF0000"/>
                </a:solidFill>
              </a:rPr>
              <a:t>6</a:t>
            </a:r>
            <a:r>
              <a:rPr lang="en-US" sz="1200" b="1" u="sng" dirty="0" smtClean="0"/>
              <a:t> translates to To notify Provider</a:t>
            </a:r>
            <a:endParaRPr lang="en-US" sz="1200" dirty="0" smtClean="0"/>
          </a:p>
          <a:p>
            <a:r>
              <a:rPr lang="en-US" sz="1200" b="1" dirty="0" smtClean="0"/>
              <a:t> </a:t>
            </a:r>
            <a:r>
              <a:rPr lang="en-US" sz="1200" b="1" u="sng" dirty="0" smtClean="0"/>
              <a:t>COMMENT CODES--NEW FOR i-STAT (not currently defined for glucose)</a:t>
            </a:r>
            <a:endParaRPr lang="en-US" sz="1200" dirty="0" smtClean="0"/>
          </a:p>
          <a:p>
            <a:pPr lvl="1"/>
            <a:r>
              <a:rPr lang="en-US" sz="1200" b="1" u="sng" dirty="0" smtClean="0">
                <a:solidFill>
                  <a:srgbClr val="FF0000"/>
                </a:solidFill>
              </a:rPr>
              <a:t>123</a:t>
            </a:r>
            <a:r>
              <a:rPr lang="en-US" sz="1200" b="1" u="sng" dirty="0" smtClean="0"/>
              <a:t> translates to laboratory confirmatory testing to follow-</a:t>
            </a:r>
            <a:endParaRPr lang="en-US" sz="1200" dirty="0" smtClean="0"/>
          </a:p>
          <a:p>
            <a:pPr lvl="1"/>
            <a:r>
              <a:rPr lang="en-US" sz="1200" dirty="0" smtClean="0"/>
              <a:t>Results flagged with comment code 123 will post to the patient electronic healthcare record but the patient </a:t>
            </a:r>
            <a:r>
              <a:rPr lang="en-US" sz="1200" b="1" u="sng" dirty="0" smtClean="0">
                <a:solidFill>
                  <a:srgbClr val="FF0000"/>
                </a:solidFill>
              </a:rPr>
              <a:t>will not be billed for testing.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07996"/>
          </a:xfrm>
        </p:spPr>
        <p:txBody>
          <a:bodyPr/>
          <a:lstStyle/>
          <a:p>
            <a:r>
              <a:rPr lang="en-US" dirty="0" smtClean="0"/>
              <a:t>Changes that WILL impact your test site—Star Out results</a:t>
            </a:r>
            <a:endParaRPr lang="en-US" dirty="0"/>
          </a:p>
        </p:txBody>
      </p:sp>
      <p:sp>
        <p:nvSpPr>
          <p:cNvPr id="3" name="Content Placeholder 2"/>
          <p:cNvSpPr>
            <a:spLocks noGrp="1"/>
          </p:cNvSpPr>
          <p:nvPr>
            <p:ph idx="1"/>
          </p:nvPr>
        </p:nvSpPr>
        <p:spPr>
          <a:xfrm>
            <a:off x="914400" y="1828800"/>
            <a:ext cx="7772400" cy="4062651"/>
          </a:xfrm>
        </p:spPr>
        <p:txBody>
          <a:bodyPr/>
          <a:lstStyle/>
          <a:p>
            <a:pPr lvl="0"/>
            <a:r>
              <a:rPr lang="en-US" sz="1600" dirty="0" smtClean="0"/>
              <a:t>We will change the way we manage star out results</a:t>
            </a:r>
          </a:p>
          <a:p>
            <a:r>
              <a:rPr lang="en-US" sz="1600" dirty="0" smtClean="0"/>
              <a:t>--To </a:t>
            </a:r>
            <a:r>
              <a:rPr lang="en-US" sz="1600" dirty="0" smtClean="0">
                <a:solidFill>
                  <a:srgbClr val="FF0000"/>
                </a:solidFill>
              </a:rPr>
              <a:t>stop a star out result from posting</a:t>
            </a:r>
            <a:r>
              <a:rPr lang="en-US" sz="1600" dirty="0" smtClean="0"/>
              <a:t> to the patient record, </a:t>
            </a:r>
            <a:r>
              <a:rPr lang="en-US" sz="1600" dirty="0" smtClean="0">
                <a:solidFill>
                  <a:srgbClr val="FF0000"/>
                </a:solidFill>
              </a:rPr>
              <a:t>comment code 0 </a:t>
            </a:r>
            <a:r>
              <a:rPr lang="en-US" sz="1600" dirty="0" smtClean="0"/>
              <a:t>will need to be entered into the analyzer by the testing staff member</a:t>
            </a:r>
          </a:p>
          <a:p>
            <a:pPr lvl="0"/>
            <a:r>
              <a:rPr lang="en-US" sz="1600" dirty="0" smtClean="0"/>
              <a:t>If comment code 0 is </a:t>
            </a:r>
            <a:r>
              <a:rPr lang="en-US" sz="1600" dirty="0" smtClean="0">
                <a:solidFill>
                  <a:srgbClr val="FF0000"/>
                </a:solidFill>
              </a:rPr>
              <a:t>not entered </a:t>
            </a:r>
            <a:r>
              <a:rPr lang="en-US" sz="1600" dirty="0" smtClean="0"/>
              <a:t>into the i-STAT handheld, results will </a:t>
            </a:r>
            <a:r>
              <a:rPr lang="en-US" sz="1600" dirty="0" smtClean="0">
                <a:solidFill>
                  <a:srgbClr val="FF0000"/>
                </a:solidFill>
              </a:rPr>
              <a:t>NOT be held in p-Web.</a:t>
            </a:r>
            <a:r>
              <a:rPr lang="en-US" sz="1600" dirty="0" smtClean="0"/>
              <a:t>  They </a:t>
            </a:r>
            <a:r>
              <a:rPr lang="en-US" sz="1600" dirty="0" smtClean="0">
                <a:solidFill>
                  <a:srgbClr val="FF0000"/>
                </a:solidFill>
              </a:rPr>
              <a:t>will post </a:t>
            </a:r>
            <a:r>
              <a:rPr lang="en-US" sz="1600" dirty="0" smtClean="0"/>
              <a:t>automatically to </a:t>
            </a:r>
            <a:r>
              <a:rPr lang="en-US" sz="1600" dirty="0" smtClean="0">
                <a:solidFill>
                  <a:srgbClr val="FF0000"/>
                </a:solidFill>
              </a:rPr>
              <a:t>Wake One</a:t>
            </a:r>
            <a:r>
              <a:rPr lang="en-US" sz="1600" dirty="0" smtClean="0"/>
              <a:t>.</a:t>
            </a:r>
          </a:p>
          <a:p>
            <a:pPr lvl="0"/>
            <a:r>
              <a:rPr lang="en-US" sz="1600" dirty="0" smtClean="0"/>
              <a:t>The star out results will report as INSTRUMENT ERROR and additional NOCHARGE code will be sent to Wake One in the interface message. </a:t>
            </a:r>
          </a:p>
          <a:p>
            <a:pPr lvl="0"/>
            <a:r>
              <a:rPr lang="en-US" sz="1600" dirty="0" smtClean="0"/>
              <a:t>When the NOCHARGE code is seen in Wake One, </a:t>
            </a:r>
            <a:r>
              <a:rPr lang="en-US" sz="1600" dirty="0" smtClean="0">
                <a:solidFill>
                  <a:srgbClr val="FF0000"/>
                </a:solidFill>
              </a:rPr>
              <a:t>ALL tests on that particular cartridge will NOT bill.</a:t>
            </a:r>
            <a:r>
              <a:rPr lang="en-US" sz="1600" dirty="0" smtClean="0"/>
              <a:t>  They will appear as a $0 charge.</a:t>
            </a:r>
          </a:p>
          <a:p>
            <a:pPr lvl="0"/>
            <a:r>
              <a:rPr lang="en-US" sz="1600" dirty="0" smtClean="0"/>
              <a:t>There is a Wake One report that will include all results that posted as INSTRUMENT ERROR.  For quality monitoring, this will allow us to track the number of star out results that occur.</a:t>
            </a:r>
          </a:p>
          <a:p>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07996"/>
          </a:xfrm>
        </p:spPr>
        <p:txBody>
          <a:bodyPr/>
          <a:lstStyle/>
          <a:p>
            <a:r>
              <a:rPr lang="en-US" dirty="0" smtClean="0"/>
              <a:t>i-STAT Star Outs:  How do I handle these?</a:t>
            </a:r>
            <a:endParaRPr lang="en-US" dirty="0"/>
          </a:p>
        </p:txBody>
      </p:sp>
      <p:sp>
        <p:nvSpPr>
          <p:cNvPr id="3" name="Content Placeholder 2"/>
          <p:cNvSpPr>
            <a:spLocks noGrp="1"/>
          </p:cNvSpPr>
          <p:nvPr>
            <p:ph idx="1"/>
          </p:nvPr>
        </p:nvSpPr>
        <p:spPr>
          <a:xfrm>
            <a:off x="914400" y="1828800"/>
            <a:ext cx="7772400" cy="4862870"/>
          </a:xfrm>
        </p:spPr>
        <p:txBody>
          <a:bodyPr/>
          <a:lstStyle/>
          <a:p>
            <a:r>
              <a:rPr lang="en-US" sz="1200" dirty="0" smtClean="0"/>
              <a:t>If the testing staff member obtains a star-out test (***) on the handheld,</a:t>
            </a:r>
          </a:p>
          <a:p>
            <a:r>
              <a:rPr lang="en-US" sz="1200" dirty="0" smtClean="0"/>
              <a:t> 1)      They should decide if they are going to repeat the full cartridge.</a:t>
            </a:r>
          </a:p>
          <a:p>
            <a:pPr lvl="2"/>
            <a:r>
              <a:rPr lang="en-US" sz="1200" dirty="0" smtClean="0"/>
              <a:t>A)     If they will repeat the full cartridge, they should enter comment code 0 (zero) in the i-STAT handheld.</a:t>
            </a:r>
          </a:p>
          <a:p>
            <a:pPr lvl="2"/>
            <a:r>
              <a:rPr lang="en-US" sz="1200" dirty="0" smtClean="0"/>
              <a:t>B)      When p-Web receives the results, and sees comment code 0 (zero), results will go to the PROCEDURE ERROR bucket and NOT post to Wake One.  The results will remain in this bucket until they are reviewed and acknowledged by the laboratory.  It is not intended that these results will ever be sent to the patient record (Wake One)</a:t>
            </a:r>
          </a:p>
          <a:p>
            <a:r>
              <a:rPr lang="en-US" sz="1200" dirty="0" smtClean="0"/>
              <a:t> 2)      If the staff member cannot repeat testing on another cartridge for some reason and desires to use any results that actually reported a number value, </a:t>
            </a:r>
          </a:p>
          <a:p>
            <a:pPr lvl="2"/>
            <a:r>
              <a:rPr lang="en-US" sz="1200" dirty="0" smtClean="0"/>
              <a:t>A)     they will NOT enter a comment code and proceed as normal.</a:t>
            </a:r>
          </a:p>
          <a:p>
            <a:pPr lvl="2"/>
            <a:r>
              <a:rPr lang="en-US" sz="1200" dirty="0" smtClean="0"/>
              <a:t>B)      When p-Web receives the results, they will be automatically sent to Wake One via the interface.  The star-out tests will report as INSTRUMENT ERROR</a:t>
            </a:r>
          </a:p>
          <a:p>
            <a:pPr lvl="2"/>
            <a:r>
              <a:rPr lang="en-US" sz="1200" dirty="0" smtClean="0"/>
              <a:t>C)      INSTRUMENT ERROR in the interface message will also cause the NOCHARGE message, which will prevent any test results associated with this cartridge from billing to the patient.  The test will appear on the Wake One Revenue and Usage report as $0 </a:t>
            </a:r>
          </a:p>
          <a:p>
            <a:pPr lvl="2"/>
            <a:r>
              <a:rPr lang="en-US" sz="1200" dirty="0" smtClean="0"/>
              <a:t>D)     We will monitor these star-out results as a quality indicator using the Wake One Instrument Error report.</a:t>
            </a:r>
          </a:p>
          <a:p>
            <a:endParaRPr lang="en-US" sz="10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BMC_internal_template">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WFBMC_internal_template</Template>
  <TotalTime>1188</TotalTime>
  <Words>1864</Words>
  <Application>Microsoft Office PowerPoint</Application>
  <PresentationFormat>On-screen Show (4:3)</PresentationFormat>
  <Paragraphs>170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WFBMC_internal_template</vt:lpstr>
      <vt:lpstr>i-STAT/p-Web Interface</vt:lpstr>
      <vt:lpstr>Information</vt:lpstr>
      <vt:lpstr>Process Flow</vt:lpstr>
      <vt:lpstr>Significant Changes for Main Campus</vt:lpstr>
      <vt:lpstr>Citrate dialysis testing</vt:lpstr>
      <vt:lpstr>Contact Serial Number (CSN)</vt:lpstr>
      <vt:lpstr>Changes that WILL impact your test site—Comment Codes</vt:lpstr>
      <vt:lpstr>Changes that WILL impact your test site—Star Out results</vt:lpstr>
      <vt:lpstr>i-STAT Star Outs:  How do I handle these?</vt:lpstr>
      <vt:lpstr>Changes that WILL impact your test site:  Liquid QC Value Assignment Ranges</vt:lpstr>
      <vt:lpstr>Comment Codes:  Liquid QC</vt:lpstr>
      <vt:lpstr>Liquid QC Important Notes/Reminders</vt:lpstr>
      <vt:lpstr>Changes that WILL impact your test site:  Units of Measure—Notify Providers Prior to Go-Live</vt:lpstr>
      <vt:lpstr>Changes that may impact your test site:  CPB Hematocrit correction</vt:lpstr>
      <vt:lpstr>Changes that WILL impact your test site:   Order of Screen Display</vt:lpstr>
      <vt:lpstr>Changes that may impact your test site:  Test Select</vt:lpstr>
      <vt:lpstr>Changes that WILL impact your test site:  Information Reported to Wake One</vt:lpstr>
      <vt:lpstr>i-STAT Operator ID</vt:lpstr>
      <vt:lpstr>Editing of results once they have already posted to Wake One</vt:lpstr>
      <vt:lpstr>Correcting a sample misidentification</vt:lpstr>
      <vt:lpstr>Correcting erroneous temperature corrected blood gas results in Wake One</vt:lpstr>
      <vt:lpstr>Flagging questionable i-STAT results if posted to Wake One</vt:lpstr>
      <vt:lpstr>Flagging tests that were not ordered by the physician</vt:lpstr>
      <vt:lpstr>For DHP Phlebotomy, Family Practice Lab, and Davie Lab staff ONLY! Documentation of critical value notification</vt:lpstr>
      <vt:lpstr>Questions? </vt:lpstr>
    </vt:vector>
  </TitlesOfParts>
  <Company>WFUBMC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of Care Testing</dc:title>
  <dc:creator>athayer</dc:creator>
  <cp:lastModifiedBy>athayer</cp:lastModifiedBy>
  <cp:revision>19</cp:revision>
  <dcterms:created xsi:type="dcterms:W3CDTF">2013-01-24T14:42:56Z</dcterms:created>
  <dcterms:modified xsi:type="dcterms:W3CDTF">2015-09-16T18:24:56Z</dcterms:modified>
</cp:coreProperties>
</file>