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300" r:id="rId13"/>
    <p:sldId id="271" r:id="rId14"/>
    <p:sldId id="273" r:id="rId15"/>
    <p:sldId id="301" r:id="rId16"/>
    <p:sldId id="275" r:id="rId17"/>
    <p:sldId id="277" r:id="rId18"/>
    <p:sldId id="276" r:id="rId19"/>
    <p:sldId id="278" r:id="rId20"/>
    <p:sldId id="274" r:id="rId21"/>
    <p:sldId id="280" r:id="rId22"/>
    <p:sldId id="306" r:id="rId23"/>
    <p:sldId id="292" r:id="rId24"/>
    <p:sldId id="284" r:id="rId25"/>
    <p:sldId id="315" r:id="rId26"/>
    <p:sldId id="316" r:id="rId27"/>
    <p:sldId id="283" r:id="rId28"/>
    <p:sldId id="308" r:id="rId29"/>
    <p:sldId id="309" r:id="rId30"/>
    <p:sldId id="294" r:id="rId31"/>
    <p:sldId id="295" r:id="rId32"/>
    <p:sldId id="297" r:id="rId33"/>
    <p:sldId id="279" r:id="rId34"/>
    <p:sldId id="282" r:id="rId35"/>
    <p:sldId id="281" r:id="rId36"/>
    <p:sldId id="285" r:id="rId37"/>
    <p:sldId id="286" r:id="rId38"/>
    <p:sldId id="287" r:id="rId39"/>
    <p:sldId id="288" r:id="rId40"/>
    <p:sldId id="289" r:id="rId41"/>
    <p:sldId id="290" r:id="rId42"/>
    <p:sldId id="304" r:id="rId43"/>
    <p:sldId id="305" r:id="rId44"/>
    <p:sldId id="291" r:id="rId45"/>
    <p:sldId id="296" r:id="rId46"/>
    <p:sldId id="293" r:id="rId47"/>
    <p:sldId id="307" r:id="rId48"/>
    <p:sldId id="299" r:id="rId49"/>
    <p:sldId id="311" r:id="rId50"/>
    <p:sldId id="312" r:id="rId51"/>
    <p:sldId id="314" r:id="rId52"/>
    <p:sldId id="302" r:id="rId53"/>
    <p:sldId id="313" r:id="rId54"/>
    <p:sldId id="303" r:id="rId55"/>
    <p:sldId id="258" r:id="rId56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7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755" autoAdjust="0"/>
    <p:restoredTop sz="94660"/>
  </p:normalViewPr>
  <p:slideViewPr>
    <p:cSldViewPr showGuides="1">
      <p:cViewPr varScale="1">
        <p:scale>
          <a:sx n="77" d="100"/>
          <a:sy n="77" d="100"/>
        </p:scale>
        <p:origin x="-1116" y="-84"/>
      </p:cViewPr>
      <p:guideLst>
        <p:guide orient="horz" pos="432"/>
        <p:guide orient="horz" pos="3888"/>
        <p:guide pos="576"/>
        <p:guide pos="4032"/>
        <p:guide pos="7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1808-0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1" name="Picture 10" descr="wfbmc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6705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mploy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05280804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20808-15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R111704060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7" r:id="rId7"/>
    <p:sldLayoutId id="2147483660" r:id="rId8"/>
    <p:sldLayoutId id="2147483658" r:id="rId9"/>
    <p:sldLayoutId id="2147483670" r:id="rId10"/>
    <p:sldLayoutId id="2147483657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09690"/>
            <a:ext cx="5943599" cy="400110"/>
          </a:xfrm>
        </p:spPr>
        <p:txBody>
          <a:bodyPr/>
          <a:lstStyle/>
          <a:p>
            <a:r>
              <a:rPr lang="en-US" sz="2600" b="1" dirty="0" smtClean="0"/>
              <a:t>i-STAT Creatinine Education Module</a:t>
            </a:r>
            <a:endParaRPr lang="en-US" sz="2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1"/>
            <a:ext cx="5939539" cy="49859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dirty="0" smtClean="0"/>
              <a:t>Prepared by Angie Thayer, BSMT (ASCP), Clinical Lab POCT Coordinator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Updated by Liz Gregory 10/21/2015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477875"/>
          </a:xfrm>
        </p:spPr>
        <p:txBody>
          <a:bodyPr/>
          <a:lstStyle/>
          <a:p>
            <a:pPr eaLnBrk="1" hangingPunct="1"/>
            <a:r>
              <a:rPr lang="en-US" dirty="0" smtClean="0"/>
              <a:t>‘Cartridge/Simulator Locked’</a:t>
            </a:r>
          </a:p>
          <a:p>
            <a:pPr lvl="1" eaLnBrk="1" hangingPunct="1"/>
            <a:r>
              <a:rPr lang="en-US" dirty="0" smtClean="0"/>
              <a:t>Cartridge or simulator locked in analyzer.</a:t>
            </a:r>
          </a:p>
          <a:p>
            <a:pPr lvl="1" eaLnBrk="1" hangingPunct="1"/>
            <a:r>
              <a:rPr lang="en-US" dirty="0" smtClean="0"/>
              <a:t>DO NOT remove when this message is displayed</a:t>
            </a:r>
          </a:p>
          <a:p>
            <a:r>
              <a:rPr lang="en-US" dirty="0" smtClean="0"/>
              <a:t>Flashing battery icon or ‘Low Battery’ indicates battery voltage is low and batteries need to be re-charged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Analyzer display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56405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Analyzer Status</a:t>
            </a:r>
            <a:r>
              <a:rPr lang="en-US" sz="2800" dirty="0" smtClean="0"/>
              <a:t> —allows viewing of battery voltage-recommend keeping charged &gt;8 volts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Data Review</a:t>
            </a:r>
            <a:r>
              <a:rPr lang="en-US" sz="2800" dirty="0" smtClean="0"/>
              <a:t> —allows review/print of data stored in analyzer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Quality Tests</a:t>
            </a:r>
            <a:r>
              <a:rPr lang="en-US" sz="2800" dirty="0" smtClean="0"/>
              <a:t> —quality control checks performed utilizing this menu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Other Menu options</a:t>
            </a:r>
            <a:r>
              <a:rPr lang="en-US" sz="2800" dirty="0" smtClean="0"/>
              <a:t> —refer to System Manual for additional information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Menu Options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5487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Cartridges and paper can be obtained from the OR Blood Gas Lab  M-F 7am-7pm</a:t>
            </a:r>
          </a:p>
          <a:p>
            <a:pPr eaLnBrk="1" hangingPunct="1"/>
            <a:r>
              <a:rPr lang="en-US" sz="2800" dirty="0" smtClean="0"/>
              <a:t>Care should be taken to only get the amount of cartridges which will be used within the room temperature expiration dating</a:t>
            </a:r>
          </a:p>
          <a:p>
            <a:pPr eaLnBrk="1" hangingPunct="1"/>
            <a:r>
              <a:rPr lang="en-US" sz="2800" dirty="0" smtClean="0"/>
              <a:t>Replacement analyzers can be obtained from the Clinical </a:t>
            </a:r>
            <a:r>
              <a:rPr lang="en-US" dirty="0" smtClean="0"/>
              <a:t>Laboratory Point-of-Care Testing Coordinator</a:t>
            </a:r>
            <a:endParaRPr lang="en-US" sz="2800" dirty="0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Supplies</a:t>
            </a: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Testing occurs in the cartridge</a:t>
            </a:r>
          </a:p>
          <a:p>
            <a:pPr eaLnBrk="1" hangingPunct="1"/>
            <a:r>
              <a:rPr lang="en-US" dirty="0" smtClean="0"/>
              <a:t>Cartridges have bio-sensors that “measure” the analytes tested</a:t>
            </a:r>
          </a:p>
          <a:p>
            <a:pPr eaLnBrk="1" hangingPunct="1"/>
            <a:r>
              <a:rPr lang="en-US" dirty="0" smtClean="0"/>
              <a:t>There are different cartridge configurations available from i-STAT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Cartridges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86567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Cartridges are stored refrigerated 2 to 8</a:t>
            </a:r>
            <a:r>
              <a:rPr lang="en-US" sz="2400" dirty="0" smtClean="0">
                <a:cs typeface="Tahoma" charset="0"/>
              </a:rPr>
              <a:t>˚</a:t>
            </a:r>
            <a:r>
              <a:rPr lang="en-US" sz="2400" dirty="0" smtClean="0"/>
              <a:t>C until the manufacturer’s expiration date.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Do NOT use past manufacturer’s expiration date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Can be stored at room temperature (18 to 30˚C) per manufacturer instructions  -- Creatinine cartridges have a </a:t>
            </a:r>
            <a:r>
              <a:rPr lang="en-US" sz="2400" dirty="0" smtClean="0">
                <a:solidFill>
                  <a:srgbClr val="FF0000"/>
                </a:solidFill>
                <a:cs typeface="Tahoma" charset="0"/>
              </a:rPr>
              <a:t>14 day expiration at room temperature</a:t>
            </a:r>
            <a:r>
              <a:rPr lang="en-US" sz="2400" dirty="0" smtClean="0">
                <a:cs typeface="Tahoma" charset="0"/>
              </a:rPr>
              <a:t>.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>
                <a:cs typeface="Tahoma" charset="0"/>
              </a:rPr>
              <a:t>DO NOT use past the room temperature expiration date!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Cartridges should NOT be returned to the refrigerator once they have been stored at room temperature.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Cartridge Storage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6474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Each site has a form which </a:t>
            </a:r>
            <a:r>
              <a:rPr lang="en-US" u="sng" dirty="0" smtClean="0"/>
              <a:t>must </a:t>
            </a:r>
            <a:r>
              <a:rPr lang="en-US" dirty="0" smtClean="0"/>
              <a:t>be completed should i-STAT cartridges be needed outside of M-F 7am-7pm.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site picking up the cartridges is responsible for room temperature dating of the cartridges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NEVER take cartridges that are marked with “Do Not Use”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Emergency Release of Cartridges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use “quick heating”—holding close to body or near a warm surface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store or expose cartridges to extreme cold or heat such as freezing or stored above lights or computers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re-refrigerate cartridges once they have warmed to room temperature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touch bio-sensors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pre-rupture silver calibrant disc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re-use cartridges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leave exposed to air and moisture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use expired cartridges for patient testing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Cartridge Handling-DO NOT’s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511524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dirty="0" smtClean="0"/>
              <a:t>ONLY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whole blood</a:t>
            </a:r>
            <a:r>
              <a:rPr lang="en-US" sz="2400" b="1" dirty="0" smtClean="0"/>
              <a:t> should be tested on i-STAT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Non-anti-coagulated whole blood for </a:t>
            </a:r>
            <a:r>
              <a:rPr lang="en-US" sz="2400" u="sng" dirty="0" smtClean="0"/>
              <a:t>creatinine</a:t>
            </a:r>
            <a:r>
              <a:rPr lang="en-US" sz="2400" dirty="0" smtClean="0"/>
              <a:t> testing should be tested within 3 minutes of collection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Heparinized whole blood can be used for </a:t>
            </a:r>
            <a:r>
              <a:rPr lang="en-US" sz="2400" u="sng" dirty="0" smtClean="0"/>
              <a:t>creatinine </a:t>
            </a:r>
            <a:r>
              <a:rPr lang="en-US" sz="2400" dirty="0" smtClean="0"/>
              <a:t>testing.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MUST use the BD Vacutainer lithium heparin green top 4ml tube— </a:t>
            </a:r>
            <a:r>
              <a:rPr lang="en-US" sz="2400" dirty="0" smtClean="0">
                <a:solidFill>
                  <a:srgbClr val="FF0000"/>
                </a:solidFill>
              </a:rPr>
              <a:t>FILL TO CAPACITY </a:t>
            </a:r>
            <a:r>
              <a:rPr lang="en-US" sz="2400" dirty="0" smtClean="0"/>
              <a:t>or results may be adversely affected.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Heparinized samples may be tested up to  30 minutes after collection. 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Heparin is the ONLY acceptable anti-coagulant which may be used with the i-STAT creatinine cartridge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000" b="1" dirty="0" smtClean="0"/>
              <a:t>Sample Requirements Creatinine Cartridge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801314"/>
          </a:xfrm>
        </p:spPr>
        <p:txBody>
          <a:bodyPr/>
          <a:lstStyle/>
          <a:p>
            <a:pPr eaLnBrk="1" hangingPunct="1"/>
            <a:r>
              <a:rPr lang="en-US" sz="1800" dirty="0" smtClean="0"/>
              <a:t>Always adequately ‘clear’ line prior to collecting a sample for testing on i-STAT</a:t>
            </a:r>
          </a:p>
          <a:p>
            <a:pPr eaLnBrk="1" hangingPunct="1"/>
            <a:r>
              <a:rPr lang="en-US" sz="1800" dirty="0" smtClean="0"/>
              <a:t>Inaccurate results will be given if samples are contaminated.</a:t>
            </a:r>
          </a:p>
          <a:p>
            <a:pPr eaLnBrk="1"/>
            <a:r>
              <a:rPr lang="en-US" sz="1800" dirty="0" smtClean="0"/>
              <a:t>Back flush line with sufficient amount of blood to remove intravenous solution, heparin, or medications that may contaminate the sample.</a:t>
            </a:r>
          </a:p>
          <a:p>
            <a:pPr eaLnBrk="1"/>
            <a:r>
              <a:rPr lang="en-US" sz="1800" b="1" dirty="0" smtClean="0"/>
              <a:t>i-STAT Recommendation:</a:t>
            </a:r>
            <a:r>
              <a:rPr lang="en-US" sz="1800" dirty="0" smtClean="0"/>
              <a:t> five to six times the volume of the catheter, connectors, and needle should be collected as ‘waste’ for creatinine samples.</a:t>
            </a:r>
          </a:p>
          <a:p>
            <a:pPr eaLnBrk="1"/>
            <a:r>
              <a:rPr lang="en-US" sz="1800" b="1" i="1" dirty="0" smtClean="0"/>
              <a:t>Accurate results depend on an adequate back flush to eliminate the possibility of sample contamination with IV fluids.</a:t>
            </a:r>
            <a:endParaRPr lang="en-US" sz="1800" dirty="0" smtClean="0"/>
          </a:p>
          <a:p>
            <a:pPr eaLnBrk="1"/>
            <a:r>
              <a:rPr lang="en-US" sz="1800" i="1" dirty="0" smtClean="0"/>
              <a:t>Caution should be taken when collecting from lines which have had fluids that could adhere to the sides of the tubing.  These lines may be difficult to adequately  ‘clear’.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In-Dwelling Line Sample Collection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ALWAYS use a </a:t>
            </a:r>
            <a:r>
              <a:rPr lang="en-US" sz="2800" u="sng" dirty="0" smtClean="0"/>
              <a:t>well mixed sample</a:t>
            </a:r>
          </a:p>
          <a:p>
            <a:pPr eaLnBrk="1" hangingPunct="1"/>
            <a:r>
              <a:rPr lang="en-US" sz="2800" dirty="0" smtClean="0"/>
              <a:t>Mix samples for 15 seconds</a:t>
            </a:r>
          </a:p>
          <a:p>
            <a:pPr eaLnBrk="1" hangingPunct="1"/>
            <a:r>
              <a:rPr lang="en-US" sz="2800" dirty="0" smtClean="0"/>
              <a:t>Always squirt out the first drop of blood from syringe samples </a:t>
            </a:r>
          </a:p>
          <a:p>
            <a:pPr lvl="1" eaLnBrk="1" hangingPunct="1"/>
            <a:r>
              <a:rPr lang="en-US" sz="2400" dirty="0" smtClean="0"/>
              <a:t>To check for clots and to get rid of any micro air bubbles</a:t>
            </a:r>
          </a:p>
          <a:p>
            <a:pPr eaLnBrk="1" hangingPunct="1"/>
            <a:r>
              <a:rPr lang="en-US" sz="2800" dirty="0" smtClean="0"/>
              <a:t>NEVER ever run a sample that has or has had a clot.  </a:t>
            </a:r>
            <a:r>
              <a:rPr lang="en-US" sz="2800" u="sng" dirty="0" smtClean="0"/>
              <a:t>Inaccurate results may be obtained!</a:t>
            </a:r>
          </a:p>
          <a:p>
            <a:pPr eaLnBrk="1" hangingPunct="1"/>
            <a:endParaRPr lang="en-US" sz="2800" u="sng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b="1" dirty="0" smtClean="0"/>
              <a:t>CREATININE Sample Considerations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8565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Angie Thayer 713-4136 </a:t>
            </a:r>
          </a:p>
          <a:p>
            <a:pPr eaLnBrk="1" hangingPunct="1"/>
            <a:r>
              <a:rPr lang="en-US" dirty="0" smtClean="0"/>
              <a:t>Ray Dyer 713-4137</a:t>
            </a:r>
          </a:p>
          <a:p>
            <a:pPr eaLnBrk="1" hangingPunct="1"/>
            <a:r>
              <a:rPr lang="en-US" dirty="0" smtClean="0"/>
              <a:t>Liz Gregory 713-0377</a:t>
            </a:r>
          </a:p>
          <a:p>
            <a:pPr eaLnBrk="1" hangingPunct="1"/>
            <a:r>
              <a:rPr lang="en-US" sz="2800" dirty="0" smtClean="0"/>
              <a:t>OR Blood Gas Lab 716-2181 (M-F 7am-7pm)</a:t>
            </a:r>
          </a:p>
          <a:p>
            <a:pPr eaLnBrk="1" hangingPunct="1"/>
            <a:r>
              <a:rPr lang="en-US" sz="2800" dirty="0" smtClean="0"/>
              <a:t>Refer to the i-STAT System Manual and WFBMC specific i-STAT policies</a:t>
            </a:r>
          </a:p>
          <a:p>
            <a:pPr eaLnBrk="1" hangingPunct="1"/>
            <a:r>
              <a:rPr lang="en-US" sz="2800" dirty="0" smtClean="0"/>
              <a:t>WFBMC POCT website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Support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189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ahoma" charset="0"/>
              </a:rPr>
              <a:t>Individual cartridges can be used after 5 minutes at room temperature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ahoma" charset="0"/>
              </a:rPr>
              <a:t>A box of 25 cartridges must sit at room temperature for 1 hour prior to use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ahoma" charset="0"/>
              </a:rPr>
              <a:t>Open by tear symbol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ahoma" charset="0"/>
              </a:rPr>
              <a:t>Use cartridge IMMEDIATELY after opening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ahoma" charset="0"/>
              </a:rPr>
              <a:t>Fill to blue triangle—leave “blood dome”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ahoma" charset="0"/>
              </a:rPr>
              <a:t>Insert into analyzer immediately after filling with sample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ahoma" charset="0"/>
              </a:rPr>
              <a:t>Do not move analyzer after cartridge has been inserted </a:t>
            </a:r>
            <a:endParaRPr lang="en-US" sz="2800" dirty="0" smtClean="0">
              <a:cs typeface="Tahoma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Cartridge Handling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 to the i-STAT System Manual—Cartridge Test Information (CTI) sheets for factors which can adversely affect   i-STAT results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Cartridges-Factors affecting results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Process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1"/>
            <a:ext cx="7772400" cy="5029200"/>
          </a:xfrm>
        </p:spPr>
        <p:txBody>
          <a:bodyPr/>
          <a:lstStyle/>
          <a:p>
            <a:r>
              <a:rPr lang="en-US" sz="2100" b="1" dirty="0" smtClean="0">
                <a:solidFill>
                  <a:schemeClr val="hlink"/>
                </a:solidFill>
              </a:rPr>
              <a:t>The testing staff member is responsible for ensuring </a:t>
            </a:r>
            <a:r>
              <a:rPr lang="en-US" sz="2100" b="1" dirty="0">
                <a:solidFill>
                  <a:schemeClr val="hlink"/>
                </a:solidFill>
              </a:rPr>
              <a:t>that </a:t>
            </a:r>
            <a:r>
              <a:rPr lang="en-US" sz="2100" b="1" dirty="0" smtClean="0">
                <a:solidFill>
                  <a:schemeClr val="hlink"/>
                </a:solidFill>
              </a:rPr>
              <a:t>there is a </a:t>
            </a:r>
            <a:r>
              <a:rPr lang="en-US" sz="2100" b="1" dirty="0">
                <a:solidFill>
                  <a:schemeClr val="hlink"/>
                </a:solidFill>
              </a:rPr>
              <a:t>documented physician </a:t>
            </a:r>
            <a:r>
              <a:rPr lang="en-US" sz="2100" b="1" dirty="0" smtClean="0">
                <a:solidFill>
                  <a:schemeClr val="hlink"/>
                </a:solidFill>
              </a:rPr>
              <a:t>order or documented protocol before i-STAT </a:t>
            </a:r>
            <a:r>
              <a:rPr lang="en-US" sz="2100" b="1" dirty="0">
                <a:solidFill>
                  <a:schemeClr val="hlink"/>
                </a:solidFill>
              </a:rPr>
              <a:t>testing </a:t>
            </a:r>
            <a:r>
              <a:rPr lang="en-US" sz="2100" b="1" dirty="0" smtClean="0">
                <a:solidFill>
                  <a:schemeClr val="hlink"/>
                </a:solidFill>
              </a:rPr>
              <a:t>is performed.</a:t>
            </a:r>
          </a:p>
          <a:p>
            <a:r>
              <a:rPr lang="en-US" sz="2100" dirty="0"/>
              <a:t>CSN for </a:t>
            </a:r>
            <a:r>
              <a:rPr lang="en-US" sz="2100" u="sng" dirty="0"/>
              <a:t>that specific date of service or current admission CSN </a:t>
            </a:r>
            <a:r>
              <a:rPr lang="en-US" sz="2100" dirty="0"/>
              <a:t>should be entered by testing staff member into i-STAT handheld</a:t>
            </a:r>
          </a:p>
          <a:p>
            <a:r>
              <a:rPr lang="en-US" sz="2100" dirty="0"/>
              <a:t>After testing is completed, analyzer should be downloaded.  Results flow to p-Web.  P-Web searches it’s ADT for a CSN match.  If match found, results post to Wake One</a:t>
            </a:r>
            <a:r>
              <a:rPr lang="en-US" sz="2100" dirty="0" smtClean="0"/>
              <a:t>.</a:t>
            </a:r>
          </a:p>
          <a:p>
            <a:pPr lvl="0"/>
            <a:r>
              <a:rPr lang="en-US" sz="2100" dirty="0" smtClean="0"/>
              <a:t>Operator’s </a:t>
            </a:r>
            <a:r>
              <a:rPr lang="en-US" sz="2100" dirty="0"/>
              <a:t>name, i-STAT analyzer serial number, and cartridge lot number </a:t>
            </a:r>
            <a:r>
              <a:rPr lang="en-US" sz="2100" dirty="0" smtClean="0"/>
              <a:t>will </a:t>
            </a:r>
            <a:r>
              <a:rPr lang="en-US" sz="2100" dirty="0"/>
              <a:t>report with each test result in Wake One</a:t>
            </a:r>
            <a:r>
              <a:rPr lang="en-US" sz="2100" dirty="0" smtClean="0"/>
              <a:t>.</a:t>
            </a:r>
            <a:endParaRPr lang="en-US" sz="2100" dirty="0"/>
          </a:p>
          <a:p>
            <a:r>
              <a:rPr lang="en-US" sz="2100" dirty="0"/>
              <a:t>Billing occurs when results hit Wake One.  Billing occurs based on results that hit Wake One, </a:t>
            </a:r>
            <a:r>
              <a:rPr lang="en-US" sz="2100" dirty="0" smtClean="0"/>
              <a:t>not </a:t>
            </a:r>
            <a:r>
              <a:rPr lang="en-US" sz="2100" dirty="0"/>
              <a:t>on the physician order for the test.</a:t>
            </a:r>
          </a:p>
          <a:p>
            <a:endParaRPr lang="en-US" sz="2200" b="1" dirty="0">
              <a:solidFill>
                <a:schemeClr val="hlin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34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7772400" cy="650639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Follow WFBMC policy for verification of patient identity—Use 2 patient identifiers </a:t>
            </a:r>
            <a:r>
              <a:rPr lang="en-US" sz="2800" b="1" dirty="0" smtClean="0"/>
              <a:t>at the patient bedside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Ensure sample identity throughout entire testing and reporting process</a:t>
            </a:r>
          </a:p>
          <a:p>
            <a:pPr>
              <a:lnSpc>
                <a:spcPct val="90000"/>
              </a:lnSpc>
            </a:pPr>
            <a:r>
              <a:rPr lang="en-US" dirty="0"/>
              <a:t>Press and hold the SCAN key </a:t>
            </a:r>
            <a:r>
              <a:rPr lang="en-US" dirty="0" smtClean="0"/>
              <a:t>pad</a:t>
            </a:r>
            <a:endParaRPr lang="en-US" sz="2800" u="sng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Scan patient ID into the analyzer DIRECTLY from the patient armband on the patient or in the presence of the patient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Verify patient ID again on analyzer display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hlink"/>
                </a:solidFill>
              </a:rPr>
              <a:t>CAUTION:  Laser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light</a:t>
            </a:r>
            <a:r>
              <a:rPr lang="en-US" dirty="0"/>
              <a:t>—do not stare into beam or point at anyone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Patient identity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847207"/>
          </a:xfrm>
        </p:spPr>
        <p:txBody>
          <a:bodyPr/>
          <a:lstStyle/>
          <a:p>
            <a:r>
              <a:rPr lang="en-US" sz="2000" dirty="0" smtClean="0"/>
              <a:t>Refer to i-STAT Technical Bulletin for cause of cartridge error</a:t>
            </a:r>
          </a:p>
          <a:p>
            <a:r>
              <a:rPr lang="en-US" sz="2000" dirty="0" smtClean="0"/>
              <a:t>If the same error code occurs multiple times with no apparent cause, refer to the i-STAT Analyzer Coded Messages Technical Bulletin.</a:t>
            </a:r>
          </a:p>
          <a:p>
            <a:pPr lvl="0"/>
            <a:r>
              <a:rPr lang="en-US" sz="2000" dirty="0" smtClean="0"/>
              <a:t>Do Not continue with testing until the cause of the error is clearly understood.</a:t>
            </a:r>
          </a:p>
          <a:p>
            <a:r>
              <a:rPr lang="en-US" sz="2000" dirty="0" smtClean="0"/>
              <a:t>If additional assistance is needed, notify POCT Coordinator </a:t>
            </a:r>
          </a:p>
          <a:p>
            <a:pPr eaLnBrk="1" hangingPunct="1"/>
            <a:r>
              <a:rPr lang="en-US" sz="2000" dirty="0" smtClean="0"/>
              <a:t>Consider using a different analyzer and a different batch of test cartridges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Analyzer Error Codes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107996"/>
          </a:xfrm>
        </p:spPr>
        <p:txBody>
          <a:bodyPr/>
          <a:lstStyle/>
          <a:p>
            <a:r>
              <a:rPr lang="en-US" b="1" dirty="0" smtClean="0"/>
              <a:t>Analyzer Coded Messages:  Codes 20, 23, 43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7772400" cy="4278094"/>
          </a:xfrm>
        </p:spPr>
        <p:txBody>
          <a:bodyPr/>
          <a:lstStyle/>
          <a:p>
            <a:pPr lvl="0"/>
            <a:r>
              <a:rPr lang="en-US" sz="2000" dirty="0" smtClean="0"/>
              <a:t>Be aware that codes 20, 23, 43, and others indicate that the ceramic cartridge conditioning may need to be completed.  </a:t>
            </a:r>
          </a:p>
          <a:p>
            <a:pPr lvl="0"/>
            <a:r>
              <a:rPr lang="en-US" sz="2000" dirty="0" smtClean="0"/>
              <a:t>Every site should have one of these cartridges.  </a:t>
            </a:r>
          </a:p>
          <a:p>
            <a:pPr lvl="0"/>
            <a:r>
              <a:rPr lang="en-US" sz="2000" dirty="0" smtClean="0"/>
              <a:t>Instructions are in the i-STAT Technical Bulletin—Analyzer Coded Messages.  </a:t>
            </a:r>
          </a:p>
          <a:p>
            <a:pPr lvl="0"/>
            <a:r>
              <a:rPr lang="en-US" sz="2000" dirty="0" smtClean="0"/>
              <a:t>This cartridge should NOT be used as preventative maintenance.  It should only be used when a quality check code indicates.  </a:t>
            </a:r>
          </a:p>
          <a:p>
            <a:pPr lvl="0"/>
            <a:r>
              <a:rPr lang="en-US" sz="2000" dirty="0" smtClean="0"/>
              <a:t>Routine use can damage the internal mechanism of the i-STAT handheld.</a:t>
            </a:r>
          </a:p>
          <a:p>
            <a:pPr lv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107996"/>
          </a:xfrm>
        </p:spPr>
        <p:txBody>
          <a:bodyPr/>
          <a:lstStyle/>
          <a:p>
            <a:r>
              <a:rPr lang="en-US" b="1" dirty="0" smtClean="0"/>
              <a:t>Analyzer Coded Messages:  Codes 79 and 80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3508653"/>
          </a:xfrm>
        </p:spPr>
        <p:txBody>
          <a:bodyPr/>
          <a:lstStyle/>
          <a:p>
            <a:pPr lvl="0"/>
            <a:r>
              <a:rPr lang="en-US" dirty="0" smtClean="0"/>
              <a:t>Codes 79 and 80 can indicate that the thermal probes may be dirty and need cleaning. </a:t>
            </a:r>
          </a:p>
          <a:p>
            <a:pPr lvl="0"/>
            <a:r>
              <a:rPr lang="en-US" dirty="0" smtClean="0"/>
              <a:t>Refer to </a:t>
            </a:r>
            <a:r>
              <a:rPr lang="en-US" i="1" dirty="0" smtClean="0"/>
              <a:t>“i-STAT </a:t>
            </a:r>
            <a:r>
              <a:rPr lang="en-US" i="1" dirty="0" smtClean="0"/>
              <a:t>Thermal Probe Cleaning” </a:t>
            </a:r>
            <a:r>
              <a:rPr lang="en-US" dirty="0" smtClean="0"/>
              <a:t>procedure on the POCT </a:t>
            </a:r>
            <a:r>
              <a:rPr lang="en-US" dirty="0" smtClean="0"/>
              <a:t>website. </a:t>
            </a:r>
          </a:p>
          <a:p>
            <a:pPr lvl="2"/>
            <a:r>
              <a:rPr lang="en-US" sz="2400" dirty="0" smtClean="0"/>
              <a:t>Go to INTRANET – DEPARTMENTS – POCT – EDUCATION TOOLS AND COMPETENCY TESTING – i-STAT – </a:t>
            </a:r>
            <a:r>
              <a:rPr lang="en-US" sz="2400" smtClean="0"/>
              <a:t>i-STAT TROUBLESHOOTING: </a:t>
            </a:r>
            <a:r>
              <a:rPr lang="en-US" sz="2400" dirty="0" smtClean="0"/>
              <a:t>ERROR CODES 79 AND 80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2993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Star out (***)—occurs when a specific bio-sensor is compromised or there is an interference in the sample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Out of instrument range (&gt;x value or &lt;x value)—result is out of reportable range of the analyzer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Follow-up with repeat testing performed by Clinical Laboratory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When Results Not Given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 of Comment Codes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04753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200" dirty="0"/>
              <a:t>We will use comment codes to better ‘automate’ result hold or posting to the patient record—MUST be entered at the time of testing for effect.</a:t>
            </a:r>
          </a:p>
          <a:p>
            <a:pPr lvl="0"/>
            <a:endParaRPr lang="en-US" sz="1200" dirty="0"/>
          </a:p>
          <a:p>
            <a:r>
              <a:rPr lang="en-US" sz="1200" b="1" u="sng" dirty="0"/>
              <a:t>COMMENT CODES ---FOR ISTAT  (same as glucose)</a:t>
            </a:r>
            <a:endParaRPr lang="en-US" sz="1200" dirty="0"/>
          </a:p>
          <a:p>
            <a:pPr lvl="2"/>
            <a:r>
              <a:rPr lang="en-US" sz="2000" b="1" u="sng" dirty="0">
                <a:solidFill>
                  <a:srgbClr val="FF0000"/>
                </a:solidFill>
              </a:rPr>
              <a:t>0</a:t>
            </a:r>
            <a:r>
              <a:rPr lang="en-US" sz="1200" b="1" u="sng" dirty="0"/>
              <a:t> translates to Procedure Error</a:t>
            </a:r>
            <a:endParaRPr lang="en-US" sz="1200" dirty="0"/>
          </a:p>
          <a:p>
            <a:pPr lvl="2"/>
            <a:r>
              <a:rPr lang="en-US" sz="1200" dirty="0"/>
              <a:t>Results flagged with comment code 0 </a:t>
            </a:r>
            <a:r>
              <a:rPr lang="en-US" sz="1200" b="1" u="sng" dirty="0">
                <a:solidFill>
                  <a:srgbClr val="FF0000"/>
                </a:solidFill>
              </a:rPr>
              <a:t>will NOT post to the patient electronic healthcare record.</a:t>
            </a:r>
          </a:p>
          <a:p>
            <a:pPr lvl="2"/>
            <a:r>
              <a:rPr lang="en-US" sz="1200" dirty="0"/>
              <a:t>This code should be used when the staff member does not believe the result and feels an error was made in testing.</a:t>
            </a:r>
          </a:p>
          <a:p>
            <a:pPr lvl="2"/>
            <a:r>
              <a:rPr lang="en-US" sz="2000" b="1" u="sng" dirty="0">
                <a:solidFill>
                  <a:srgbClr val="FF0000"/>
                </a:solidFill>
              </a:rPr>
              <a:t>5</a:t>
            </a:r>
            <a:r>
              <a:rPr lang="en-US" sz="1200" b="1" u="sng" dirty="0"/>
              <a:t> translates to Recheck/confirm</a:t>
            </a:r>
            <a:endParaRPr lang="en-US" sz="1200" dirty="0"/>
          </a:p>
          <a:p>
            <a:pPr lvl="2"/>
            <a:r>
              <a:rPr lang="en-US" sz="1200" dirty="0"/>
              <a:t>Results flagged with comment code 5 will post to the patient electronic healthcare record but the patient </a:t>
            </a:r>
            <a:r>
              <a:rPr lang="en-US" sz="1200" b="1" u="sng" dirty="0">
                <a:solidFill>
                  <a:srgbClr val="FF0000"/>
                </a:solidFill>
              </a:rPr>
              <a:t>will not be billed for testing.</a:t>
            </a:r>
          </a:p>
          <a:p>
            <a:pPr lvl="2"/>
            <a:r>
              <a:rPr lang="en-US" sz="2000" b="1" u="sng" dirty="0">
                <a:solidFill>
                  <a:srgbClr val="FF0000"/>
                </a:solidFill>
              </a:rPr>
              <a:t>6</a:t>
            </a:r>
            <a:r>
              <a:rPr lang="en-US" sz="1200" b="1" u="sng" dirty="0"/>
              <a:t> translates to To notify </a:t>
            </a:r>
            <a:r>
              <a:rPr lang="en-US" sz="1200" b="1" u="sng" dirty="0" smtClean="0"/>
              <a:t>Provider</a:t>
            </a:r>
          </a:p>
          <a:p>
            <a:pPr lvl="2"/>
            <a:r>
              <a:rPr lang="en-US" sz="2000" b="1" u="sng" dirty="0" smtClean="0">
                <a:solidFill>
                  <a:srgbClr val="FF0000"/>
                </a:solidFill>
              </a:rPr>
              <a:t>123</a:t>
            </a:r>
            <a:r>
              <a:rPr lang="en-US" sz="2000" b="1" u="sng" dirty="0" smtClean="0"/>
              <a:t> </a:t>
            </a:r>
            <a:r>
              <a:rPr lang="en-US" sz="1200" b="1" u="sng" dirty="0" smtClean="0"/>
              <a:t>translates to Lab Confirmation to Follow</a:t>
            </a:r>
          </a:p>
          <a:p>
            <a:pPr lvl="2"/>
            <a:r>
              <a:rPr lang="en-US" sz="1200" dirty="0" smtClean="0"/>
              <a:t>Results flagged with comment code 123 will post to the patient electronic healthcare record but the patient </a:t>
            </a:r>
            <a:r>
              <a:rPr lang="en-US" sz="1200" b="1" u="sng" dirty="0" smtClean="0">
                <a:solidFill>
                  <a:srgbClr val="FF0000"/>
                </a:solidFill>
              </a:rPr>
              <a:t>will not be billed for testing.</a:t>
            </a:r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6790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 Out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093428"/>
          </a:xfrm>
        </p:spPr>
        <p:txBody>
          <a:bodyPr/>
          <a:lstStyle/>
          <a:p>
            <a:r>
              <a:rPr lang="en-US" sz="1800" dirty="0" smtClean="0"/>
              <a:t>To </a:t>
            </a:r>
            <a:r>
              <a:rPr lang="en-US" sz="1800" dirty="0">
                <a:solidFill>
                  <a:srgbClr val="FF0000"/>
                </a:solidFill>
              </a:rPr>
              <a:t>stop a star out result from posting</a:t>
            </a:r>
            <a:r>
              <a:rPr lang="en-US" sz="1800" dirty="0"/>
              <a:t> to the patient record, </a:t>
            </a:r>
            <a:r>
              <a:rPr lang="en-US" sz="1800" dirty="0">
                <a:solidFill>
                  <a:srgbClr val="FF0000"/>
                </a:solidFill>
              </a:rPr>
              <a:t>comment code 0 </a:t>
            </a:r>
            <a:r>
              <a:rPr lang="en-US" sz="1800" dirty="0"/>
              <a:t>will need to be entered into the analyzer by the testing staff </a:t>
            </a:r>
            <a:r>
              <a:rPr lang="en-US" sz="1800" dirty="0" smtClean="0"/>
              <a:t>member.</a:t>
            </a:r>
          </a:p>
          <a:p>
            <a:r>
              <a:rPr lang="en-US" sz="1800" dirty="0" smtClean="0"/>
              <a:t>Retest the sample and if star out values continue, send the sample to the Clinical lab for creatinine testing.</a:t>
            </a:r>
            <a:endParaRPr lang="en-US" sz="1800" dirty="0"/>
          </a:p>
          <a:p>
            <a:pPr lvl="0"/>
            <a:r>
              <a:rPr lang="en-US" sz="1800" dirty="0"/>
              <a:t>If comment code 0 is </a:t>
            </a:r>
            <a:r>
              <a:rPr lang="en-US" sz="1800" dirty="0">
                <a:solidFill>
                  <a:srgbClr val="FF0000"/>
                </a:solidFill>
              </a:rPr>
              <a:t>not entered </a:t>
            </a:r>
            <a:r>
              <a:rPr lang="en-US" sz="1800" dirty="0"/>
              <a:t>into the i-STAT handheld, </a:t>
            </a:r>
            <a:r>
              <a:rPr lang="en-US" sz="1800" dirty="0" smtClean="0"/>
              <a:t> the result </a:t>
            </a:r>
            <a:r>
              <a:rPr lang="en-US" sz="1800" dirty="0"/>
              <a:t>will </a:t>
            </a:r>
            <a:r>
              <a:rPr lang="en-US" sz="1800" dirty="0">
                <a:solidFill>
                  <a:srgbClr val="FF0000"/>
                </a:solidFill>
              </a:rPr>
              <a:t>NOT be held in p-Web.</a:t>
            </a:r>
            <a:r>
              <a:rPr lang="en-US" sz="1800" dirty="0"/>
              <a:t>  </a:t>
            </a:r>
            <a:r>
              <a:rPr lang="en-US" sz="1800" dirty="0" smtClean="0"/>
              <a:t>It </a:t>
            </a:r>
            <a:r>
              <a:rPr lang="en-US" sz="1800" dirty="0">
                <a:solidFill>
                  <a:srgbClr val="FF0000"/>
                </a:solidFill>
              </a:rPr>
              <a:t>will post </a:t>
            </a:r>
            <a:r>
              <a:rPr lang="en-US" sz="1800" dirty="0"/>
              <a:t>automatically to </a:t>
            </a:r>
            <a:r>
              <a:rPr lang="en-US" sz="1800" dirty="0">
                <a:solidFill>
                  <a:srgbClr val="FF0000"/>
                </a:solidFill>
              </a:rPr>
              <a:t>Wake One</a:t>
            </a:r>
            <a:r>
              <a:rPr lang="en-US" sz="1800" dirty="0"/>
              <a:t>.</a:t>
            </a:r>
          </a:p>
          <a:p>
            <a:pPr lvl="0"/>
            <a:r>
              <a:rPr lang="en-US" sz="1800" dirty="0"/>
              <a:t>The star out </a:t>
            </a:r>
            <a:r>
              <a:rPr lang="en-US" sz="1800" dirty="0" smtClean="0"/>
              <a:t>result </a:t>
            </a:r>
            <a:r>
              <a:rPr lang="en-US" sz="1800" dirty="0"/>
              <a:t>will report as INSTRUMENT ERROR and additional </a:t>
            </a:r>
            <a:r>
              <a:rPr lang="en-US" sz="1800" dirty="0" smtClean="0"/>
              <a:t>NO CHARGE </a:t>
            </a:r>
            <a:r>
              <a:rPr lang="en-US" sz="1800" dirty="0"/>
              <a:t>code will be sent to Wake One in the interface message. </a:t>
            </a:r>
          </a:p>
          <a:p>
            <a:pPr lvl="0"/>
            <a:r>
              <a:rPr lang="en-US" sz="1800" dirty="0" smtClean="0"/>
              <a:t>There </a:t>
            </a:r>
            <a:r>
              <a:rPr lang="en-US" sz="1800" dirty="0"/>
              <a:t>is a Wake One report that will include all results that posted as INSTRUMENT ERROR.  For quality monitoring, this will allow us to track the number of star out results that occur.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194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1600438"/>
          </a:xfrm>
        </p:spPr>
        <p:txBody>
          <a:bodyPr/>
          <a:lstStyle/>
          <a:p>
            <a:pPr eaLnBrk="1" hangingPunct="1"/>
            <a:r>
              <a:rPr lang="en-US" dirty="0" smtClean="0"/>
              <a:t>Posted on the WFBMC Intranet</a:t>
            </a:r>
          </a:p>
          <a:p>
            <a:pPr eaLnBrk="1" hangingPunct="1"/>
            <a:r>
              <a:rPr lang="en-US" dirty="0" smtClean="0"/>
              <a:t>Department—Point of Care Testing</a:t>
            </a:r>
          </a:p>
          <a:p>
            <a:pPr eaLnBrk="1" hangingPunct="1"/>
            <a:r>
              <a:rPr lang="en-US" dirty="0" smtClean="0"/>
              <a:t>Policies/Procedures/Guidelines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i-STAT Policies/Procedures/Guidelines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the Downloader located in each site</a:t>
            </a:r>
          </a:p>
          <a:p>
            <a:pPr eaLnBrk="1" hangingPunct="1"/>
            <a:r>
              <a:rPr lang="en-US" dirty="0" smtClean="0"/>
              <a:t>Analyzers should be downloaded after each case</a:t>
            </a:r>
          </a:p>
          <a:p>
            <a:pPr eaLnBrk="1" hangingPunct="1"/>
            <a:r>
              <a:rPr lang="en-US" dirty="0" smtClean="0"/>
              <a:t>It is the responsibility of testing personnel to download i-STAT analyzers</a:t>
            </a:r>
          </a:p>
          <a:p>
            <a:pPr eaLnBrk="1" hangingPunct="1"/>
            <a:r>
              <a:rPr lang="en-US" dirty="0" smtClean="0"/>
              <a:t>You can’t “over-download”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Analyzer Download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477875"/>
          </a:xfrm>
        </p:spPr>
        <p:txBody>
          <a:bodyPr/>
          <a:lstStyle/>
          <a:p>
            <a:pPr eaLnBrk="1" hangingPunct="1"/>
            <a:r>
              <a:rPr lang="en-US" dirty="0" smtClean="0"/>
              <a:t>The downloader will display “Communication in Progress” indicating a successful download of data</a:t>
            </a:r>
          </a:p>
          <a:p>
            <a:pPr eaLnBrk="1" hangingPunct="1"/>
            <a:r>
              <a:rPr lang="en-US" dirty="0" smtClean="0"/>
              <a:t>No error message indicating ‘Unsent Results’</a:t>
            </a:r>
          </a:p>
          <a:p>
            <a:pPr eaLnBrk="1" hangingPunct="1"/>
            <a:r>
              <a:rPr lang="en-US" dirty="0" smtClean="0"/>
              <a:t>Problems should be reported to the Help Desk</a:t>
            </a:r>
          </a:p>
          <a:p>
            <a:pPr eaLnBrk="1" hangingPunct="1"/>
            <a:r>
              <a:rPr lang="en-US" dirty="0" smtClean="0"/>
              <a:t>Notify Laboratory Compliance/POCT of any on-going issues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Analyzer Download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35476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Troubleshoot the downloader</a:t>
            </a:r>
          </a:p>
          <a:p>
            <a:pPr lvl="1" eaLnBrk="1" hangingPunct="1"/>
            <a:r>
              <a:rPr lang="en-US" sz="2400" dirty="0" smtClean="0"/>
              <a:t>Check for green power light</a:t>
            </a:r>
          </a:p>
          <a:p>
            <a:pPr lvl="1" eaLnBrk="1" hangingPunct="1"/>
            <a:r>
              <a:rPr lang="en-US" sz="2400" dirty="0" smtClean="0"/>
              <a:t>Check all downloader cord/cable connections</a:t>
            </a:r>
          </a:p>
          <a:p>
            <a:pPr lvl="1" eaLnBrk="1" hangingPunct="1"/>
            <a:r>
              <a:rPr lang="en-US" sz="2400" dirty="0" smtClean="0"/>
              <a:t>Try unplugging and re-plugging the cables</a:t>
            </a:r>
          </a:p>
          <a:p>
            <a:pPr eaLnBrk="1" hangingPunct="1"/>
            <a:r>
              <a:rPr lang="en-US" sz="2400" dirty="0" smtClean="0"/>
              <a:t>If troubleshooting does not resolve problem, report problems to the Information Services Help Desk.  </a:t>
            </a:r>
          </a:p>
          <a:p>
            <a:pPr eaLnBrk="1" hangingPunct="1"/>
            <a:r>
              <a:rPr lang="en-US" sz="2400" dirty="0" smtClean="0"/>
              <a:t>Also notify Laboratory Compliance/POCT 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Downloader Troubleshooting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179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Estimated Glomerular Filtration Rate (GFR) values will be reported when results are downloaded into the electronic medical record.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values may be accessed via Wake One.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i-STAT handheld will NOT report GFR values.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Creatinine GFR Results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85652"/>
          </a:xfrm>
        </p:spPr>
        <p:txBody>
          <a:bodyPr/>
          <a:lstStyle/>
          <a:p>
            <a:pPr eaLnBrk="1" hangingPunct="1"/>
            <a:r>
              <a:rPr lang="en-US" dirty="0" smtClean="0"/>
              <a:t>Samples diluted with IV fluids will give inaccurate results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Results should be carefully evaluated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Contamination </a:t>
            </a:r>
            <a:r>
              <a:rPr lang="en-US" u="sng" dirty="0" smtClean="0"/>
              <a:t>may</a:t>
            </a:r>
            <a:r>
              <a:rPr lang="en-US" dirty="0" smtClean="0"/>
              <a:t> be indicated by:</a:t>
            </a:r>
          </a:p>
          <a:p>
            <a:pPr lvl="2"/>
            <a:r>
              <a:rPr lang="en-US" dirty="0" smtClean="0"/>
              <a:t>Falsely decreased creatinine value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Result Considerations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046988"/>
          </a:xfrm>
        </p:spPr>
        <p:txBody>
          <a:bodyPr/>
          <a:lstStyle/>
          <a:p>
            <a:pPr eaLnBrk="1" hangingPunct="1"/>
            <a:r>
              <a:rPr lang="en-US" u="sng" dirty="0" smtClean="0"/>
              <a:t>Unexpected and unexplained results should be repeated by another test method.</a:t>
            </a:r>
          </a:p>
          <a:p>
            <a:pPr eaLnBrk="1" hangingPunct="1">
              <a:buNone/>
            </a:pPr>
            <a:endParaRPr lang="en-US" u="sng" dirty="0" smtClean="0"/>
          </a:p>
          <a:p>
            <a:r>
              <a:rPr lang="en-US" u="sng" dirty="0" smtClean="0"/>
              <a:t>Problems should be reported to Angie Thayer 3-4136, Ray Dyer 3-4137</a:t>
            </a:r>
            <a:r>
              <a:rPr lang="en-US" u="sng" dirty="0"/>
              <a:t>, or Liz Gregory </a:t>
            </a:r>
            <a:endParaRPr lang="en-US" u="sng" dirty="0" smtClean="0"/>
          </a:p>
          <a:p>
            <a:pPr marL="0" indent="0" eaLnBrk="1" hangingPunct="1">
              <a:buNone/>
            </a:pPr>
            <a:r>
              <a:rPr lang="en-US" u="sng" dirty="0" smtClean="0"/>
              <a:t>  3-0377 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Result considerations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Turn on analyzer</a:t>
            </a:r>
          </a:p>
          <a:p>
            <a:pPr eaLnBrk="1" hangingPunct="1"/>
            <a:r>
              <a:rPr lang="en-US" dirty="0" smtClean="0"/>
              <a:t>Select MENU</a:t>
            </a:r>
          </a:p>
          <a:p>
            <a:pPr eaLnBrk="1" hangingPunct="1"/>
            <a:r>
              <a:rPr lang="en-US" dirty="0" smtClean="0"/>
              <a:t>Select 2 DATA REVIEW</a:t>
            </a:r>
          </a:p>
          <a:p>
            <a:pPr eaLnBrk="1" hangingPunct="1"/>
            <a:r>
              <a:rPr lang="en-US" dirty="0" smtClean="0"/>
              <a:t>Select desired data</a:t>
            </a:r>
          </a:p>
          <a:p>
            <a:pPr eaLnBrk="1" hangingPunct="1"/>
            <a:r>
              <a:rPr lang="en-US" dirty="0" smtClean="0"/>
              <a:t>PATIENT DATA requires entry of patient and operator ID information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Result Recall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Electronic Quality control that is used to validate the i-STAT analyzer</a:t>
            </a:r>
          </a:p>
          <a:p>
            <a:pPr lvl="1" eaLnBrk="1" hangingPunct="1"/>
            <a:r>
              <a:rPr lang="en-US" dirty="0" smtClean="0"/>
              <a:t>Pass or Fail</a:t>
            </a:r>
          </a:p>
          <a:p>
            <a:pPr eaLnBrk="1" hangingPunct="1"/>
            <a:r>
              <a:rPr lang="en-US" dirty="0" smtClean="0"/>
              <a:t>QC results are automatically documented when the i-STAT analyzer is downloaded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 INTERNAL electronic simulator is performed automatically by the analyzer every 8 hours of use with each cartridge type.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internal simulator is performed when a patient cartridge is inserted.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Results will not be given if the simulator fails.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the simulator passes, patient results will be displayed.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Simulators-Interna</a:t>
            </a:r>
            <a:r>
              <a:rPr lang="en-US" dirty="0" smtClean="0"/>
              <a:t>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EXTERNAL electronic simulator is the same as the internal simulator but is an external device and can be tested upon demand.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Simulators-External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2616101"/>
          </a:xfrm>
        </p:spPr>
        <p:txBody>
          <a:bodyPr/>
          <a:lstStyle/>
          <a:p>
            <a:pPr eaLnBrk="1" hangingPunct="1"/>
            <a:r>
              <a:rPr lang="en-US" dirty="0" smtClean="0"/>
              <a:t>User specific</a:t>
            </a:r>
          </a:p>
          <a:p>
            <a:pPr eaLnBrk="1" hangingPunct="1"/>
            <a:r>
              <a:rPr lang="en-US" dirty="0" smtClean="0"/>
              <a:t>Serves as identification of testing personnel</a:t>
            </a:r>
          </a:p>
          <a:p>
            <a:pPr eaLnBrk="1" hangingPunct="1"/>
            <a:r>
              <a:rPr lang="en-US" dirty="0" smtClean="0"/>
              <a:t>Do NOT share operator ID’s</a:t>
            </a:r>
          </a:p>
          <a:p>
            <a:pPr eaLnBrk="1" hangingPunct="1"/>
            <a:r>
              <a:rPr lang="en-US" sz="2800" dirty="0" smtClean="0"/>
              <a:t>Do NOT enter your operator ID into analyzer and allow use by another individual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Operator ID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801314"/>
          </a:xfrm>
        </p:spPr>
        <p:txBody>
          <a:bodyPr/>
          <a:lstStyle/>
          <a:p>
            <a:pPr eaLnBrk="1" hangingPunct="1"/>
            <a:r>
              <a:rPr lang="en-US" dirty="0" smtClean="0"/>
              <a:t>The external simulator should be used:</a:t>
            </a:r>
          </a:p>
          <a:p>
            <a:pPr lvl="1" eaLnBrk="1" hangingPunct="1"/>
            <a:r>
              <a:rPr lang="en-US" dirty="0" smtClean="0"/>
              <a:t>If the analyzer is dropped </a:t>
            </a:r>
          </a:p>
          <a:p>
            <a:pPr lvl="1" eaLnBrk="1" hangingPunct="1"/>
            <a:r>
              <a:rPr lang="en-US" dirty="0" smtClean="0"/>
              <a:t>If the internal simulator fails</a:t>
            </a:r>
          </a:p>
          <a:p>
            <a:pPr lvl="1" eaLnBrk="1" hangingPunct="1"/>
            <a:r>
              <a:rPr lang="en-US" dirty="0" smtClean="0"/>
              <a:t>If an error code occurs that indicates the simulator should be tested</a:t>
            </a:r>
          </a:p>
          <a:p>
            <a:pPr lvl="1" eaLnBrk="1" hangingPunct="1"/>
            <a:r>
              <a:rPr lang="en-US" dirty="0" smtClean="0"/>
              <a:t>If analyzer performance is in question</a:t>
            </a:r>
          </a:p>
          <a:p>
            <a:pPr lvl="1" eaLnBrk="1" hangingPunct="1"/>
            <a:r>
              <a:rPr lang="en-US" dirty="0" smtClean="0"/>
              <a:t>Prior to and after performing the ceramic cartridge cleaning procedure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Simulators-External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Used to validate performance of test cartridges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Consists of multiple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test cartridge specific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Should be performed: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On each new cartridge shipment per cartridge type per cartridge lot # PRIOR to patient use—by Clinical Lab staff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Monthly—by testing site staff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cartridge/analyzer performance is in question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Liquid Quality Control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07831"/>
          </a:xfrm>
        </p:spPr>
        <p:txBody>
          <a:bodyPr/>
          <a:lstStyle/>
          <a:p>
            <a:r>
              <a:rPr lang="en-US" sz="3300" b="1" dirty="0"/>
              <a:t>Liquid QC Important Notes/Reminders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955203"/>
          </a:xfrm>
        </p:spPr>
        <p:txBody>
          <a:bodyPr/>
          <a:lstStyle/>
          <a:p>
            <a:pPr lvl="0"/>
            <a:r>
              <a:rPr lang="en-US" sz="2000" dirty="0"/>
              <a:t>All analyzers will be programmed with electronic QC value assignments for the liquid QC.  The analyzer will note whether or not the liquid QC passes or fails.  If a value fails, a comment code will be required.  However, patient testing lockout does </a:t>
            </a:r>
            <a:r>
              <a:rPr lang="en-US" sz="2000" dirty="0" smtClean="0"/>
              <a:t>NOT </a:t>
            </a:r>
            <a:r>
              <a:rPr lang="en-US" sz="2000" dirty="0"/>
              <a:t>occur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liquid QC fails, a comment code is </a:t>
            </a:r>
            <a:r>
              <a:rPr lang="en-US" sz="2000" dirty="0" smtClean="0"/>
              <a:t>required:</a:t>
            </a:r>
            <a:endParaRPr lang="en-US" sz="2000" dirty="0"/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comment code 5—recheck/confirm---repeat liquid </a:t>
            </a:r>
            <a:r>
              <a:rPr lang="en-US" sz="2000" dirty="0" smtClean="0"/>
              <a:t>QC</a:t>
            </a:r>
          </a:p>
          <a:p>
            <a:pPr lvl="1"/>
            <a:r>
              <a:rPr lang="en-US" sz="2000" dirty="0"/>
              <a:t>This has been put into place to create a </a:t>
            </a:r>
            <a:r>
              <a:rPr lang="en-US" sz="2000" b="1" dirty="0">
                <a:solidFill>
                  <a:srgbClr val="FF0000"/>
                </a:solidFill>
              </a:rPr>
              <a:t>STOP</a:t>
            </a:r>
            <a:r>
              <a:rPr lang="en-US" sz="2000" dirty="0"/>
              <a:t> point for the testing staff member</a:t>
            </a:r>
          </a:p>
          <a:p>
            <a:r>
              <a:rPr lang="en-US" dirty="0">
                <a:solidFill>
                  <a:srgbClr val="FF0000"/>
                </a:solidFill>
              </a:rPr>
              <a:t>Staff MUST ensure QC results are within acceptable limits PRIOR </a:t>
            </a:r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>
                <a:solidFill>
                  <a:srgbClr val="FF0000"/>
                </a:solidFill>
              </a:rPr>
              <a:t>proceeding with patient testing.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67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2926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Staff </a:t>
            </a:r>
            <a:r>
              <a:rPr lang="en-US" sz="2800" b="1" dirty="0">
                <a:solidFill>
                  <a:srgbClr val="FF0000"/>
                </a:solidFill>
              </a:rPr>
              <a:t>should NEVER REPORT PATIENT RESULTS IF QC HAS FAILED</a:t>
            </a:r>
            <a:r>
              <a:rPr lang="en-US" sz="2800" dirty="0">
                <a:solidFill>
                  <a:srgbClr val="FF0000"/>
                </a:solidFill>
              </a:rPr>
              <a:t>! 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785652"/>
          </a:xfrm>
        </p:spPr>
        <p:txBody>
          <a:bodyPr/>
          <a:lstStyle/>
          <a:p>
            <a:r>
              <a:rPr lang="en-US" sz="1600" dirty="0"/>
              <a:t>ALL failed liquid QC results must have corrective/follow-up action, according to your site’s established protocol.</a:t>
            </a:r>
          </a:p>
          <a:p>
            <a:r>
              <a:rPr lang="en-US" sz="1600" dirty="0"/>
              <a:t>i-STAT will NOT lock out a user from performing patient testing if liquid QC failures occur.</a:t>
            </a:r>
          </a:p>
          <a:p>
            <a:r>
              <a:rPr lang="en-US" sz="1600" dirty="0"/>
              <a:t>Staff Must ensure liquid QC values are within acceptable range or “PASS”</a:t>
            </a:r>
          </a:p>
          <a:p>
            <a:pPr lvl="2"/>
            <a:r>
              <a:rPr lang="en-US" sz="1600" dirty="0"/>
              <a:t>If QC fails – Patient testing should </a:t>
            </a:r>
            <a:r>
              <a:rPr lang="en-US" sz="1600" dirty="0">
                <a:solidFill>
                  <a:srgbClr val="FF0000"/>
                </a:solidFill>
              </a:rPr>
              <a:t>STOP!!</a:t>
            </a:r>
          </a:p>
          <a:p>
            <a:pPr lvl="2"/>
            <a:r>
              <a:rPr lang="en-US" sz="1600" dirty="0"/>
              <a:t>The testing staff member should begin troubleshooting procedures</a:t>
            </a:r>
          </a:p>
          <a:p>
            <a:r>
              <a:rPr lang="en-US" sz="1600" dirty="0"/>
              <a:t>Patient results may not be accurate if QC does not perform as expected – </a:t>
            </a:r>
          </a:p>
          <a:p>
            <a:pPr lvl="1"/>
            <a:r>
              <a:rPr lang="en-US" sz="1600" dirty="0"/>
              <a:t>NEVER report patient results on a failed quality control event.</a:t>
            </a:r>
          </a:p>
          <a:p>
            <a:r>
              <a:rPr lang="en-US" sz="1600" dirty="0"/>
              <a:t>If a staff member proceeds with patient testing on a failed QC event, then the test site is out of compliance.  </a:t>
            </a:r>
            <a:r>
              <a:rPr lang="en-US" sz="1600" u="sng" dirty="0"/>
              <a:t>Patient safety is at risk.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75925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Recharge batteries</a:t>
            </a:r>
          </a:p>
          <a:p>
            <a:pPr eaLnBrk="1" hangingPunct="1"/>
            <a:r>
              <a:rPr lang="en-US" sz="2800" dirty="0" smtClean="0"/>
              <a:t>Disinfect outside of analyzer </a:t>
            </a:r>
            <a:r>
              <a:rPr lang="en-US" sz="2800" dirty="0" smtClean="0">
                <a:solidFill>
                  <a:schemeClr val="hlink"/>
                </a:solidFill>
              </a:rPr>
              <a:t>between patients</a:t>
            </a:r>
          </a:p>
          <a:p>
            <a:pPr eaLnBrk="1" hangingPunct="1"/>
            <a:r>
              <a:rPr lang="en-US" sz="2800" dirty="0" smtClean="0"/>
              <a:t>Do not get moisture inside of the analyzer</a:t>
            </a:r>
          </a:p>
          <a:p>
            <a:pPr eaLnBrk="1" hangingPunct="1"/>
            <a:r>
              <a:rPr lang="en-US" sz="2800" dirty="0" smtClean="0"/>
              <a:t>Perform ceramic cartridge pin conditioning when indicated by analyzer error codes.  (scheduled conditioning is not recommended)</a:t>
            </a:r>
          </a:p>
          <a:p>
            <a:pPr lvl="1" eaLnBrk="1" hangingPunct="1"/>
            <a:r>
              <a:rPr lang="en-US" sz="2400" dirty="0" smtClean="0"/>
              <a:t>Each site has a ceramic cartridge and instructions for performing this procedure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Maintenance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Can charge battery in compartment and battery in analyzer</a:t>
            </a:r>
          </a:p>
          <a:p>
            <a:pPr eaLnBrk="1" hangingPunct="1"/>
            <a:r>
              <a:rPr lang="en-US" dirty="0" smtClean="0"/>
              <a:t>Rotate analyzers on chargers to ensure they stay adequately charged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Re-charger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86567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Any mis-identified samples/results should be reported to the Clinical Lab immediately.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In </a:t>
            </a:r>
            <a:r>
              <a:rPr lang="en-US" sz="2400" dirty="0"/>
              <a:t>the event of an </a:t>
            </a:r>
            <a:r>
              <a:rPr lang="en-US" sz="2400" dirty="0" smtClean="0"/>
              <a:t>error, operators </a:t>
            </a:r>
            <a:r>
              <a:rPr lang="en-US" sz="2400" dirty="0"/>
              <a:t>will need to edit their own results in Wake </a:t>
            </a:r>
            <a:r>
              <a:rPr lang="en-US" sz="2400" dirty="0" smtClean="0"/>
              <a:t>One – for example, sample misidentification or </a:t>
            </a:r>
            <a:r>
              <a:rPr lang="en-US" sz="2400" dirty="0"/>
              <a:t>questionable results that were not flagged with a comment code at the time of </a:t>
            </a:r>
            <a:r>
              <a:rPr lang="en-US" sz="2400" dirty="0" smtClean="0"/>
              <a:t>testing.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It is the responsibility of the staff member who creates the error to notify appropriate patient care staff (MD) of the patients who were involved in the mis-identification.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Patient Identity-Misidentifications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107996"/>
          </a:xfrm>
        </p:spPr>
        <p:txBody>
          <a:bodyPr/>
          <a:lstStyle/>
          <a:p>
            <a:r>
              <a:rPr lang="en-US" b="1" dirty="0"/>
              <a:t>Editing of results once they have already posted to Wake </a:t>
            </a:r>
            <a:r>
              <a:rPr lang="en-US" b="1" dirty="0" smtClean="0"/>
              <a:t>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9087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MUST </a:t>
            </a:r>
            <a:r>
              <a:rPr lang="en-US" dirty="0"/>
              <a:t>be done in Wake One</a:t>
            </a:r>
          </a:p>
          <a:p>
            <a:r>
              <a:rPr lang="en-US" dirty="0" smtClean="0"/>
              <a:t>All </a:t>
            </a:r>
            <a:r>
              <a:rPr lang="en-US" dirty="0"/>
              <a:t>staff members will have to complete some form of Wake One training for editing interfaced results.</a:t>
            </a:r>
          </a:p>
          <a:p>
            <a:r>
              <a:rPr lang="en-US" dirty="0" smtClean="0"/>
              <a:t>This </a:t>
            </a:r>
            <a:r>
              <a:rPr lang="en-US" dirty="0"/>
              <a:t>access is needed if a sample misidentification occurs or other result modification is needed.</a:t>
            </a:r>
          </a:p>
        </p:txBody>
      </p:sp>
    </p:spTree>
    <p:extLst>
      <p:ext uri="{BB962C8B-B14F-4D97-AF65-F5344CB8AC3E}">
        <p14:creationId xmlns:p14="http://schemas.microsoft.com/office/powerpoint/2010/main" val="3822815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772400" cy="4832092"/>
          </a:xfrm>
        </p:spPr>
        <p:txBody>
          <a:bodyPr/>
          <a:lstStyle/>
          <a:p>
            <a:r>
              <a:rPr lang="en-US" sz="1200" b="1" dirty="0">
                <a:solidFill>
                  <a:srgbClr val="FF0000"/>
                </a:solidFill>
              </a:rPr>
              <a:t>Notify providers of affected patients</a:t>
            </a:r>
          </a:p>
          <a:p>
            <a:r>
              <a:rPr lang="en-US" sz="1200" dirty="0"/>
              <a:t>In Wake One, open the patient chart---select </a:t>
            </a:r>
            <a:r>
              <a:rPr lang="en-US" sz="1200" b="1" u="sng" dirty="0"/>
              <a:t>More Activities</a:t>
            </a:r>
          </a:p>
          <a:p>
            <a:r>
              <a:rPr lang="en-US" sz="1200" dirty="0"/>
              <a:t>Go into </a:t>
            </a:r>
            <a:r>
              <a:rPr lang="en-US" sz="1200" b="1" u="sng" dirty="0"/>
              <a:t>Enter/Edit Results </a:t>
            </a:r>
            <a:endParaRPr lang="en-US" sz="1200" dirty="0"/>
          </a:p>
          <a:p>
            <a:pPr lvl="1"/>
            <a:r>
              <a:rPr lang="en-US" sz="1200" dirty="0"/>
              <a:t>—Click Filter</a:t>
            </a:r>
          </a:p>
          <a:p>
            <a:pPr lvl="1"/>
            <a:r>
              <a:rPr lang="en-US" sz="1200" dirty="0"/>
              <a:t>—Select Point of Care Testing Docked Device</a:t>
            </a:r>
          </a:p>
          <a:p>
            <a:pPr lvl="1"/>
            <a:r>
              <a:rPr lang="en-US" sz="1200" dirty="0"/>
              <a:t>—Radio Button ALL</a:t>
            </a:r>
          </a:p>
          <a:p>
            <a:pPr lvl="1"/>
            <a:r>
              <a:rPr lang="en-US" sz="1200" dirty="0"/>
              <a:t>—Enter Date range—Click Accept—</a:t>
            </a:r>
          </a:p>
          <a:p>
            <a:pPr lvl="1"/>
            <a:r>
              <a:rPr lang="en-US" sz="1200" dirty="0"/>
              <a:t>Highlight the results that need edit--Double click to open edit screen—</a:t>
            </a:r>
            <a:r>
              <a:rPr lang="en-US" sz="12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200" dirty="0"/>
          </a:p>
          <a:p>
            <a:pPr hangingPunct="0"/>
            <a:r>
              <a:rPr lang="en-US" sz="1200" dirty="0"/>
              <a:t>At Component  Value (the results), replace </a:t>
            </a:r>
            <a:r>
              <a:rPr lang="en-US" sz="1200" b="1" u="sng" dirty="0">
                <a:solidFill>
                  <a:srgbClr val="FF0000"/>
                </a:solidFill>
              </a:rPr>
              <a:t>All i-STAT values </a:t>
            </a:r>
            <a:r>
              <a:rPr lang="en-US" sz="1200" dirty="0"/>
              <a:t>with “XXX”.   If a comment is present, XXX out the comment, as well. </a:t>
            </a:r>
          </a:p>
          <a:p>
            <a:pPr hangingPunct="0"/>
            <a:r>
              <a:rPr lang="en-US" sz="1200" dirty="0"/>
              <a:t>In ONE OF THE COMMENT sections for each set of results, enter this text:  </a:t>
            </a:r>
            <a:r>
              <a:rPr lang="en-US" sz="1200" dirty="0">
                <a:solidFill>
                  <a:srgbClr val="FF0000"/>
                </a:solidFill>
              </a:rPr>
              <a:t>INVALID RESULT, PATIENT SAMPLE MISIDENTIFICATION, NOTIFIED </a:t>
            </a:r>
            <a:r>
              <a:rPr lang="en-US" sz="12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200" dirty="0">
                <a:solidFill>
                  <a:srgbClr val="FF0000"/>
                </a:solidFill>
              </a:rPr>
              <a:t>BY </a:t>
            </a:r>
            <a:r>
              <a:rPr lang="en-US" sz="12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200" dirty="0"/>
              <a:t>Click Accept.</a:t>
            </a:r>
          </a:p>
          <a:p>
            <a:pPr hangingPunct="0"/>
            <a:r>
              <a:rPr lang="en-US" sz="1200" dirty="0"/>
              <a:t>File an RL6 Report.   Email RL6 number to the Laboratory Compliance, Quality, and Safety office:  </a:t>
            </a:r>
            <a:r>
              <a:rPr lang="en-US" sz="1200" dirty="0">
                <a:hlinkClick r:id="rId2"/>
              </a:rPr>
              <a:t>athayer@wakehealth.edu</a:t>
            </a:r>
            <a:r>
              <a:rPr lang="en-US" sz="1200" dirty="0"/>
              <a:t>, </a:t>
            </a:r>
            <a:r>
              <a:rPr lang="en-US" sz="1200" dirty="0">
                <a:hlinkClick r:id="rId3"/>
              </a:rPr>
              <a:t>rddyer@wakehealth.edu</a:t>
            </a:r>
            <a:r>
              <a:rPr lang="en-US" sz="1200" dirty="0"/>
              <a:t>, </a:t>
            </a:r>
            <a:r>
              <a:rPr lang="en-US" sz="1200" dirty="0">
                <a:hlinkClick r:id="rId4"/>
              </a:rPr>
              <a:t>engrego@wakehealth.edu</a:t>
            </a:r>
            <a:endParaRPr lang="en-US" sz="1200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523220"/>
          </a:xfrm>
        </p:spPr>
        <p:txBody>
          <a:bodyPr/>
          <a:lstStyle/>
          <a:p>
            <a:r>
              <a:rPr lang="en-US" sz="3400" b="1" dirty="0"/>
              <a:t>Correcting a sample misidentification</a:t>
            </a:r>
            <a:endParaRPr lang="en-US" sz="3400" b="1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861774"/>
          </a:xfrm>
        </p:spPr>
        <p:txBody>
          <a:bodyPr/>
          <a:lstStyle/>
          <a:p>
            <a:r>
              <a:rPr lang="en-US" sz="2800" b="1" dirty="0"/>
              <a:t>Flagging questionable i-STAT results if posted to Wake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5460802"/>
          </a:xfrm>
        </p:spPr>
        <p:txBody>
          <a:bodyPr/>
          <a:lstStyle/>
          <a:p>
            <a:r>
              <a:rPr lang="en-US" sz="1200" b="1" dirty="0">
                <a:solidFill>
                  <a:srgbClr val="FF0000"/>
                </a:solidFill>
              </a:rPr>
              <a:t>Notify provider of affected patient</a:t>
            </a:r>
          </a:p>
          <a:p>
            <a:r>
              <a:rPr lang="en-US" sz="1200" dirty="0"/>
              <a:t>In Wake One, open the patient chart---select </a:t>
            </a:r>
            <a:r>
              <a:rPr lang="en-US" sz="1200" b="1" u="sng" dirty="0"/>
              <a:t>More Activities</a:t>
            </a:r>
          </a:p>
          <a:p>
            <a:r>
              <a:rPr lang="en-US" sz="1200" dirty="0"/>
              <a:t>Go into </a:t>
            </a:r>
            <a:r>
              <a:rPr lang="en-US" sz="1200" b="1" u="sng" dirty="0"/>
              <a:t>Enter/Edit Results </a:t>
            </a:r>
            <a:endParaRPr lang="en-US" sz="1200" dirty="0"/>
          </a:p>
          <a:p>
            <a:pPr lvl="1"/>
            <a:r>
              <a:rPr lang="en-US" sz="1200" dirty="0"/>
              <a:t>—Click Filter</a:t>
            </a:r>
          </a:p>
          <a:p>
            <a:pPr lvl="1"/>
            <a:r>
              <a:rPr lang="en-US" sz="1200" dirty="0"/>
              <a:t>—Select Point of Care Testing Docked Device</a:t>
            </a:r>
          </a:p>
          <a:p>
            <a:pPr lvl="1"/>
            <a:r>
              <a:rPr lang="en-US" sz="1200" dirty="0"/>
              <a:t>—Radio Button ALL</a:t>
            </a:r>
          </a:p>
          <a:p>
            <a:pPr lvl="1"/>
            <a:r>
              <a:rPr lang="en-US" sz="1200" dirty="0"/>
              <a:t>—Enter Date range—Click Accept—</a:t>
            </a:r>
          </a:p>
          <a:p>
            <a:pPr lvl="1"/>
            <a:r>
              <a:rPr lang="en-US" sz="1200" dirty="0"/>
              <a:t>Highlight the results that need edit--Double click to open edit screen—</a:t>
            </a:r>
            <a:r>
              <a:rPr lang="en-US" sz="12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200" dirty="0"/>
          </a:p>
          <a:p>
            <a:pPr hangingPunct="0"/>
            <a:r>
              <a:rPr lang="en-US" sz="1200" dirty="0"/>
              <a:t>At Component  Value (the results), </a:t>
            </a:r>
            <a:r>
              <a:rPr lang="en-US" sz="1200" b="1" u="sng" dirty="0">
                <a:solidFill>
                  <a:srgbClr val="FF0000"/>
                </a:solidFill>
              </a:rPr>
              <a:t>replace  ALL questionable results </a:t>
            </a:r>
            <a:r>
              <a:rPr lang="en-US" sz="1200" dirty="0"/>
              <a:t>with “XXX”.   </a:t>
            </a:r>
          </a:p>
          <a:p>
            <a:pPr hangingPunct="0"/>
            <a:r>
              <a:rPr lang="en-US" sz="1200" dirty="0"/>
              <a:t>In  the  first COMMENT section, enter this text:  </a:t>
            </a:r>
            <a:r>
              <a:rPr lang="en-US" sz="1200" dirty="0">
                <a:solidFill>
                  <a:srgbClr val="FF0000"/>
                </a:solidFill>
              </a:rPr>
              <a:t>QUESTIONABLE I-STAT RESULTS, NOTIFIED </a:t>
            </a:r>
            <a:r>
              <a:rPr lang="en-US" sz="12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200" dirty="0">
                <a:solidFill>
                  <a:srgbClr val="FF0000"/>
                </a:solidFill>
              </a:rPr>
              <a:t>BY </a:t>
            </a:r>
            <a:r>
              <a:rPr lang="en-US" sz="12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200" dirty="0"/>
              <a:t>Click Accept.</a:t>
            </a:r>
          </a:p>
          <a:p>
            <a:pPr hangingPunct="0"/>
            <a:r>
              <a:rPr lang="en-US" sz="1200" dirty="0"/>
              <a:t>File an RL6 Report.   Email RL6 number to the Laboratory Compliance, Quality, and Safety office:  </a:t>
            </a:r>
            <a:r>
              <a:rPr lang="en-US" sz="1200" dirty="0">
                <a:hlinkClick r:id="rId2"/>
              </a:rPr>
              <a:t>athayer@wakehealth.edu</a:t>
            </a:r>
            <a:r>
              <a:rPr lang="en-US" sz="1200" dirty="0"/>
              <a:t>, </a:t>
            </a:r>
            <a:r>
              <a:rPr lang="en-US" sz="1200" dirty="0">
                <a:hlinkClick r:id="rId3"/>
              </a:rPr>
              <a:t>rddyer@wakehealth.edu</a:t>
            </a:r>
            <a:r>
              <a:rPr lang="en-US" sz="1200" dirty="0"/>
              <a:t>, </a:t>
            </a:r>
            <a:r>
              <a:rPr lang="en-US" sz="1200" dirty="0">
                <a:hlinkClick r:id="rId4"/>
              </a:rPr>
              <a:t>engrego@wakehealth.edu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2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56124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Must be documented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Initial training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Initial competency evaluation by authorized site preceptor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6 month competency evaluation-NEW users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On-going Annual competency evaluation—must meet all 6 points of competency assessment, as defined by CLIA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Failure to maintain updated training and competency will result in loss of testing privileges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100" b="1" dirty="0" smtClean="0"/>
              <a:t>Training and Competency Requirements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107996"/>
          </a:xfrm>
        </p:spPr>
        <p:txBody>
          <a:bodyPr/>
          <a:lstStyle/>
          <a:p>
            <a:r>
              <a:rPr lang="en-US" b="1" dirty="0"/>
              <a:t>Flagging tests that were not ordered by the physician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5232202"/>
          </a:xfrm>
        </p:spPr>
        <p:txBody>
          <a:bodyPr/>
          <a:lstStyle/>
          <a:p>
            <a:r>
              <a:rPr lang="en-US" sz="1200" b="1" dirty="0">
                <a:solidFill>
                  <a:srgbClr val="FF0000"/>
                </a:solidFill>
              </a:rPr>
              <a:t>Notify provider of affected patient</a:t>
            </a:r>
          </a:p>
          <a:p>
            <a:r>
              <a:rPr lang="en-US" sz="1200" dirty="0"/>
              <a:t>In Wake One, open the patient chart---select </a:t>
            </a:r>
            <a:r>
              <a:rPr lang="en-US" sz="1200" b="1" u="sng" dirty="0"/>
              <a:t>More Activities</a:t>
            </a:r>
          </a:p>
          <a:p>
            <a:r>
              <a:rPr lang="en-US" sz="1200" dirty="0"/>
              <a:t>Go into </a:t>
            </a:r>
            <a:r>
              <a:rPr lang="en-US" sz="1200" b="1" u="sng" dirty="0"/>
              <a:t>Enter/Edit Results </a:t>
            </a:r>
            <a:endParaRPr lang="en-US" sz="1200" dirty="0"/>
          </a:p>
          <a:p>
            <a:pPr lvl="1"/>
            <a:r>
              <a:rPr lang="en-US" sz="1200" dirty="0"/>
              <a:t>—Click Filter</a:t>
            </a:r>
          </a:p>
          <a:p>
            <a:pPr lvl="1"/>
            <a:r>
              <a:rPr lang="en-US" sz="1200" dirty="0"/>
              <a:t>—Select Point of Care Testing Docked Device</a:t>
            </a:r>
          </a:p>
          <a:p>
            <a:pPr lvl="1"/>
            <a:r>
              <a:rPr lang="en-US" sz="1200" dirty="0"/>
              <a:t>—Radio Button ALL</a:t>
            </a:r>
          </a:p>
          <a:p>
            <a:pPr lvl="1"/>
            <a:r>
              <a:rPr lang="en-US" sz="1200" dirty="0"/>
              <a:t>—Enter Date range—Click Accept—</a:t>
            </a:r>
          </a:p>
          <a:p>
            <a:pPr lvl="1"/>
            <a:r>
              <a:rPr lang="en-US" sz="1200" dirty="0"/>
              <a:t>Highlight the results that need edit--Double click to open edit screen—</a:t>
            </a:r>
            <a:r>
              <a:rPr lang="en-US" sz="12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200" dirty="0"/>
          </a:p>
          <a:p>
            <a:pPr hangingPunct="0"/>
            <a:r>
              <a:rPr lang="en-US" sz="1200" dirty="0">
                <a:solidFill>
                  <a:srgbClr val="FF0000"/>
                </a:solidFill>
              </a:rPr>
              <a:t>DO NOT REMOVE ANY TEST RESULTS   </a:t>
            </a:r>
          </a:p>
          <a:p>
            <a:pPr hangingPunct="0"/>
            <a:r>
              <a:rPr lang="en-US" sz="1200" dirty="0"/>
              <a:t>In  the  first COMMENT section, enter this text:  </a:t>
            </a:r>
            <a:r>
              <a:rPr lang="en-US" sz="1200" dirty="0">
                <a:solidFill>
                  <a:srgbClr val="FF0000"/>
                </a:solidFill>
              </a:rPr>
              <a:t>TESTING PERFORMED WITHOUT PHYSICIAN ORDER—CREDIT PENDING, NOTIFIED </a:t>
            </a:r>
            <a:r>
              <a:rPr lang="en-US" sz="12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200" dirty="0">
                <a:solidFill>
                  <a:srgbClr val="FF0000"/>
                </a:solidFill>
              </a:rPr>
              <a:t>BY </a:t>
            </a:r>
            <a:r>
              <a:rPr lang="en-US" sz="12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200" dirty="0"/>
              <a:t>Click Accept.</a:t>
            </a:r>
          </a:p>
          <a:p>
            <a:pPr hangingPunct="0"/>
            <a:r>
              <a:rPr lang="en-US" sz="1200" dirty="0"/>
              <a:t>File an RL6 Report.   Email RL6 number to the Laboratory Compliance, Quality, and Safety office:  </a:t>
            </a:r>
            <a:r>
              <a:rPr lang="en-US" sz="1200" dirty="0">
                <a:hlinkClick r:id="rId2"/>
              </a:rPr>
              <a:t>athayer@wakehealth.edu</a:t>
            </a:r>
            <a:r>
              <a:rPr lang="en-US" sz="1200" dirty="0"/>
              <a:t>, </a:t>
            </a:r>
            <a:r>
              <a:rPr lang="en-US" sz="1200" dirty="0">
                <a:hlinkClick r:id="rId3"/>
              </a:rPr>
              <a:t>rddyer@wakehealth.edu</a:t>
            </a:r>
            <a:r>
              <a:rPr lang="en-US" sz="1200" dirty="0"/>
              <a:t>, </a:t>
            </a:r>
            <a:r>
              <a:rPr lang="en-US" sz="1200" dirty="0">
                <a:hlinkClick r:id="rId4"/>
              </a:rPr>
              <a:t>engrego@wakehealth.edu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268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RL6 Report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262432"/>
          </a:xfrm>
        </p:spPr>
        <p:txBody>
          <a:bodyPr/>
          <a:lstStyle/>
          <a:p>
            <a:r>
              <a:rPr lang="en-US" sz="3200" dirty="0" smtClean="0"/>
              <a:t>Ensures the patient receives appropriate credit for tests billed to their account	</a:t>
            </a:r>
          </a:p>
          <a:p>
            <a:r>
              <a:rPr lang="en-US" sz="3200" dirty="0" smtClean="0"/>
              <a:t>Allows review of edited i-STAT results</a:t>
            </a:r>
          </a:p>
          <a:p>
            <a:r>
              <a:rPr lang="en-US" sz="3200" dirty="0" smtClean="0"/>
              <a:t>Tracks i-STAT occurrences for quality assurance and quality improvement purposes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05686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1723549"/>
          </a:xfrm>
        </p:spPr>
        <p:txBody>
          <a:bodyPr/>
          <a:lstStyle/>
          <a:p>
            <a:pPr eaLnBrk="1" hangingPunct="1"/>
            <a:r>
              <a:rPr lang="en-US" dirty="0" smtClean="0"/>
              <a:t>If there are concerns regarding result quality and the concerns are not adequately addressed by Lab or WFBMC management, CAP can be notified at 1-866-236-7212.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College of American Pathologists (CAP)</a:t>
            </a:r>
          </a:p>
        </p:txBody>
      </p:sp>
      <p:pic>
        <p:nvPicPr>
          <p:cNvPr id="4" name="Picture 3" descr="CAP poster102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581400"/>
            <a:ext cx="3857625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247317"/>
          </a:xfrm>
        </p:spPr>
        <p:txBody>
          <a:bodyPr/>
          <a:lstStyle/>
          <a:p>
            <a:r>
              <a:rPr lang="en-US" sz="2400" dirty="0"/>
              <a:t>Contact the Laboratory Compliance, </a:t>
            </a:r>
            <a:r>
              <a:rPr lang="en-US" sz="2400" dirty="0" smtClean="0"/>
              <a:t>Safety, </a:t>
            </a:r>
            <a:r>
              <a:rPr lang="en-US" sz="2400" dirty="0"/>
              <a:t>and </a:t>
            </a:r>
            <a:r>
              <a:rPr lang="en-US" sz="2400" dirty="0" smtClean="0"/>
              <a:t>Quality Assurance </a:t>
            </a:r>
            <a:r>
              <a:rPr lang="en-US" sz="2400" dirty="0"/>
              <a:t>Office</a:t>
            </a:r>
          </a:p>
          <a:p>
            <a:pPr lvl="1"/>
            <a:r>
              <a:rPr lang="en-US" dirty="0"/>
              <a:t>3-4285—Melanie Haire</a:t>
            </a:r>
          </a:p>
          <a:p>
            <a:pPr lvl="1"/>
            <a:r>
              <a:rPr lang="en-US" dirty="0"/>
              <a:t>3-4136—Angie Thayer</a:t>
            </a:r>
          </a:p>
          <a:p>
            <a:pPr lvl="1"/>
            <a:r>
              <a:rPr lang="en-US" dirty="0"/>
              <a:t>3-4137—Ray Dyer</a:t>
            </a:r>
          </a:p>
          <a:p>
            <a:pPr lvl="1"/>
            <a:r>
              <a:rPr lang="en-US" dirty="0"/>
              <a:t>3-0377---Liz Gregory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85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6166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This concludes the i-STAT Creatinine Education power point presentation.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hlink"/>
                </a:solidFill>
              </a:rPr>
              <a:t>Please note that this power point does not replace the i-STAT policies/procedures/guidelines.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The presentation only gives highlights of i-STAT information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Please complete the online i-STAT exam within 1 week of training.  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Congratulations</a:t>
            </a: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762000"/>
            <a:ext cx="7315200" cy="553998"/>
          </a:xfrm>
        </p:spPr>
        <p:txBody>
          <a:bodyPr/>
          <a:lstStyle/>
          <a:p>
            <a:r>
              <a:rPr lang="en-US" dirty="0" smtClean="0"/>
              <a:t>Hands On Experience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24200" y="1447800"/>
            <a:ext cx="4794250" cy="338554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Change batteries and check battery voltage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Test External electronic simulator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Test/Discuss Liquid QC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Test patient sample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Recall results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Discuss Menu Options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Download of results</a:t>
            </a:r>
          </a:p>
          <a:p>
            <a:pPr lvl="4">
              <a:buFont typeface="Arial" pitchFamily="34" charset="0"/>
              <a:buChar char="•"/>
            </a:pPr>
            <a:r>
              <a:rPr lang="en-US" sz="800" dirty="0" smtClean="0"/>
              <a:t>IstatCreatinineEducationModule102115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91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32118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Always wear gloves when handling analyzer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Including patient testing and performing QC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Disinfect when contaminated with blood AND between EACH patient.  Follow WFBMC policies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DO NOT lean over the cartridge while filling with sample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safety shield is recommended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Place gauze or tissue over snap when closing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Safety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Analyzer	</a:t>
            </a:r>
          </a:p>
          <a:p>
            <a:pPr eaLnBrk="1" hangingPunct="1"/>
            <a:r>
              <a:rPr lang="en-US" dirty="0" smtClean="0"/>
              <a:t>Cartridge</a:t>
            </a:r>
          </a:p>
          <a:p>
            <a:pPr eaLnBrk="1" hangingPunct="1"/>
            <a:r>
              <a:rPr lang="en-US" dirty="0" smtClean="0"/>
              <a:t>Simulator (Electronic Quality Control)</a:t>
            </a:r>
          </a:p>
          <a:p>
            <a:pPr eaLnBrk="1" hangingPunct="1"/>
            <a:r>
              <a:rPr lang="en-US" dirty="0" smtClean="0"/>
              <a:t>Liquid Quality Control Materials</a:t>
            </a:r>
          </a:p>
          <a:p>
            <a:pPr eaLnBrk="1" hangingPunct="1"/>
            <a:r>
              <a:rPr lang="en-US" dirty="0" smtClean="0"/>
              <a:t>Downloader</a:t>
            </a:r>
          </a:p>
          <a:p>
            <a:pPr eaLnBrk="1" hangingPunct="1"/>
            <a:r>
              <a:rPr lang="en-US" dirty="0" smtClean="0"/>
              <a:t>Recharger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Components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33014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Volt Meter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Testing occurs on the test cartridge bio-sensors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Rechargeable batteries are utilized</a:t>
            </a:r>
            <a:r>
              <a:rPr lang="en-US" dirty="0" smtClean="0">
                <a:solidFill>
                  <a:schemeClr val="hlink"/>
                </a:solidFill>
              </a:rPr>
              <a:t>—care should be taken to keep batteries charged—</a:t>
            </a:r>
            <a:r>
              <a:rPr lang="en-US" dirty="0" smtClean="0"/>
              <a:t>do not discard rechargeable batteries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Analyzer (Handheld)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062651"/>
          </a:xfrm>
        </p:spPr>
        <p:txBody>
          <a:bodyPr/>
          <a:lstStyle/>
          <a:p>
            <a:pPr eaLnBrk="1" hangingPunct="1"/>
            <a:r>
              <a:rPr lang="en-US" dirty="0" smtClean="0"/>
              <a:t>Will turn off after 2 minutes of non-use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Can be turned on by pressing the on/off keypad—circle with line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If operator and patient information has been entered, the analyzer will remain on for 15 minutes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Analyzer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WFBMC_internal_template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WFBMC_internal_template</Template>
  <TotalTime>427</TotalTime>
  <Words>3073</Words>
  <Application>Microsoft Office PowerPoint</Application>
  <PresentationFormat>On-screen Show (4:3)</PresentationFormat>
  <Paragraphs>343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WFBMC_internal_template</vt:lpstr>
      <vt:lpstr>i-STAT Creatinine Education Module</vt:lpstr>
      <vt:lpstr>i-STAT Support</vt:lpstr>
      <vt:lpstr>i-STAT Policies/Procedures/Guidelines</vt:lpstr>
      <vt:lpstr>i-STAT Operator ID</vt:lpstr>
      <vt:lpstr>Training and Competency Requirements</vt:lpstr>
      <vt:lpstr>Safety</vt:lpstr>
      <vt:lpstr>i-STAT Components</vt:lpstr>
      <vt:lpstr>i-STAT Analyzer (Handheld)</vt:lpstr>
      <vt:lpstr>i-STAT Analyzer</vt:lpstr>
      <vt:lpstr>Analyzer display</vt:lpstr>
      <vt:lpstr>Menu Options</vt:lpstr>
      <vt:lpstr>i-STAT Supplies </vt:lpstr>
      <vt:lpstr>i-STAT Cartridges</vt:lpstr>
      <vt:lpstr>Cartridge Storage</vt:lpstr>
      <vt:lpstr>Emergency Release of Cartridges</vt:lpstr>
      <vt:lpstr>Cartridge Handling-DO NOT’s</vt:lpstr>
      <vt:lpstr>Sample Requirements Creatinine Cartridge</vt:lpstr>
      <vt:lpstr>In-Dwelling Line Sample Collection</vt:lpstr>
      <vt:lpstr>CREATININE Sample Considerations</vt:lpstr>
      <vt:lpstr>Cartridge Handling</vt:lpstr>
      <vt:lpstr>Cartridges-Factors affecting results</vt:lpstr>
      <vt:lpstr>Process Flow</vt:lpstr>
      <vt:lpstr>Patient identity</vt:lpstr>
      <vt:lpstr>Analyzer Error Codes</vt:lpstr>
      <vt:lpstr>Analyzer Coded Messages:  Codes 20, 23, 43</vt:lpstr>
      <vt:lpstr>Analyzer Coded Messages:  Codes 79 and 80</vt:lpstr>
      <vt:lpstr>When Results Not Given</vt:lpstr>
      <vt:lpstr>Use of Comment Codes</vt:lpstr>
      <vt:lpstr>Star Out Results</vt:lpstr>
      <vt:lpstr>Analyzer Download</vt:lpstr>
      <vt:lpstr>Analyzer Download</vt:lpstr>
      <vt:lpstr>Downloader Troubleshooting</vt:lpstr>
      <vt:lpstr>Creatinine GFR Results</vt:lpstr>
      <vt:lpstr>Result Considerations</vt:lpstr>
      <vt:lpstr>Result considerations</vt:lpstr>
      <vt:lpstr>Result Recall</vt:lpstr>
      <vt:lpstr>Simulators</vt:lpstr>
      <vt:lpstr>Simulators-Internal</vt:lpstr>
      <vt:lpstr>Simulators-External</vt:lpstr>
      <vt:lpstr>Simulators-External</vt:lpstr>
      <vt:lpstr>Liquid Quality Control</vt:lpstr>
      <vt:lpstr>Liquid QC Important Notes/Reminders</vt:lpstr>
      <vt:lpstr>Staff should NEVER REPORT PATIENT RESULTS IF QC HAS FAILED!  </vt:lpstr>
      <vt:lpstr>i-STAT Maintenance</vt:lpstr>
      <vt:lpstr>Re-charger</vt:lpstr>
      <vt:lpstr>Patient Identity-Misidentifications</vt:lpstr>
      <vt:lpstr>Editing of results once they have already posted to Wake One</vt:lpstr>
      <vt:lpstr>Correcting a sample misidentification</vt:lpstr>
      <vt:lpstr>Flagging questionable i-STAT results if posted to Wake One</vt:lpstr>
      <vt:lpstr>Flagging tests that were not ordered by the physician</vt:lpstr>
      <vt:lpstr>RL6 Report</vt:lpstr>
      <vt:lpstr>College of American Pathologists (CAP)</vt:lpstr>
      <vt:lpstr>Questions?</vt:lpstr>
      <vt:lpstr>Congratulations </vt:lpstr>
      <vt:lpstr>Hands On Experience</vt:lpstr>
    </vt:vector>
  </TitlesOfParts>
  <Company>WFUBMC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athayer</dc:creator>
  <cp:lastModifiedBy>WFBMC</cp:lastModifiedBy>
  <cp:revision>17</cp:revision>
  <dcterms:created xsi:type="dcterms:W3CDTF">2013-01-15T15:04:48Z</dcterms:created>
  <dcterms:modified xsi:type="dcterms:W3CDTF">2015-10-23T17:10:44Z</dcterms:modified>
</cp:coreProperties>
</file>