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94" r:id="rId13"/>
    <p:sldId id="295" r:id="rId14"/>
    <p:sldId id="296" r:id="rId15"/>
    <p:sldId id="300" r:id="rId16"/>
    <p:sldId id="271" r:id="rId17"/>
    <p:sldId id="273" r:id="rId18"/>
    <p:sldId id="301" r:id="rId19"/>
    <p:sldId id="275" r:id="rId20"/>
    <p:sldId id="274" r:id="rId21"/>
    <p:sldId id="286" r:id="rId22"/>
    <p:sldId id="287" r:id="rId23"/>
    <p:sldId id="288" r:id="rId24"/>
    <p:sldId id="289" r:id="rId25"/>
    <p:sldId id="290" r:id="rId26"/>
    <p:sldId id="304" r:id="rId27"/>
    <p:sldId id="305" r:id="rId28"/>
    <p:sldId id="306" r:id="rId29"/>
    <p:sldId id="292" r:id="rId30"/>
    <p:sldId id="293" r:id="rId31"/>
    <p:sldId id="277" r:id="rId32"/>
    <p:sldId id="276" r:id="rId33"/>
    <p:sldId id="278" r:id="rId34"/>
    <p:sldId id="280" r:id="rId35"/>
    <p:sldId id="282" r:id="rId36"/>
    <p:sldId id="281" r:id="rId37"/>
    <p:sldId id="283" r:id="rId38"/>
    <p:sldId id="315" r:id="rId39"/>
    <p:sldId id="316" r:id="rId40"/>
    <p:sldId id="308" r:id="rId41"/>
    <p:sldId id="309" r:id="rId42"/>
    <p:sldId id="279" r:id="rId43"/>
    <p:sldId id="285" r:id="rId44"/>
    <p:sldId id="291" r:id="rId45"/>
    <p:sldId id="307" r:id="rId46"/>
    <p:sldId id="299" r:id="rId47"/>
    <p:sldId id="311" r:id="rId48"/>
    <p:sldId id="312" r:id="rId49"/>
    <p:sldId id="314" r:id="rId50"/>
    <p:sldId id="302" r:id="rId51"/>
    <p:sldId id="313" r:id="rId52"/>
    <p:sldId id="303" r:id="rId53"/>
    <p:sldId id="258" r:id="rId54"/>
  </p:sldIdLst>
  <p:sldSz cx="9144000" cy="6858000" type="screen4x3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1755" autoAdjust="0"/>
    <p:restoredTop sz="94660"/>
  </p:normalViewPr>
  <p:slideViewPr>
    <p:cSldViewPr showGuides="1">
      <p:cViewPr varScale="1">
        <p:scale>
          <a:sx n="77" d="100"/>
          <a:sy n="77" d="100"/>
        </p:scale>
        <p:origin x="-408" y="-84"/>
      </p:cViewPr>
      <p:guideLst>
        <p:guide orient="horz" pos="432"/>
        <p:guide orient="horz" pos="3888"/>
        <p:guide pos="576"/>
        <p:guide pos="4032"/>
        <p:guide pos="7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1808-0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1" name="Picture 10" descr="wfbmc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6705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05280804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020808-15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R111704060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fbh_p_clr_cmyk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2714738" cy="6504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7" r:id="rId7"/>
    <p:sldLayoutId id="2147483660" r:id="rId8"/>
    <p:sldLayoutId id="2147483658" r:id="rId9"/>
    <p:sldLayoutId id="2147483670" r:id="rId10"/>
    <p:sldLayoutId id="2147483657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rddyer@wakehealth.edu" TargetMode="External"/><Relationship Id="rId2" Type="http://schemas.openxmlformats.org/officeDocument/2006/relationships/hyperlink" Target="mailto:athayer@wakehealt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grego@wakehealth.edu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09690"/>
            <a:ext cx="5943599" cy="400110"/>
          </a:xfrm>
        </p:spPr>
        <p:txBody>
          <a:bodyPr/>
          <a:lstStyle/>
          <a:p>
            <a:r>
              <a:rPr lang="en-US" sz="2600" b="1" dirty="0" smtClean="0"/>
              <a:t>i-STAT Creatinine Education Module</a:t>
            </a:r>
            <a:endParaRPr lang="en-US" sz="2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1"/>
            <a:ext cx="5939539" cy="4985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dirty="0" smtClean="0"/>
              <a:t>Prepared by Angie Thayer, BSMT (ASCP), Clinical Lab POCT Coordinator</a:t>
            </a:r>
          </a:p>
          <a:p>
            <a:pPr>
              <a:lnSpc>
                <a:spcPct val="80000"/>
              </a:lnSpc>
            </a:pPr>
            <a:r>
              <a:rPr lang="en-US" sz="1400" dirty="0" smtClean="0"/>
              <a:t>Updated by Liz Gregory 11/11/2015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477875"/>
          </a:xfrm>
        </p:spPr>
        <p:txBody>
          <a:bodyPr/>
          <a:lstStyle/>
          <a:p>
            <a:pPr eaLnBrk="1" hangingPunct="1"/>
            <a:r>
              <a:rPr lang="en-US" dirty="0" smtClean="0"/>
              <a:t>‘Cartridge/Simulator Locked’</a:t>
            </a:r>
          </a:p>
          <a:p>
            <a:pPr lvl="3"/>
            <a:r>
              <a:rPr lang="en-US" dirty="0" smtClean="0"/>
              <a:t>Cartridge or simulator locked in analyzer</a:t>
            </a:r>
          </a:p>
          <a:p>
            <a:pPr lvl="3"/>
            <a:r>
              <a:rPr lang="en-US" dirty="0" smtClean="0"/>
              <a:t>DO NOT remove when this message is displayed</a:t>
            </a:r>
          </a:p>
          <a:p>
            <a:r>
              <a:rPr lang="en-US" dirty="0" smtClean="0"/>
              <a:t>Flashing battery icon or ‘Low Battery’ indicates battery voltage is low and batteries need to be re-charged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display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9518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Analyzer Status</a:t>
            </a:r>
            <a:r>
              <a:rPr lang="en-US" sz="2800" dirty="0" smtClean="0"/>
              <a:t> —allows viewing of battery voltage - recommend </a:t>
            </a:r>
            <a:r>
              <a:rPr lang="en-US" dirty="0" smtClean="0"/>
              <a:t>maintain</a:t>
            </a:r>
            <a:r>
              <a:rPr lang="en-US" sz="2800" dirty="0" smtClean="0"/>
              <a:t>ing charge &gt;8 volts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Data Review</a:t>
            </a:r>
            <a:r>
              <a:rPr lang="en-US" sz="2800" dirty="0" smtClean="0"/>
              <a:t> —allows review/print of data stored in analyzer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Quality Tests</a:t>
            </a:r>
            <a:r>
              <a:rPr lang="en-US" sz="2800" dirty="0" smtClean="0"/>
              <a:t> —quality control checks performed utilizing this menu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Other Menu options</a:t>
            </a:r>
            <a:r>
              <a:rPr lang="en-US" sz="2800" dirty="0" smtClean="0"/>
              <a:t> —refer to i-STAT System Manual for additional information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Menu Options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the Downloader located in each site</a:t>
            </a:r>
          </a:p>
          <a:p>
            <a:pPr eaLnBrk="1" hangingPunct="1"/>
            <a:r>
              <a:rPr lang="en-US" dirty="0" smtClean="0"/>
              <a:t>Analyzers should be downloaded after each case</a:t>
            </a:r>
          </a:p>
          <a:p>
            <a:pPr eaLnBrk="1" hangingPunct="1"/>
            <a:r>
              <a:rPr lang="en-US" dirty="0" smtClean="0"/>
              <a:t>It is the responsibility of testing personnel to download i-STAT analyzers</a:t>
            </a:r>
          </a:p>
          <a:p>
            <a:pPr eaLnBrk="1" hangingPunct="1"/>
            <a:r>
              <a:rPr lang="en-US" dirty="0" smtClean="0"/>
              <a:t>You can’t “over-download”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Download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399" cy="5570756"/>
          </a:xfrm>
        </p:spPr>
        <p:txBody>
          <a:bodyPr/>
          <a:lstStyle/>
          <a:p>
            <a:r>
              <a:rPr lang="en-US" sz="2400" dirty="0"/>
              <a:t>The downloader will display “Communication in Progress</a:t>
            </a:r>
            <a:r>
              <a:rPr lang="en-US" sz="2400" dirty="0" smtClean="0"/>
              <a:t>”, </a:t>
            </a:r>
            <a:r>
              <a:rPr lang="en-US" sz="2400" dirty="0"/>
              <a:t>indicating successful download of data</a:t>
            </a:r>
          </a:p>
          <a:p>
            <a:r>
              <a:rPr lang="en-US" sz="2400" dirty="0"/>
              <a:t>An error message will display on the analyzer if results do not successfully transmit.  If an error occurs:</a:t>
            </a:r>
          </a:p>
          <a:p>
            <a:pPr lvl="3"/>
            <a:r>
              <a:rPr lang="en-US" sz="2400" dirty="0"/>
              <a:t>Troubleshoot the downloader</a:t>
            </a:r>
          </a:p>
          <a:p>
            <a:pPr lvl="3"/>
            <a:r>
              <a:rPr lang="en-US" sz="2400" dirty="0"/>
              <a:t>Check for a green power light</a:t>
            </a:r>
          </a:p>
          <a:p>
            <a:pPr lvl="3"/>
            <a:r>
              <a:rPr lang="en-US" sz="2400" dirty="0"/>
              <a:t>Check all cord/cable connections to the down loader</a:t>
            </a:r>
          </a:p>
          <a:p>
            <a:pPr lvl="3"/>
            <a:r>
              <a:rPr lang="en-US" sz="2400" dirty="0"/>
              <a:t>Try unplugging and re-plugging the cables</a:t>
            </a:r>
          </a:p>
          <a:p>
            <a:pPr lvl="3"/>
            <a:r>
              <a:rPr lang="en-US" sz="2400" dirty="0"/>
              <a:t>If troubleshooting does not resolve problem, report problem to the Help Desk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Analyzer Download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Can charge battery in compartment and battery in analyzer</a:t>
            </a:r>
          </a:p>
          <a:p>
            <a:pPr eaLnBrk="1" hangingPunct="1"/>
            <a:r>
              <a:rPr lang="en-US" dirty="0" smtClean="0"/>
              <a:t>Rotate analyzers on chargers to ensure they stay adequately charged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Re-charger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5487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Cartridges and paper can be obtained from the OR Blood Gas Lab  M-F 7am-7pm</a:t>
            </a:r>
          </a:p>
          <a:p>
            <a:r>
              <a:rPr lang="en-US" sz="2800" dirty="0" smtClean="0"/>
              <a:t>Care should be taken to </a:t>
            </a:r>
            <a:r>
              <a:rPr lang="en-US" dirty="0"/>
              <a:t>get only the </a:t>
            </a:r>
            <a:r>
              <a:rPr lang="en-US" sz="2800" dirty="0" smtClean="0"/>
              <a:t>amount of cartridges which will be used within the 2 week room temperature expiration date</a:t>
            </a:r>
          </a:p>
          <a:p>
            <a:pPr eaLnBrk="1" hangingPunct="1"/>
            <a:r>
              <a:rPr lang="en-US" sz="2800" dirty="0" smtClean="0"/>
              <a:t>Replacement analyzers can be obtained from the Clinical </a:t>
            </a:r>
            <a:r>
              <a:rPr lang="en-US" dirty="0" smtClean="0"/>
              <a:t>Laboratory Point-of-Care Testing Office</a:t>
            </a:r>
            <a:endParaRPr lang="en-US" sz="2800" dirty="0" smtClean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Supplies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Testing occurs in the cartridge</a:t>
            </a:r>
          </a:p>
          <a:p>
            <a:pPr eaLnBrk="1" hangingPunct="1"/>
            <a:r>
              <a:rPr lang="en-US" dirty="0" smtClean="0"/>
              <a:t>Cartridges have bio-sensors that “measure” the analytes tested</a:t>
            </a:r>
          </a:p>
          <a:p>
            <a:pPr eaLnBrk="1" hangingPunct="1"/>
            <a:r>
              <a:rPr lang="en-US" dirty="0" smtClean="0"/>
              <a:t>There are different cartridge configurations available from i-STAT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Cartridges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848600" cy="46166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Cartridges are stored refrigerated 2 to 8</a:t>
            </a:r>
            <a:r>
              <a:rPr lang="en-US" sz="2000" dirty="0" smtClean="0">
                <a:cs typeface="Tahoma" charset="0"/>
              </a:rPr>
              <a:t>˚</a:t>
            </a:r>
            <a:r>
              <a:rPr lang="en-US" sz="2000" dirty="0" smtClean="0"/>
              <a:t>C until the manufacturer’s expiration date.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Do NOT use past manufacturer’s expiration date.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ahoma" charset="0"/>
              </a:rPr>
              <a:t>Can be stored at room temperature (18 to 30˚C) per manufacturer instructions.  Creatinine cartridges have a </a:t>
            </a:r>
            <a:r>
              <a:rPr lang="en-US" sz="2000" dirty="0" smtClean="0">
                <a:solidFill>
                  <a:srgbClr val="FF0000"/>
                </a:solidFill>
                <a:cs typeface="Tahoma" charset="0"/>
              </a:rPr>
              <a:t>14 day expiration date at room temperature</a:t>
            </a:r>
            <a:r>
              <a:rPr lang="en-US" sz="2000" dirty="0" smtClean="0">
                <a:cs typeface="Tahoma" charset="0"/>
              </a:rPr>
              <a:t>.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u="sng" dirty="0" smtClean="0">
                <a:cs typeface="Tahoma" charset="0"/>
              </a:rPr>
              <a:t>DO NOT use past the room temperature expiration date!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If a small supply of cartridges are kept refrigerated at the POC site, the refrigerator temperature should have 24/7/365 temperature monitoring.  The refrigerator temperature must be maintained at 2 to 8</a:t>
            </a:r>
            <a:r>
              <a:rPr lang="en-US" sz="2000" dirty="0">
                <a:cs typeface="Tahoma" charset="0"/>
              </a:rPr>
              <a:t>˚</a:t>
            </a:r>
            <a:r>
              <a:rPr lang="en-US" sz="2000" dirty="0"/>
              <a:t>C</a:t>
            </a:r>
            <a:r>
              <a:rPr lang="en-US" sz="2000" dirty="0" smtClean="0"/>
              <a:t>.</a:t>
            </a:r>
            <a:endParaRPr lang="en-US" sz="2000" u="sng" dirty="0" smtClean="0">
              <a:cs typeface="Tahoma" charset="0"/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If the temperature is ever outside of 2 to 8</a:t>
            </a:r>
            <a:r>
              <a:rPr lang="en-US" sz="2000" dirty="0">
                <a:cs typeface="Tahoma" charset="0"/>
              </a:rPr>
              <a:t>˚</a:t>
            </a:r>
            <a:r>
              <a:rPr lang="en-US" sz="2000" dirty="0"/>
              <a:t>C, contact  the Clinical Laboratory Point-of-Care Testing Office for assistance.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Cartridges should NOT be returned to the refrigerator once they have been stored at room temperature.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Cartridge Storage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5035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 i-STAT Emergency Cartridge Release form </a:t>
            </a:r>
            <a:r>
              <a:rPr lang="en-US" u="sng" dirty="0"/>
              <a:t>must</a:t>
            </a:r>
            <a:r>
              <a:rPr lang="en-US" dirty="0"/>
              <a:t> be completed should i-STAT cartridges be needed outside of M-F 7am-7pm.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site picking up the cartridges is responsible for room temperature expiration dating of the cartridges.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NEVER take cartridges that are marked with “Do Not Use”.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Emergency Release of Cartridges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46228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use “quick heating”—holding close to body or near a warm surface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store or expose cartridges to extreme cold or heat, such as freezing temperatures or storing above lights or computers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re-refrigerate cartridges once they have warmed to room temperature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touch bio-sensors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pre-rupture silver calibrant disc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re-use cartridges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leave cartridge exposed to air and moisture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charset="0"/>
              </a:rPr>
              <a:t>Do NOT use expired cartridges for patient testing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Cartridge Handling - DO NOT’s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Angie Thayer 713-4136 </a:t>
            </a:r>
          </a:p>
          <a:p>
            <a:pPr eaLnBrk="1" hangingPunct="1"/>
            <a:r>
              <a:rPr lang="en-US" dirty="0" smtClean="0"/>
              <a:t>Ray Dyer 713-4137</a:t>
            </a:r>
          </a:p>
          <a:p>
            <a:pPr eaLnBrk="1" hangingPunct="1"/>
            <a:r>
              <a:rPr lang="en-US" dirty="0" smtClean="0"/>
              <a:t>Liz Gregory 713-0377</a:t>
            </a:r>
          </a:p>
          <a:p>
            <a:pPr eaLnBrk="1" hangingPunct="1"/>
            <a:r>
              <a:rPr lang="en-US" sz="2800" dirty="0" smtClean="0"/>
              <a:t>OR Blood Gas Lab 716-2181 (M-F 7am-7pm)</a:t>
            </a:r>
          </a:p>
          <a:p>
            <a:pPr eaLnBrk="1" hangingPunct="1"/>
            <a:r>
              <a:rPr lang="en-US" sz="2800" dirty="0" smtClean="0"/>
              <a:t>Refer to the i-STAT System Manual and WFBMC specific i-STAT policies</a:t>
            </a:r>
          </a:p>
          <a:p>
            <a:pPr eaLnBrk="1" hangingPunct="1"/>
            <a:r>
              <a:rPr lang="en-US" sz="2800" dirty="0" smtClean="0"/>
              <a:t>WFBMC POCT website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Support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336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Individual cartridges can be used after 5 minutes at room temperature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A box of 25 cartridges must sit at room temperature for 1 hour prior to use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ahoma" charset="0"/>
              </a:rPr>
              <a:t>Enter operator and patient ID information prior to collecting the </a:t>
            </a:r>
            <a:r>
              <a:rPr lang="en-US" sz="2400" dirty="0" smtClean="0">
                <a:cs typeface="Tahoma" charset="0"/>
              </a:rPr>
              <a:t>sample</a:t>
            </a:r>
            <a:endParaRPr lang="en-US" sz="2400" dirty="0">
              <a:cs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Open by tear symbol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Use cartridge IMMEDIATELY after opening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Fill to blue triangle—leave “blood dome”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Insert into analyzer immediately after filling with sample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cs typeface="Tahoma" charset="0"/>
              </a:rPr>
              <a:t>Do not move analyzer after cartridge has been inserted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Cartridge Handling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046988"/>
          </a:xfrm>
        </p:spPr>
        <p:txBody>
          <a:bodyPr/>
          <a:lstStyle/>
          <a:p>
            <a:pPr eaLnBrk="1" hangingPunct="1"/>
            <a:r>
              <a:rPr lang="en-US" dirty="0" smtClean="0"/>
              <a:t>Electronic Quality control that is used to validate the i-STAT analyzer</a:t>
            </a:r>
          </a:p>
          <a:p>
            <a:pPr lvl="3"/>
            <a:r>
              <a:rPr lang="en-US" dirty="0" smtClean="0"/>
              <a:t>Pass or Fail</a:t>
            </a:r>
          </a:p>
          <a:p>
            <a:pPr eaLnBrk="1" hangingPunct="1"/>
            <a:r>
              <a:rPr lang="en-US" dirty="0" smtClean="0"/>
              <a:t>QC results are automatically documented when the i-STAT analyzer is downloaded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 INTERNAL electronic simulator is performed automatically by the analyzer every 8 hours of use with each cartridge type.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internal simulator is performed when a patient cartridge is inserted.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Results will not be given if the simulator fails.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simulator passes, patient results will be displayed.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Interna</a:t>
            </a:r>
            <a:r>
              <a:rPr lang="en-US" dirty="0" smtClean="0"/>
              <a:t>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EXTERNAL electronic simulator is the same as the internal simulator but is an external device and can be tested upon demand.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External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801314"/>
          </a:xfrm>
        </p:spPr>
        <p:txBody>
          <a:bodyPr/>
          <a:lstStyle/>
          <a:p>
            <a:pPr eaLnBrk="1" hangingPunct="1"/>
            <a:r>
              <a:rPr lang="en-US" dirty="0" smtClean="0"/>
              <a:t>The external simulator should be used:</a:t>
            </a:r>
          </a:p>
          <a:p>
            <a:pPr lvl="4"/>
            <a:r>
              <a:rPr lang="en-US" dirty="0" smtClean="0"/>
              <a:t>If the analyzer is dropped </a:t>
            </a:r>
          </a:p>
          <a:p>
            <a:pPr lvl="4"/>
            <a:r>
              <a:rPr lang="en-US" dirty="0" smtClean="0"/>
              <a:t>If the internal simulator fails</a:t>
            </a:r>
          </a:p>
          <a:p>
            <a:pPr lvl="4"/>
            <a:r>
              <a:rPr lang="en-US" dirty="0" smtClean="0"/>
              <a:t>If an error code occurs that indicates the simulator should be tested</a:t>
            </a:r>
          </a:p>
          <a:p>
            <a:pPr lvl="4"/>
            <a:r>
              <a:rPr lang="en-US" dirty="0" smtClean="0"/>
              <a:t>If analyzer performance is in question</a:t>
            </a:r>
          </a:p>
          <a:p>
            <a:pPr lvl="4"/>
            <a:r>
              <a:rPr lang="en-US" dirty="0" smtClean="0"/>
              <a:t>Prior to and after performing the ceramic cartridge cleaning procedure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Simulators - External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516449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Used to validate performance of test cartridges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Consists of multiple levels</a:t>
            </a:r>
          </a:p>
          <a:p>
            <a:pPr lvl="4">
              <a:lnSpc>
                <a:spcPct val="9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est cartridge specific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Should be performed: 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On each new cartridge shipment per cartridge type per cartridge lot # PRIOR to patient use—by Clinical Lab staff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Monthly—by testing site staff</a:t>
            </a:r>
          </a:p>
          <a:p>
            <a:pPr lvl="3">
              <a:lnSpc>
                <a:spcPct val="90000"/>
              </a:lnSpc>
            </a:pPr>
            <a:r>
              <a:rPr lang="en-US" sz="2400" dirty="0" smtClean="0"/>
              <a:t>If cartridge/analyzer performance is in question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Liquid Quality Control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07831"/>
          </a:xfrm>
        </p:spPr>
        <p:txBody>
          <a:bodyPr/>
          <a:lstStyle/>
          <a:p>
            <a:r>
              <a:rPr lang="en-US" sz="3300" b="1" dirty="0"/>
              <a:t>Liquid QC Important Notes/Reminders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5632311"/>
          </a:xfrm>
        </p:spPr>
        <p:txBody>
          <a:bodyPr/>
          <a:lstStyle/>
          <a:p>
            <a:pPr lvl="0"/>
            <a:r>
              <a:rPr lang="en-US" sz="2400" dirty="0"/>
              <a:t>All analyzers will be programmed with electronic QC value assignments for the liquid QC.  The analyzer will note whether or not the liquid QC passes or fails.  If a value fails, a comment code will be required.  However, patient testing lockout does </a:t>
            </a:r>
            <a:r>
              <a:rPr lang="en-US" sz="2400" dirty="0" smtClean="0"/>
              <a:t>NOT </a:t>
            </a:r>
            <a:r>
              <a:rPr lang="en-US" sz="2400" dirty="0"/>
              <a:t>occur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liquid QC fails, a comment code is </a:t>
            </a:r>
            <a:r>
              <a:rPr lang="en-US" sz="2400" dirty="0" smtClean="0"/>
              <a:t>required:</a:t>
            </a:r>
            <a:endParaRPr lang="en-US" sz="2400" dirty="0"/>
          </a:p>
          <a:p>
            <a:pPr lvl="3"/>
            <a:r>
              <a:rPr lang="en-US" sz="2400" dirty="0" smtClean="0"/>
              <a:t>Use </a:t>
            </a:r>
            <a:r>
              <a:rPr lang="en-US" sz="2400" dirty="0"/>
              <a:t>comment code 5—recheck/confirm---repeat liquid </a:t>
            </a:r>
            <a:r>
              <a:rPr lang="en-US" sz="2400" dirty="0" smtClean="0"/>
              <a:t>QC</a:t>
            </a:r>
          </a:p>
          <a:p>
            <a:pPr lvl="3"/>
            <a:r>
              <a:rPr lang="en-US" sz="2400" dirty="0"/>
              <a:t>This has been put into place to create a </a:t>
            </a:r>
            <a:r>
              <a:rPr lang="en-US" sz="2400" b="1" dirty="0">
                <a:solidFill>
                  <a:srgbClr val="FF0000"/>
                </a:solidFill>
              </a:rPr>
              <a:t>STOP</a:t>
            </a:r>
            <a:r>
              <a:rPr lang="en-US" sz="2400" dirty="0"/>
              <a:t> point for the testing staff member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Staff MUST ensure QC results are within acceptable limits PRIOR </a:t>
            </a:r>
            <a:r>
              <a:rPr lang="en-US" sz="2400" dirty="0" smtClean="0">
                <a:solidFill>
                  <a:srgbClr val="FF0000"/>
                </a:solidFill>
              </a:rPr>
              <a:t>to </a:t>
            </a:r>
            <a:r>
              <a:rPr lang="en-US" sz="2400" dirty="0">
                <a:solidFill>
                  <a:srgbClr val="FF0000"/>
                </a:solidFill>
              </a:rPr>
              <a:t>proceeding with patient testing.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67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292662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Staff </a:t>
            </a:r>
            <a:r>
              <a:rPr lang="en-US" sz="2800" b="1" dirty="0">
                <a:solidFill>
                  <a:srgbClr val="FF0000"/>
                </a:solidFill>
              </a:rPr>
              <a:t>should NEVER REPORT PATIENT RESULTS IF QC HAS FAILED</a:t>
            </a:r>
            <a:r>
              <a:rPr lang="en-US" sz="2800" dirty="0">
                <a:solidFill>
                  <a:srgbClr val="FF0000"/>
                </a:solidFill>
              </a:rPr>
              <a:t>! 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124206"/>
          </a:xfrm>
        </p:spPr>
        <p:txBody>
          <a:bodyPr/>
          <a:lstStyle/>
          <a:p>
            <a:r>
              <a:rPr lang="en-US" sz="1800" dirty="0"/>
              <a:t>ALL failed liquid QC results must have corrective/follow-up action, according to your site’s established protocol.</a:t>
            </a:r>
          </a:p>
          <a:p>
            <a:r>
              <a:rPr lang="en-US" sz="1800" dirty="0"/>
              <a:t>i-STAT will NOT lock out a user from performing patient testing if liquid QC failures occur.</a:t>
            </a:r>
          </a:p>
          <a:p>
            <a:r>
              <a:rPr lang="en-US" sz="1800" dirty="0"/>
              <a:t>Staff Must ensure liquid QC values are within acceptable range or “PASS”</a:t>
            </a:r>
          </a:p>
          <a:p>
            <a:pPr lvl="3"/>
            <a:r>
              <a:rPr lang="en-US" sz="1800" dirty="0"/>
              <a:t>If QC fails – Patient testing should </a:t>
            </a:r>
            <a:r>
              <a:rPr lang="en-US" sz="1800" dirty="0">
                <a:solidFill>
                  <a:srgbClr val="FF0000"/>
                </a:solidFill>
              </a:rPr>
              <a:t>STOP!!</a:t>
            </a:r>
          </a:p>
          <a:p>
            <a:pPr lvl="3"/>
            <a:r>
              <a:rPr lang="en-US" sz="1800" dirty="0"/>
              <a:t>The testing staff member should begin troubleshooting </a:t>
            </a:r>
            <a:r>
              <a:rPr lang="en-US" sz="1800" dirty="0" smtClean="0"/>
              <a:t>procedures.</a:t>
            </a:r>
            <a:endParaRPr lang="en-US" sz="1800" dirty="0"/>
          </a:p>
          <a:p>
            <a:r>
              <a:rPr lang="en-US" sz="1800" dirty="0"/>
              <a:t>Patient results may not be accurate if QC does not perform as expected – </a:t>
            </a:r>
          </a:p>
          <a:p>
            <a:pPr lvl="3"/>
            <a:r>
              <a:rPr lang="en-US" sz="1800" dirty="0"/>
              <a:t>NEVER report patient results on a failed quality control event.</a:t>
            </a:r>
          </a:p>
          <a:p>
            <a:r>
              <a:rPr lang="en-US" sz="1800" dirty="0"/>
              <a:t>If a staff member proceeds with patient testing on a failed QC event, then the test site is out of compliance.  </a:t>
            </a:r>
            <a:r>
              <a:rPr lang="en-US" sz="1800" u="sng" dirty="0"/>
              <a:t>Patient safety is at risk.</a:t>
            </a:r>
          </a:p>
        </p:txBody>
      </p:sp>
    </p:spTree>
    <p:extLst>
      <p:ext uri="{BB962C8B-B14F-4D97-AF65-F5344CB8AC3E}">
        <p14:creationId xmlns:p14="http://schemas.microsoft.com/office/powerpoint/2010/main" val="4075925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7772400" cy="6217087"/>
          </a:xfrm>
        </p:spPr>
        <p:txBody>
          <a:bodyPr/>
          <a:lstStyle/>
          <a:p>
            <a:r>
              <a:rPr lang="en-US" sz="2100" b="1" dirty="0" smtClean="0">
                <a:solidFill>
                  <a:schemeClr val="hlink"/>
                </a:solidFill>
              </a:rPr>
              <a:t>The testing staff member is responsible for ensuring </a:t>
            </a:r>
            <a:r>
              <a:rPr lang="en-US" sz="2100" b="1" dirty="0">
                <a:solidFill>
                  <a:schemeClr val="hlink"/>
                </a:solidFill>
              </a:rPr>
              <a:t>that </a:t>
            </a:r>
            <a:r>
              <a:rPr lang="en-US" sz="2100" b="1" dirty="0" smtClean="0">
                <a:solidFill>
                  <a:schemeClr val="hlink"/>
                </a:solidFill>
              </a:rPr>
              <a:t>there is a </a:t>
            </a:r>
            <a:r>
              <a:rPr lang="en-US" sz="2100" b="1" dirty="0">
                <a:solidFill>
                  <a:schemeClr val="hlink"/>
                </a:solidFill>
              </a:rPr>
              <a:t>documented physician </a:t>
            </a:r>
            <a:r>
              <a:rPr lang="en-US" sz="2100" b="1" dirty="0" smtClean="0">
                <a:solidFill>
                  <a:schemeClr val="hlink"/>
                </a:solidFill>
              </a:rPr>
              <a:t>order or documented protocol before i-STAT </a:t>
            </a:r>
            <a:r>
              <a:rPr lang="en-US" sz="2100" b="1" dirty="0">
                <a:solidFill>
                  <a:schemeClr val="hlink"/>
                </a:solidFill>
              </a:rPr>
              <a:t>testing </a:t>
            </a:r>
            <a:r>
              <a:rPr lang="en-US" sz="2100" b="1" dirty="0" smtClean="0">
                <a:solidFill>
                  <a:schemeClr val="hlink"/>
                </a:solidFill>
              </a:rPr>
              <a:t>is performed.</a:t>
            </a:r>
          </a:p>
          <a:p>
            <a:r>
              <a:rPr lang="en-US" sz="2100" dirty="0"/>
              <a:t>CSN for </a:t>
            </a:r>
            <a:r>
              <a:rPr lang="en-US" sz="2100" u="sng" dirty="0"/>
              <a:t>that specific date of service or current admission CSN </a:t>
            </a:r>
            <a:r>
              <a:rPr lang="en-US" sz="2100" dirty="0"/>
              <a:t>should be entered by testing staff member into </a:t>
            </a:r>
            <a:r>
              <a:rPr lang="en-US" sz="2100" dirty="0" smtClean="0"/>
              <a:t>i-STAT handheld.</a:t>
            </a:r>
            <a:endParaRPr lang="en-US" sz="2100" dirty="0"/>
          </a:p>
          <a:p>
            <a:r>
              <a:rPr lang="en-US" sz="2100" dirty="0"/>
              <a:t>After testing is completed, analyzer should be downloaded.  Results flow to p-Web.  P-Web searches it’s ADT for a CSN match.  If match found, results post to Wake One</a:t>
            </a:r>
            <a:r>
              <a:rPr lang="en-US" sz="2100" dirty="0" smtClean="0"/>
              <a:t>.</a:t>
            </a:r>
          </a:p>
          <a:p>
            <a:pPr lvl="0"/>
            <a:r>
              <a:rPr lang="en-US" sz="2100" dirty="0" smtClean="0"/>
              <a:t>Operator’s </a:t>
            </a:r>
            <a:r>
              <a:rPr lang="en-US" sz="2100" dirty="0"/>
              <a:t>name, i-STAT analyzer serial number, and cartridge lot number </a:t>
            </a:r>
            <a:r>
              <a:rPr lang="en-US" sz="2100" dirty="0" smtClean="0"/>
              <a:t>will </a:t>
            </a:r>
            <a:r>
              <a:rPr lang="en-US" sz="2100" dirty="0"/>
              <a:t>report with each test result in Wake One</a:t>
            </a:r>
            <a:r>
              <a:rPr lang="en-US" sz="2100" dirty="0" smtClean="0"/>
              <a:t>.</a:t>
            </a:r>
            <a:endParaRPr lang="en-US" sz="2100" dirty="0"/>
          </a:p>
          <a:p>
            <a:r>
              <a:rPr lang="en-US" sz="2100" dirty="0"/>
              <a:t>Billing occurs when results hit Wake One.  Billing occurs based on results that hit Wake One, </a:t>
            </a:r>
            <a:r>
              <a:rPr lang="en-US" sz="2100" dirty="0" smtClean="0"/>
              <a:t>not </a:t>
            </a:r>
            <a:r>
              <a:rPr lang="en-US" sz="2100" dirty="0"/>
              <a:t>on the physician order for the test.</a:t>
            </a:r>
          </a:p>
          <a:p>
            <a:endParaRPr lang="en-US" sz="2200" b="1" dirty="0">
              <a:solidFill>
                <a:schemeClr val="hlin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34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72400" cy="54968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Follow WFBMC policy for verification of patient identity—             </a:t>
            </a:r>
            <a:r>
              <a:rPr lang="en-US" sz="2000" b="1" dirty="0" smtClean="0">
                <a:solidFill>
                  <a:srgbClr val="FF0000"/>
                </a:solidFill>
              </a:rPr>
              <a:t>Use 2 patient identifiers at the patient bedside </a:t>
            </a:r>
            <a:r>
              <a:rPr lang="en-US" sz="2000" b="1" dirty="0">
                <a:solidFill>
                  <a:srgbClr val="FF0000"/>
                </a:solidFill>
              </a:rPr>
              <a:t>and 4 identifiers (name, DOB, MRN, CSN) in sites which perform procedural cases where patient armband is not accessible.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If scanning a patient armband or label not on the patient, include patient ID verification in time out procedure</a:t>
            </a:r>
            <a:r>
              <a:rPr lang="en-US" sz="20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/>
              <a:t>Ensure sample identity throughout entire testing and reporting process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Press and hold the SCAN key </a:t>
            </a:r>
            <a:r>
              <a:rPr lang="en-US" sz="2000" dirty="0" smtClean="0"/>
              <a:t>pad</a:t>
            </a:r>
            <a:endParaRPr lang="en-US" sz="2000" u="sng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u="sng" dirty="0" smtClean="0"/>
              <a:t>Scan patient ID into the analyzer DIRECTLY from the patient armband on the patient or in the presence of the patient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Verify patient ID again on analyzer display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hlink"/>
                </a:solidFill>
              </a:rPr>
              <a:t>CAUTION:  Laser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hlink"/>
                </a:solidFill>
              </a:rPr>
              <a:t>light</a:t>
            </a:r>
            <a:r>
              <a:rPr lang="en-US" sz="2000" dirty="0"/>
              <a:t>—do not stare into beam or point at anyone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Patient identity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78486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Posted on the WFBMC Intranet</a:t>
            </a:r>
          </a:p>
          <a:p>
            <a:r>
              <a:rPr lang="en-US" dirty="0"/>
              <a:t>Department—Point of Care Testing—Policies</a:t>
            </a:r>
          </a:p>
          <a:p>
            <a:r>
              <a:rPr lang="en-US" dirty="0"/>
              <a:t>The i-STAT System Manual (Abbott POC website)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can be found under Resources-- Resource Links—Manuals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i-STAT Policies/Procedures/Guidelines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3150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Any mis-identified samples/results should be reported to the Clinical Lab immediately.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the event of an </a:t>
            </a:r>
            <a:r>
              <a:rPr lang="en-US" sz="2400" dirty="0" smtClean="0"/>
              <a:t>error, </a:t>
            </a:r>
            <a:r>
              <a:rPr lang="en-US" sz="2400" b="1" dirty="0" smtClean="0">
                <a:solidFill>
                  <a:srgbClr val="FF0000"/>
                </a:solidFill>
              </a:rPr>
              <a:t>operators </a:t>
            </a:r>
            <a:r>
              <a:rPr lang="en-US" sz="2400" b="1" dirty="0">
                <a:solidFill>
                  <a:srgbClr val="FF0000"/>
                </a:solidFill>
              </a:rPr>
              <a:t>will need to edit their own results in Wake </a:t>
            </a:r>
            <a:r>
              <a:rPr lang="en-US" sz="2400" b="1" dirty="0" smtClean="0">
                <a:solidFill>
                  <a:srgbClr val="FF0000"/>
                </a:solidFill>
              </a:rPr>
              <a:t>One </a:t>
            </a:r>
            <a:r>
              <a:rPr lang="en-US" sz="2400" dirty="0" smtClean="0"/>
              <a:t>– for example, sample misidentification or </a:t>
            </a:r>
            <a:r>
              <a:rPr lang="en-US" sz="2400" dirty="0"/>
              <a:t>questionable results that were not flagged with a comment code at the time of </a:t>
            </a:r>
            <a:r>
              <a:rPr lang="en-US" sz="2400" dirty="0" smtClean="0"/>
              <a:t>testing.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It is the responsibility of the staff member who creates the error to notify appropriate patient care staff (MD) of </a:t>
            </a:r>
            <a:r>
              <a:rPr lang="en-US" sz="2400" dirty="0"/>
              <a:t>the sample misidentification.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Patient Identity-Misidentifications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37042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 smtClean="0"/>
              <a:t>ONLY whole blood</a:t>
            </a:r>
            <a:r>
              <a:rPr lang="en-US" sz="2400" b="1" dirty="0" smtClean="0"/>
              <a:t> should be tested on i-STAT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Non-anti-coagulated whole blood for </a:t>
            </a:r>
            <a:r>
              <a:rPr lang="en-US" sz="2400" u="sng" dirty="0" smtClean="0"/>
              <a:t>creatinine</a:t>
            </a:r>
            <a:r>
              <a:rPr lang="en-US" sz="2400" dirty="0" smtClean="0"/>
              <a:t> testing should be tested within 3 minutes of collection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Heparin is the ONLY acceptable anti-coagulant which may be used with the i-STAT creatinine cartridge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MUST use the BD Vacutainer lithium heparin green top 4ml tube— </a:t>
            </a:r>
            <a:r>
              <a:rPr lang="en-US" sz="2400" dirty="0" smtClean="0">
                <a:solidFill>
                  <a:srgbClr val="FF0000"/>
                </a:solidFill>
              </a:rPr>
              <a:t>FILL TO CAPACITY </a:t>
            </a:r>
            <a:r>
              <a:rPr lang="en-US" sz="2400" dirty="0" smtClean="0"/>
              <a:t>or results may be adversely affected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Heparinized samples may be tested up to 30 minutes after collection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000" b="1" dirty="0" smtClean="0"/>
              <a:t>Sample Requirements Creatinine Cartridge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955203"/>
          </a:xfrm>
        </p:spPr>
        <p:txBody>
          <a:bodyPr/>
          <a:lstStyle/>
          <a:p>
            <a:pPr lvl="1"/>
            <a:r>
              <a:rPr lang="en-US" sz="1800" dirty="0" smtClean="0"/>
              <a:t>Always adequately ‘clear’ line prior to collecting a sample for testing on i-STAT.</a:t>
            </a:r>
          </a:p>
          <a:p>
            <a:pPr lvl="1"/>
            <a:r>
              <a:rPr lang="en-US" sz="1800" dirty="0" smtClean="0"/>
              <a:t>Inaccurate results will be given if samples are contaminated.</a:t>
            </a:r>
          </a:p>
          <a:p>
            <a:pPr lvl="1"/>
            <a:r>
              <a:rPr lang="en-US" sz="1800" dirty="0" smtClean="0"/>
              <a:t>Back flush line with sufficient amount of blood to remove intravenous solution, heparin, or medications that may contaminate the sample.</a:t>
            </a:r>
          </a:p>
          <a:p>
            <a:pPr lvl="1"/>
            <a:r>
              <a:rPr lang="en-US" sz="1800" b="1" dirty="0" smtClean="0"/>
              <a:t>i-STAT Recommendation: </a:t>
            </a:r>
            <a:r>
              <a:rPr lang="en-US" sz="1800" dirty="0" smtClean="0"/>
              <a:t> five to six times the volume of the catheter, connectors, and needle should be collected as ‘waste’ for creatinine samples.</a:t>
            </a:r>
          </a:p>
          <a:p>
            <a:pPr lvl="1"/>
            <a:r>
              <a:rPr lang="en-US" sz="1800" b="1" i="1" dirty="0" smtClean="0"/>
              <a:t>Accurate results depend on an adequate back flush to eliminate the possibility of sample contamination with IV fluids.</a:t>
            </a:r>
            <a:endParaRPr lang="en-US" sz="1800" dirty="0" smtClean="0"/>
          </a:p>
          <a:p>
            <a:pPr lvl="1"/>
            <a:r>
              <a:rPr lang="en-US" sz="1800" i="1" dirty="0" smtClean="0"/>
              <a:t>Caution should be taken when collecting from lines which have had fluids that could adhere to the sides of the tubing.  These lines may be difficult to adequately  ‘clear’.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In-Dwelling Line Sample Collection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52431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ALWAYS use a </a:t>
            </a:r>
            <a:r>
              <a:rPr lang="en-US" sz="2800" u="sng" dirty="0" smtClean="0"/>
              <a:t>well mixed sample</a:t>
            </a:r>
          </a:p>
          <a:p>
            <a:pPr eaLnBrk="1" hangingPunct="1"/>
            <a:r>
              <a:rPr lang="en-US" sz="2800" dirty="0" smtClean="0"/>
              <a:t>Mix sample for 15 seconds</a:t>
            </a:r>
          </a:p>
          <a:p>
            <a:pPr eaLnBrk="1" hangingPunct="1"/>
            <a:r>
              <a:rPr lang="en-US" sz="2800" dirty="0" smtClean="0"/>
              <a:t>Always squirt out the first drop of blood from syringe samples </a:t>
            </a:r>
          </a:p>
          <a:p>
            <a:pPr lvl="3"/>
            <a:r>
              <a:rPr lang="en-US" sz="2400" dirty="0" smtClean="0"/>
              <a:t>To check for clots and to get rid of any micro air bubbles</a:t>
            </a:r>
          </a:p>
          <a:p>
            <a:pPr eaLnBrk="1" hangingPunct="1"/>
            <a:r>
              <a:rPr lang="en-US" sz="2800" dirty="0" smtClean="0"/>
              <a:t>NEVER run a sample that has or has had a clot.  </a:t>
            </a:r>
            <a:r>
              <a:rPr lang="en-US" sz="2800" u="sng" dirty="0" smtClean="0"/>
              <a:t>Inaccurate results may be obtained!</a:t>
            </a:r>
          </a:p>
          <a:p>
            <a:pPr eaLnBrk="1" hangingPunct="1"/>
            <a:endParaRPr lang="en-US" sz="2800" u="sng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/>
              <a:t>CREATININE - Sample Considerations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477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Moving/carrying the analyzer during sample testing</a:t>
            </a:r>
          </a:p>
          <a:p>
            <a:pPr>
              <a:lnSpc>
                <a:spcPct val="80000"/>
              </a:lnSpc>
            </a:pPr>
            <a:r>
              <a:rPr lang="en-US" dirty="0"/>
              <a:t>Vibration of the analyzer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hlink"/>
                </a:solidFill>
              </a:rPr>
              <a:t>Tilting the analyzer during </a:t>
            </a:r>
            <a:r>
              <a:rPr lang="en-US" dirty="0" smtClean="0">
                <a:solidFill>
                  <a:schemeClr val="hlink"/>
                </a:solidFill>
              </a:rPr>
              <a:t>testing - the analyzer </a:t>
            </a:r>
            <a:r>
              <a:rPr lang="en-US" dirty="0">
                <a:solidFill>
                  <a:schemeClr val="hlink"/>
                </a:solidFill>
              </a:rPr>
              <a:t>MUST remain flat during sample </a:t>
            </a:r>
            <a:r>
              <a:rPr lang="en-US" dirty="0" smtClean="0">
                <a:solidFill>
                  <a:schemeClr val="hlink"/>
                </a:solidFill>
              </a:rPr>
              <a:t>testing</a:t>
            </a:r>
            <a:endParaRPr lang="en-US" dirty="0">
              <a:solidFill>
                <a:schemeClr val="hlink"/>
              </a:solidFill>
            </a:endParaRPr>
          </a:p>
          <a:p>
            <a:pPr eaLnBrk="1" hangingPunct="1"/>
            <a:r>
              <a:rPr lang="en-US" dirty="0" smtClean="0"/>
              <a:t>Refer to the i-STAT System Manual—Cartridge Test Information (CTI) sheets for other factors which can adversely affect results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772400" cy="553998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Factors affecting results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pPr eaLnBrk="1" hangingPunct="1"/>
            <a:r>
              <a:rPr lang="en-US" dirty="0" smtClean="0"/>
              <a:t>Samples diluted with IV fluids will give inaccurate results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Results should be carefully evaluated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Contamination </a:t>
            </a:r>
            <a:r>
              <a:rPr lang="en-US" u="sng" dirty="0" smtClean="0"/>
              <a:t>may</a:t>
            </a:r>
            <a:r>
              <a:rPr lang="en-US" dirty="0" smtClean="0"/>
              <a:t> be indicated by:</a:t>
            </a:r>
          </a:p>
          <a:p>
            <a:pPr lvl="4"/>
            <a:r>
              <a:rPr lang="en-US" dirty="0" smtClean="0"/>
              <a:t>Falsely decreased creatinine value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Considerations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85652"/>
          </a:xfrm>
        </p:spPr>
        <p:txBody>
          <a:bodyPr/>
          <a:lstStyle/>
          <a:p>
            <a:pPr eaLnBrk="1" hangingPunct="1"/>
            <a:r>
              <a:rPr lang="en-US" u="sng" dirty="0" smtClean="0"/>
              <a:t>Unexpected and unexplained results should be repeated by another test method.</a:t>
            </a:r>
          </a:p>
          <a:p>
            <a:pPr eaLnBrk="1" hangingPunct="1">
              <a:buNone/>
            </a:pPr>
            <a:endParaRPr lang="en-US" u="sng" dirty="0" smtClean="0"/>
          </a:p>
          <a:p>
            <a:r>
              <a:rPr lang="en-US" u="sng" dirty="0" smtClean="0"/>
              <a:t>Problems should be reported to:</a:t>
            </a:r>
          </a:p>
          <a:p>
            <a:pPr lvl="4"/>
            <a:r>
              <a:rPr lang="en-US" u="sng" dirty="0" smtClean="0"/>
              <a:t>Angie Thayer 3-4136</a:t>
            </a:r>
          </a:p>
          <a:p>
            <a:pPr lvl="4"/>
            <a:r>
              <a:rPr lang="en-US" u="sng" dirty="0" smtClean="0"/>
              <a:t>Ray Dyer 3-4137</a:t>
            </a:r>
          </a:p>
          <a:p>
            <a:pPr lvl="4"/>
            <a:r>
              <a:rPr lang="en-US" u="sng" dirty="0" smtClean="0"/>
              <a:t>Liz </a:t>
            </a:r>
            <a:r>
              <a:rPr lang="en-US" u="sng" dirty="0"/>
              <a:t>Gregory </a:t>
            </a:r>
            <a:r>
              <a:rPr lang="en-US" u="sng" dirty="0" smtClean="0"/>
              <a:t>3-0377 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considerations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848600" cy="49582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b="1" dirty="0"/>
              <a:t>Cartridge error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Refer to Technical </a:t>
            </a:r>
            <a:r>
              <a:rPr lang="en-US" sz="1800" dirty="0" smtClean="0"/>
              <a:t>Bulletin --- </a:t>
            </a:r>
            <a:r>
              <a:rPr lang="en-US" sz="1800" dirty="0"/>
              <a:t>‘Analyzer Coded Messages’ </a:t>
            </a:r>
            <a:endParaRPr lang="en-US" sz="1800" dirty="0" smtClean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Do </a:t>
            </a:r>
            <a:r>
              <a:rPr lang="en-US" sz="1800" dirty="0"/>
              <a:t>NOT continue with testing until the cause of the error is clearly </a:t>
            </a:r>
            <a:r>
              <a:rPr lang="en-US" sz="1800" dirty="0" smtClean="0"/>
              <a:t>understood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If the same error code occurs multiple times with no apparent cause, notify the Clinical Laboratory POCT Coordinator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Consider using a different analyzer and a different batch of test cartridges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Star out (***)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Occurs when specific bio-sensor is compromised or there is an interfering substance in the sample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Out of instrument range (&gt;x value or &lt;x value)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Result is out of reportable range for the analyzer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When Results Not Given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461665"/>
          </a:xfrm>
        </p:spPr>
        <p:txBody>
          <a:bodyPr/>
          <a:lstStyle/>
          <a:p>
            <a:r>
              <a:rPr lang="en-US" sz="3000" b="1" dirty="0" smtClean="0"/>
              <a:t>Analyzer Error Messages: Codes 20, 23, 43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3999"/>
            <a:ext cx="7924800" cy="5262979"/>
          </a:xfrm>
        </p:spPr>
        <p:txBody>
          <a:bodyPr/>
          <a:lstStyle/>
          <a:p>
            <a:pPr lvl="0"/>
            <a:r>
              <a:rPr lang="en-US" sz="2400" dirty="0" smtClean="0"/>
              <a:t>Be aware that codes 20, 23, 43, and others indicate that the ceramic cartridge conditioning may need to be performed.  </a:t>
            </a:r>
          </a:p>
          <a:p>
            <a:pPr lvl="0"/>
            <a:r>
              <a:rPr lang="en-US" sz="2400" dirty="0" smtClean="0"/>
              <a:t>Every site should have one of these cartridges.  </a:t>
            </a:r>
          </a:p>
          <a:p>
            <a:pPr lvl="0"/>
            <a:r>
              <a:rPr lang="en-US" sz="2400" dirty="0" smtClean="0"/>
              <a:t>Instructions are in the i-STAT Technical Bulletin—Analyzer Coded Messages.  </a:t>
            </a:r>
          </a:p>
          <a:p>
            <a:pPr lvl="0"/>
            <a:r>
              <a:rPr lang="en-US" sz="2400" dirty="0" smtClean="0"/>
              <a:t>This cartridge should NOT be used as preventive maintenance.  It should only be used when a quality check code indicates.  </a:t>
            </a:r>
          </a:p>
          <a:p>
            <a:pPr lvl="0"/>
            <a:r>
              <a:rPr lang="en-US" sz="2400" dirty="0" smtClean="0"/>
              <a:t>Routine use can damage the internal mechanism of the i-STAT handheld.</a:t>
            </a:r>
          </a:p>
          <a:p>
            <a:pPr lv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446276"/>
          </a:xfrm>
        </p:spPr>
        <p:txBody>
          <a:bodyPr/>
          <a:lstStyle/>
          <a:p>
            <a:r>
              <a:rPr lang="en-US" sz="2900" b="1" dirty="0" smtClean="0"/>
              <a:t>Analyzer Error Messages:  Codes 79 and 80</a:t>
            </a:r>
            <a:endParaRPr lang="en-US" sz="2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01000" cy="3877985"/>
          </a:xfrm>
        </p:spPr>
        <p:txBody>
          <a:bodyPr/>
          <a:lstStyle/>
          <a:p>
            <a:pPr lvl="0"/>
            <a:r>
              <a:rPr lang="en-US" dirty="0" smtClean="0"/>
              <a:t>Codes 79 and 80 may indicate that the thermal probes are dirty and need cleaning. </a:t>
            </a:r>
          </a:p>
          <a:p>
            <a:pPr lvl="0"/>
            <a:r>
              <a:rPr lang="en-US" dirty="0" smtClean="0"/>
              <a:t>Refer to </a:t>
            </a:r>
            <a:r>
              <a:rPr lang="en-US" i="1" dirty="0" smtClean="0"/>
              <a:t>“i-STAT Thermal Probe Cleaning” </a:t>
            </a:r>
            <a:r>
              <a:rPr lang="en-US" dirty="0" smtClean="0"/>
              <a:t>procedure on the POCT website. </a:t>
            </a:r>
          </a:p>
          <a:p>
            <a:pPr lvl="4"/>
            <a:r>
              <a:rPr lang="en-US" sz="2400" dirty="0" smtClean="0"/>
              <a:t>Go to INTRANET – DEPARTMENTS – POCT – EDUCATION TOOLS AND COMPETENCY TESTING – i-STAT –</a:t>
            </a:r>
            <a:r>
              <a:rPr lang="en-US" sz="2400" i="1" dirty="0" smtClean="0"/>
              <a:t>“i-STAT TROUBLESHOOTING</a:t>
            </a:r>
            <a:r>
              <a:rPr lang="en-US" sz="2400" i="1" dirty="0"/>
              <a:t>: ERROR </a:t>
            </a:r>
            <a:r>
              <a:rPr lang="en-US" sz="2400" i="1" dirty="0" smtClean="0"/>
              <a:t>CODES 79 AND 80”</a:t>
            </a:r>
            <a:endParaRPr lang="en-US" sz="2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2616101"/>
          </a:xfrm>
        </p:spPr>
        <p:txBody>
          <a:bodyPr/>
          <a:lstStyle/>
          <a:p>
            <a:pPr eaLnBrk="1" hangingPunct="1"/>
            <a:r>
              <a:rPr lang="en-US" dirty="0" smtClean="0"/>
              <a:t>User specific</a:t>
            </a:r>
          </a:p>
          <a:p>
            <a:pPr eaLnBrk="1" hangingPunct="1"/>
            <a:r>
              <a:rPr lang="en-US" dirty="0" smtClean="0"/>
              <a:t>Serves as identification of testing personnel</a:t>
            </a:r>
          </a:p>
          <a:p>
            <a:pPr eaLnBrk="1" hangingPunct="1"/>
            <a:r>
              <a:rPr lang="en-US" dirty="0" smtClean="0"/>
              <a:t>Do NOT share operator ID’s</a:t>
            </a:r>
          </a:p>
          <a:p>
            <a:pPr eaLnBrk="1" hangingPunct="1"/>
            <a:r>
              <a:rPr lang="en-US" sz="2800" dirty="0" smtClean="0"/>
              <a:t>Do NOT enter your operator ID into analyzer and allow use by another individual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Operator ID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of Comment Codes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232202"/>
          </a:xfrm>
        </p:spPr>
        <p:txBody>
          <a:bodyPr/>
          <a:lstStyle/>
          <a:p>
            <a:pPr lvl="2">
              <a:spcAft>
                <a:spcPts val="0"/>
              </a:spcAft>
            </a:pPr>
            <a:r>
              <a:rPr lang="en-US" sz="1400" dirty="0"/>
              <a:t>We will use comment codes to better ‘automate’ result hold or posting to the patient record—MUST be entered at the time of testing for effect.</a:t>
            </a:r>
          </a:p>
          <a:p>
            <a:pPr lvl="0"/>
            <a:endParaRPr lang="en-US" sz="1400" dirty="0"/>
          </a:p>
          <a:p>
            <a:r>
              <a:rPr lang="en-US" sz="1400" b="1" u="sng" dirty="0"/>
              <a:t>COMMENT CODES </a:t>
            </a:r>
            <a:r>
              <a:rPr lang="en-US" sz="1400" b="1" u="sng" dirty="0" smtClean="0"/>
              <a:t>--- FOR </a:t>
            </a:r>
            <a:r>
              <a:rPr lang="en-US" sz="1400" b="1" u="sng" dirty="0"/>
              <a:t>ISTAT  (same as glucose)</a:t>
            </a:r>
            <a:endParaRPr lang="en-US" sz="1400" dirty="0"/>
          </a:p>
          <a:p>
            <a:pPr lvl="2"/>
            <a:r>
              <a:rPr lang="en-US" sz="1400" b="1" u="sng" dirty="0">
                <a:solidFill>
                  <a:srgbClr val="FF0000"/>
                </a:solidFill>
              </a:rPr>
              <a:t>0</a:t>
            </a:r>
            <a:r>
              <a:rPr lang="en-US" sz="1400" b="1" u="sng" dirty="0"/>
              <a:t> translates </a:t>
            </a:r>
            <a:r>
              <a:rPr lang="en-US" sz="1400" b="1" u="sng" dirty="0" smtClean="0"/>
              <a:t>to --- </a:t>
            </a:r>
            <a:r>
              <a:rPr lang="en-US" sz="1400" b="1" u="sng" dirty="0"/>
              <a:t>Procedure Error</a:t>
            </a:r>
            <a:endParaRPr lang="en-US" sz="1400" dirty="0"/>
          </a:p>
          <a:p>
            <a:pPr lvl="4"/>
            <a:r>
              <a:rPr lang="en-US" sz="1400" dirty="0"/>
              <a:t>Results flagged with comment code 0 </a:t>
            </a:r>
            <a:r>
              <a:rPr lang="en-US" sz="1400" b="1" u="sng" dirty="0">
                <a:solidFill>
                  <a:srgbClr val="FF0000"/>
                </a:solidFill>
              </a:rPr>
              <a:t>will NOT post to the patient electronic healthcare record.</a:t>
            </a:r>
          </a:p>
          <a:p>
            <a:pPr lvl="4"/>
            <a:r>
              <a:rPr lang="en-US" sz="1400" dirty="0"/>
              <a:t>This code should be used when the staff member does not believe the result and feels an error was made in testing.</a:t>
            </a:r>
          </a:p>
          <a:p>
            <a:pPr lvl="2"/>
            <a:r>
              <a:rPr lang="en-US" sz="1400" b="1" u="sng" dirty="0">
                <a:solidFill>
                  <a:srgbClr val="FF0000"/>
                </a:solidFill>
              </a:rPr>
              <a:t>5</a:t>
            </a:r>
            <a:r>
              <a:rPr lang="en-US" sz="1400" b="1" u="sng" dirty="0"/>
              <a:t> translates </a:t>
            </a:r>
            <a:r>
              <a:rPr lang="en-US" sz="1400" b="1" u="sng" dirty="0" smtClean="0"/>
              <a:t>to --- </a:t>
            </a:r>
            <a:r>
              <a:rPr lang="en-US" sz="1400" b="1" u="sng" dirty="0"/>
              <a:t>Recheck/confirm</a:t>
            </a:r>
            <a:endParaRPr lang="en-US" sz="1400" dirty="0"/>
          </a:p>
          <a:p>
            <a:pPr lvl="4"/>
            <a:r>
              <a:rPr lang="en-US" sz="1400" dirty="0"/>
              <a:t>Results flagged with comment code 5 will post to the patient electronic healthcare record but the patient </a:t>
            </a:r>
            <a:r>
              <a:rPr lang="en-US" sz="1400" b="1" u="sng" dirty="0">
                <a:solidFill>
                  <a:srgbClr val="FF0000"/>
                </a:solidFill>
              </a:rPr>
              <a:t>will not be billed for testing.</a:t>
            </a:r>
          </a:p>
          <a:p>
            <a:pPr lvl="2"/>
            <a:r>
              <a:rPr lang="en-US" sz="1400" b="1" u="sng" dirty="0">
                <a:solidFill>
                  <a:srgbClr val="FF0000"/>
                </a:solidFill>
              </a:rPr>
              <a:t>6</a:t>
            </a:r>
            <a:r>
              <a:rPr lang="en-US" sz="1400" b="1" u="sng" dirty="0"/>
              <a:t> translates </a:t>
            </a:r>
            <a:r>
              <a:rPr lang="en-US" sz="1400" b="1" u="sng" dirty="0" smtClean="0"/>
              <a:t>to --- </a:t>
            </a:r>
            <a:r>
              <a:rPr lang="en-US" sz="1400" b="1" u="sng" dirty="0"/>
              <a:t>To notify </a:t>
            </a:r>
            <a:r>
              <a:rPr lang="en-US" sz="1400" b="1" u="sng" dirty="0" smtClean="0"/>
              <a:t>Provider</a:t>
            </a:r>
          </a:p>
          <a:p>
            <a:pPr lvl="2"/>
            <a:r>
              <a:rPr lang="en-US" sz="1400" b="1" u="sng" dirty="0" smtClean="0">
                <a:solidFill>
                  <a:srgbClr val="FF0000"/>
                </a:solidFill>
              </a:rPr>
              <a:t>123</a:t>
            </a:r>
            <a:r>
              <a:rPr lang="en-US" sz="1400" b="1" u="sng" dirty="0" smtClean="0"/>
              <a:t> translates to --- Lab Confirmation to Follow</a:t>
            </a:r>
          </a:p>
          <a:p>
            <a:pPr lvl="4"/>
            <a:r>
              <a:rPr lang="en-US" sz="1400" dirty="0" smtClean="0"/>
              <a:t>Results flagged with comment code 123 will post to the patient electronic healthcare record but the patient </a:t>
            </a:r>
            <a:r>
              <a:rPr lang="en-US" sz="1400" b="1" u="sng" dirty="0" smtClean="0">
                <a:solidFill>
                  <a:srgbClr val="FF0000"/>
                </a:solidFill>
              </a:rPr>
              <a:t>will not be billed for testing.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6790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 Out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5355312"/>
          </a:xfrm>
        </p:spPr>
        <p:txBody>
          <a:bodyPr/>
          <a:lstStyle/>
          <a:p>
            <a:r>
              <a:rPr lang="en-US" sz="2000" dirty="0" smtClean="0"/>
              <a:t>To </a:t>
            </a:r>
            <a:r>
              <a:rPr lang="en-US" sz="2000" dirty="0">
                <a:solidFill>
                  <a:srgbClr val="FF0000"/>
                </a:solidFill>
              </a:rPr>
              <a:t>stop a star out result from posting</a:t>
            </a:r>
            <a:r>
              <a:rPr lang="en-US" sz="2000" dirty="0"/>
              <a:t> to the patient record, </a:t>
            </a:r>
            <a:r>
              <a:rPr lang="en-US" sz="2000" dirty="0">
                <a:solidFill>
                  <a:srgbClr val="FF0000"/>
                </a:solidFill>
              </a:rPr>
              <a:t>comment code 0 </a:t>
            </a:r>
            <a:r>
              <a:rPr lang="en-US" sz="2000" dirty="0"/>
              <a:t>will need to be entered into the analyzer by the testing staff </a:t>
            </a:r>
            <a:r>
              <a:rPr lang="en-US" sz="2000" dirty="0" smtClean="0"/>
              <a:t>member.</a:t>
            </a:r>
          </a:p>
          <a:p>
            <a:r>
              <a:rPr lang="en-US" sz="2000" dirty="0" smtClean="0"/>
              <a:t>Retest the sample and if star out values continue, send the sample to the Clinical lab for creatinine testing.</a:t>
            </a:r>
            <a:endParaRPr lang="en-US" sz="2000" dirty="0"/>
          </a:p>
          <a:p>
            <a:pPr lvl="0"/>
            <a:r>
              <a:rPr lang="en-US" sz="2000" dirty="0"/>
              <a:t>If comment code 0 is </a:t>
            </a:r>
            <a:r>
              <a:rPr lang="en-US" sz="2000" dirty="0">
                <a:solidFill>
                  <a:srgbClr val="FF0000"/>
                </a:solidFill>
              </a:rPr>
              <a:t>not entered </a:t>
            </a:r>
            <a:r>
              <a:rPr lang="en-US" sz="2000" dirty="0"/>
              <a:t>into the i-STAT handheld, </a:t>
            </a:r>
            <a:r>
              <a:rPr lang="en-US" sz="2000" dirty="0" smtClean="0"/>
              <a:t> the result </a:t>
            </a:r>
            <a:r>
              <a:rPr lang="en-US" sz="2000" dirty="0"/>
              <a:t>will </a:t>
            </a:r>
            <a:r>
              <a:rPr lang="en-US" sz="2000" dirty="0">
                <a:solidFill>
                  <a:srgbClr val="FF0000"/>
                </a:solidFill>
              </a:rPr>
              <a:t>NOT be held in p-Web.</a:t>
            </a:r>
            <a:r>
              <a:rPr lang="en-US" sz="2000" dirty="0"/>
              <a:t>  </a:t>
            </a:r>
            <a:r>
              <a:rPr lang="en-US" sz="2000" dirty="0" smtClean="0"/>
              <a:t>It </a:t>
            </a:r>
            <a:r>
              <a:rPr lang="en-US" sz="2000" dirty="0">
                <a:solidFill>
                  <a:srgbClr val="FF0000"/>
                </a:solidFill>
              </a:rPr>
              <a:t>will post </a:t>
            </a:r>
            <a:r>
              <a:rPr lang="en-US" sz="2000" dirty="0"/>
              <a:t>automatically to </a:t>
            </a:r>
            <a:r>
              <a:rPr lang="en-US" sz="2000" dirty="0">
                <a:solidFill>
                  <a:srgbClr val="FF0000"/>
                </a:solidFill>
              </a:rPr>
              <a:t>Wake One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The star out </a:t>
            </a:r>
            <a:r>
              <a:rPr lang="en-US" sz="2000" dirty="0" smtClean="0"/>
              <a:t>result </a:t>
            </a:r>
            <a:r>
              <a:rPr lang="en-US" sz="2000" dirty="0"/>
              <a:t>will report as INSTRUMENT ERROR and </a:t>
            </a:r>
            <a:r>
              <a:rPr lang="en-US" sz="2000" dirty="0" smtClean="0"/>
              <a:t>an additional NO CHARGE </a:t>
            </a:r>
            <a:r>
              <a:rPr lang="en-US" sz="2000" dirty="0"/>
              <a:t>code will be sent to Wake One in the interface message. </a:t>
            </a:r>
          </a:p>
          <a:p>
            <a:pPr lvl="0"/>
            <a:r>
              <a:rPr lang="en-US" sz="2000" dirty="0" smtClean="0"/>
              <a:t>There </a:t>
            </a:r>
            <a:r>
              <a:rPr lang="en-US" sz="2000" dirty="0"/>
              <a:t>is a Wake One report that will include all results that posted as INSTRUMENT ERROR.  For quality monitoring, this will allow us to track the number of star out results that occur.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1947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7179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Estimated Glomerular Filtration Rate (GFR) values will be reported when results are downloaded into the electronic medical record.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values may be accessed via Wake One.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i-STAT handheld will NOT report GFR values.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Creatinine GFR Results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Turn on analyzer</a:t>
            </a:r>
          </a:p>
          <a:p>
            <a:pPr eaLnBrk="1" hangingPunct="1"/>
            <a:r>
              <a:rPr lang="en-US" dirty="0" smtClean="0"/>
              <a:t>Select MENU</a:t>
            </a:r>
          </a:p>
          <a:p>
            <a:pPr eaLnBrk="1" hangingPunct="1"/>
            <a:r>
              <a:rPr lang="en-US" dirty="0" smtClean="0"/>
              <a:t>Select 2 DATA REVIEW</a:t>
            </a:r>
          </a:p>
          <a:p>
            <a:pPr eaLnBrk="1" hangingPunct="1"/>
            <a:r>
              <a:rPr lang="en-US" dirty="0" smtClean="0"/>
              <a:t>Select desired data</a:t>
            </a:r>
          </a:p>
          <a:p>
            <a:pPr eaLnBrk="1" hangingPunct="1"/>
            <a:r>
              <a:rPr lang="en-US" dirty="0" smtClean="0"/>
              <a:t>PATIENT DATA requires entry of patient and operator ID information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Result Recall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510909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Recharge batteries</a:t>
            </a:r>
          </a:p>
          <a:p>
            <a:pPr eaLnBrk="1" hangingPunct="1"/>
            <a:r>
              <a:rPr lang="en-US" sz="2800" dirty="0" smtClean="0"/>
              <a:t>Disinfect outside of analyzer </a:t>
            </a:r>
            <a:r>
              <a:rPr lang="en-US" sz="2800" dirty="0" smtClean="0">
                <a:solidFill>
                  <a:schemeClr val="hlink"/>
                </a:solidFill>
              </a:rPr>
              <a:t>between patients</a:t>
            </a:r>
          </a:p>
          <a:p>
            <a:pPr eaLnBrk="1" hangingPunct="1"/>
            <a:r>
              <a:rPr lang="en-US" sz="2800" dirty="0" smtClean="0"/>
              <a:t>Do not get moisture inside of the analyzer</a:t>
            </a:r>
          </a:p>
          <a:p>
            <a:pPr eaLnBrk="1" hangingPunct="1"/>
            <a:r>
              <a:rPr lang="en-US" sz="2800" dirty="0" smtClean="0"/>
              <a:t>Perform ceramic cartridge pin conditioning when indicated by analyzer error codes  (scheduled conditioning is not recommended)</a:t>
            </a:r>
          </a:p>
          <a:p>
            <a:pPr lvl="3"/>
            <a:r>
              <a:rPr lang="en-US" sz="2400" dirty="0" smtClean="0"/>
              <a:t>Each site has a ceramic cartridge and instructions for performing this procedure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Maintenance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07996"/>
          </a:xfrm>
        </p:spPr>
        <p:txBody>
          <a:bodyPr/>
          <a:lstStyle/>
          <a:p>
            <a:r>
              <a:rPr lang="en-US" b="1" dirty="0"/>
              <a:t>Editing of results once they have already posted to Wake </a:t>
            </a:r>
            <a:r>
              <a:rPr lang="en-US" b="1" dirty="0" smtClean="0"/>
              <a:t>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0611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MUST </a:t>
            </a:r>
            <a:r>
              <a:rPr lang="en-US" dirty="0"/>
              <a:t>be done in Wake One</a:t>
            </a:r>
          </a:p>
          <a:p>
            <a:r>
              <a:rPr lang="en-US" dirty="0" smtClean="0"/>
              <a:t>All </a:t>
            </a:r>
            <a:r>
              <a:rPr lang="en-US" dirty="0"/>
              <a:t>staff members will have to complete some form of Wake One training for editing interfaced </a:t>
            </a:r>
            <a:r>
              <a:rPr lang="en-US" dirty="0" smtClean="0"/>
              <a:t>results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access is needed if a sample misidentification occurs or other result modification is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150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924800" cy="5570756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providers of affected patients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2"/>
            <a:r>
              <a:rPr lang="en-US" sz="1400" dirty="0"/>
              <a:t>—Click Filter</a:t>
            </a:r>
          </a:p>
          <a:p>
            <a:pPr lvl="2"/>
            <a:r>
              <a:rPr lang="en-US" sz="1400" dirty="0"/>
              <a:t>—Select Point of Care Testing Docked Device</a:t>
            </a:r>
          </a:p>
          <a:p>
            <a:pPr lvl="2"/>
            <a:r>
              <a:rPr lang="en-US" sz="1400" dirty="0"/>
              <a:t>—Radio Button ALL</a:t>
            </a:r>
          </a:p>
          <a:p>
            <a:pPr lvl="2"/>
            <a:r>
              <a:rPr lang="en-US" sz="1400" dirty="0"/>
              <a:t>—Enter Date range—Click Accept—</a:t>
            </a:r>
          </a:p>
          <a:p>
            <a:pPr lvl="2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/>
              <a:t>At Component  Value (the results), replace </a:t>
            </a:r>
            <a:r>
              <a:rPr lang="en-US" sz="1400" b="1" u="sng" dirty="0">
                <a:solidFill>
                  <a:srgbClr val="FF0000"/>
                </a:solidFill>
              </a:rPr>
              <a:t>All i-STAT values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with “XXX”.  </a:t>
            </a:r>
            <a:r>
              <a:rPr lang="en-US" sz="1400" dirty="0" smtClean="0"/>
              <a:t>If </a:t>
            </a:r>
            <a:r>
              <a:rPr lang="en-US" sz="1400" dirty="0"/>
              <a:t>a comment is present, </a:t>
            </a:r>
            <a:r>
              <a:rPr lang="en-US" sz="1400" dirty="0" smtClean="0"/>
              <a:t>“XXX” </a:t>
            </a:r>
            <a:r>
              <a:rPr lang="en-US" sz="1400" dirty="0"/>
              <a:t>out the comment, as well. </a:t>
            </a:r>
          </a:p>
          <a:p>
            <a:pPr hangingPunct="0"/>
            <a:r>
              <a:rPr lang="en-US" sz="1400" dirty="0"/>
              <a:t>In ONE OF THE COMMENT sections for each set of results, enter this text:  </a:t>
            </a:r>
            <a:r>
              <a:rPr lang="en-US" sz="1400" dirty="0">
                <a:solidFill>
                  <a:srgbClr val="FF0000"/>
                </a:solidFill>
              </a:rPr>
              <a:t>INVALID RESULT, PATIENT SAMPLE MISIDENTIFICATION,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 smtClean="0">
                <a:hlinkClick r:id="rId4"/>
              </a:rPr>
              <a:t>engregor@wakehealth.edu</a:t>
            </a:r>
            <a:endParaRPr lang="en-US" sz="1400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848600" cy="523220"/>
          </a:xfrm>
        </p:spPr>
        <p:txBody>
          <a:bodyPr/>
          <a:lstStyle/>
          <a:p>
            <a:r>
              <a:rPr lang="en-US" sz="3400" b="1" dirty="0"/>
              <a:t>Correcting a </a:t>
            </a:r>
            <a:r>
              <a:rPr lang="en-US" sz="3400" b="1" dirty="0" smtClean="0"/>
              <a:t>Sample </a:t>
            </a:r>
            <a:r>
              <a:rPr lang="en-US" sz="3400" b="1" dirty="0"/>
              <a:t>M</a:t>
            </a:r>
            <a:r>
              <a:rPr lang="en-US" sz="3400" b="1" dirty="0" smtClean="0"/>
              <a:t>isidentification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848600" cy="1090374"/>
          </a:xfrm>
        </p:spPr>
        <p:txBody>
          <a:bodyPr/>
          <a:lstStyle/>
          <a:p>
            <a:r>
              <a:rPr lang="en-US" sz="2800" b="1" dirty="0"/>
              <a:t>Flagging questionable i-STAT results if posted to Wake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724644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 of affected patient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2"/>
            <a:r>
              <a:rPr lang="en-US" sz="1400" dirty="0"/>
              <a:t>—Click Filter</a:t>
            </a:r>
          </a:p>
          <a:p>
            <a:pPr lvl="2"/>
            <a:r>
              <a:rPr lang="en-US" sz="1400" dirty="0"/>
              <a:t>—Select Point of Care Testing Docked Device</a:t>
            </a:r>
          </a:p>
          <a:p>
            <a:pPr lvl="2"/>
            <a:r>
              <a:rPr lang="en-US" sz="1400" dirty="0"/>
              <a:t>—Radio Button ALL</a:t>
            </a:r>
          </a:p>
          <a:p>
            <a:pPr lvl="2"/>
            <a:r>
              <a:rPr lang="en-US" sz="1400" dirty="0"/>
              <a:t>—Enter Date range—Click Accept—</a:t>
            </a:r>
          </a:p>
          <a:p>
            <a:pPr lvl="2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/>
              <a:t>At Component  Value (the results), </a:t>
            </a:r>
            <a:r>
              <a:rPr lang="en-US" sz="1400" b="1" u="sng" dirty="0">
                <a:solidFill>
                  <a:srgbClr val="FF0000"/>
                </a:solidFill>
              </a:rPr>
              <a:t>replace  ALL questionable results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with “XXX”.   </a:t>
            </a:r>
          </a:p>
          <a:p>
            <a:pPr hangingPunct="0"/>
            <a:r>
              <a:rPr lang="en-US" sz="1400" dirty="0"/>
              <a:t>In  the  first COMMENT section, enter this text:  </a:t>
            </a:r>
            <a:r>
              <a:rPr lang="en-US" sz="1400" dirty="0">
                <a:solidFill>
                  <a:srgbClr val="FF0000"/>
                </a:solidFill>
              </a:rPr>
              <a:t>QUESTIONABLE I-STAT RESULTS,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 smtClean="0">
                <a:hlinkClick r:id="rId4"/>
              </a:rPr>
              <a:t>engregor@wakehealth.edu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20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336596"/>
          </a:xfrm>
        </p:spPr>
        <p:txBody>
          <a:bodyPr/>
          <a:lstStyle/>
          <a:p>
            <a:r>
              <a:rPr lang="en-US" b="1" dirty="0"/>
              <a:t>Flagging </a:t>
            </a:r>
            <a:r>
              <a:rPr lang="en-US" b="1" dirty="0" smtClean="0"/>
              <a:t>tests </a:t>
            </a:r>
            <a:r>
              <a:rPr lang="en-US" b="1" dirty="0"/>
              <a:t>not ordered by the physician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6625888"/>
          </a:xfrm>
        </p:spPr>
        <p:txBody>
          <a:bodyPr/>
          <a:lstStyle/>
          <a:p>
            <a:r>
              <a:rPr lang="en-US" sz="1400" b="1" dirty="0">
                <a:solidFill>
                  <a:srgbClr val="FF0000"/>
                </a:solidFill>
              </a:rPr>
              <a:t>Notify provider of affected patient</a:t>
            </a:r>
          </a:p>
          <a:p>
            <a:r>
              <a:rPr lang="en-US" sz="1400" dirty="0"/>
              <a:t>In Wake One, open the patient chart---select </a:t>
            </a:r>
            <a:r>
              <a:rPr lang="en-US" sz="1400" b="1" u="sng" dirty="0"/>
              <a:t>More Activities</a:t>
            </a:r>
          </a:p>
          <a:p>
            <a:r>
              <a:rPr lang="en-US" sz="1400" dirty="0"/>
              <a:t>Go into </a:t>
            </a:r>
            <a:r>
              <a:rPr lang="en-US" sz="1400" b="1" u="sng" dirty="0"/>
              <a:t>Enter/Edit Results </a:t>
            </a:r>
            <a:endParaRPr lang="en-US" sz="1400" dirty="0"/>
          </a:p>
          <a:p>
            <a:pPr lvl="1"/>
            <a:r>
              <a:rPr lang="en-US" sz="1400" dirty="0"/>
              <a:t>—Click Filter</a:t>
            </a:r>
          </a:p>
          <a:p>
            <a:pPr lvl="1"/>
            <a:r>
              <a:rPr lang="en-US" sz="1400" dirty="0"/>
              <a:t>—Select Point of Care Testing Docked Device</a:t>
            </a:r>
          </a:p>
          <a:p>
            <a:pPr lvl="1"/>
            <a:r>
              <a:rPr lang="en-US" sz="1400" dirty="0"/>
              <a:t>—Radio Button ALL</a:t>
            </a:r>
          </a:p>
          <a:p>
            <a:pPr lvl="1"/>
            <a:r>
              <a:rPr lang="en-US" sz="1400" dirty="0"/>
              <a:t>—Enter Date range—Click Accept—</a:t>
            </a:r>
          </a:p>
          <a:p>
            <a:pPr lvl="1"/>
            <a:r>
              <a:rPr lang="en-US" sz="1400" dirty="0"/>
              <a:t>Highlight the results that need edit--Double click to open edit screen—</a:t>
            </a:r>
            <a:r>
              <a:rPr lang="en-US" sz="1400" dirty="0">
                <a:solidFill>
                  <a:srgbClr val="FF0000"/>
                </a:solidFill>
              </a:rPr>
              <a:t>ENSURE YOU SELECT THE CORRECT TEST RESULTS FOR EDIT!!!--VERY IMPORTANT</a:t>
            </a:r>
            <a:endParaRPr lang="en-US" sz="1400" dirty="0"/>
          </a:p>
          <a:p>
            <a:pPr hangingPunct="0"/>
            <a:r>
              <a:rPr lang="en-US" sz="1400" dirty="0">
                <a:solidFill>
                  <a:srgbClr val="FF0000"/>
                </a:solidFill>
              </a:rPr>
              <a:t>DO NOT REMOVE ANY TEST RESULTS   </a:t>
            </a:r>
          </a:p>
          <a:p>
            <a:pPr hangingPunct="0"/>
            <a:r>
              <a:rPr lang="en-US" sz="1400" dirty="0"/>
              <a:t>In  the  first COMMENT section, enter this text:  </a:t>
            </a:r>
            <a:r>
              <a:rPr lang="en-US" sz="1400" dirty="0">
                <a:solidFill>
                  <a:srgbClr val="FF0000"/>
                </a:solidFill>
              </a:rPr>
              <a:t>TESTING PERFORMED WITHOUT PHYSICIAN ORDER—CREDIT PENDING, NOTIFIED </a:t>
            </a:r>
            <a:r>
              <a:rPr lang="en-US" sz="1400" i="1" dirty="0">
                <a:solidFill>
                  <a:srgbClr val="FF0000"/>
                </a:solidFill>
              </a:rPr>
              <a:t>enter the full name of the provider that was notified with credentials and the date and time of notification </a:t>
            </a:r>
            <a:r>
              <a:rPr lang="en-US" sz="1400" dirty="0">
                <a:solidFill>
                  <a:srgbClr val="FF0000"/>
                </a:solidFill>
              </a:rPr>
              <a:t>BY </a:t>
            </a:r>
            <a:r>
              <a:rPr lang="en-US" sz="1400" i="1" dirty="0">
                <a:solidFill>
                  <a:srgbClr val="FF0000"/>
                </a:solidFill>
              </a:rPr>
              <a:t>the name of the person that notified the provider</a:t>
            </a:r>
          </a:p>
          <a:p>
            <a:pPr hangingPunct="0"/>
            <a:r>
              <a:rPr lang="en-US" sz="1400" dirty="0"/>
              <a:t>Click Accept.</a:t>
            </a:r>
          </a:p>
          <a:p>
            <a:pPr hangingPunct="0"/>
            <a:r>
              <a:rPr lang="en-US" sz="1400" dirty="0"/>
              <a:t>File an RL6 Report.   Email RL6 number to the Laboratory Compliance, Quality, and Safety office:  </a:t>
            </a:r>
            <a:r>
              <a:rPr lang="en-US" sz="1400" dirty="0">
                <a:hlinkClick r:id="rId2"/>
              </a:rPr>
              <a:t>athayer@wakehealth.edu</a:t>
            </a:r>
            <a:r>
              <a:rPr lang="en-US" sz="1400" dirty="0"/>
              <a:t>, </a:t>
            </a:r>
            <a:r>
              <a:rPr lang="en-US" sz="1400" dirty="0">
                <a:hlinkClick r:id="rId3"/>
              </a:rPr>
              <a:t>rddyer@wakehealth.edu</a:t>
            </a:r>
            <a:r>
              <a:rPr lang="en-US" sz="1400" dirty="0"/>
              <a:t>, </a:t>
            </a:r>
            <a:r>
              <a:rPr lang="en-US" sz="1400" dirty="0" smtClean="0">
                <a:hlinkClick r:id="rId4"/>
              </a:rPr>
              <a:t>engregor@wakehealth.edu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26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RL6 Report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262432"/>
          </a:xfrm>
        </p:spPr>
        <p:txBody>
          <a:bodyPr/>
          <a:lstStyle/>
          <a:p>
            <a:r>
              <a:rPr lang="en-US" sz="3200" dirty="0" smtClean="0"/>
              <a:t>Ensures the patient receives appropriate credit for tests billed to their account	</a:t>
            </a:r>
          </a:p>
          <a:p>
            <a:r>
              <a:rPr lang="en-US" sz="3200" dirty="0" smtClean="0"/>
              <a:t>Allows review of edited i-STAT results</a:t>
            </a:r>
          </a:p>
          <a:p>
            <a:r>
              <a:rPr lang="en-US" sz="3200" dirty="0" smtClean="0"/>
              <a:t>Tracks i-STAT occurrences for quality assurance and quality improvement purposes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056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772400" cy="55584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Must be documented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Initial training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Initial competency evaluation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6 month competency evaluation-NEW users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On-going Annual competency evaluation—must meet all 6 points of competency assessment, as defined by CLIA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Failure to maintain updated training and competency will result in loss of testing privileges</a:t>
            </a:r>
          </a:p>
          <a:p>
            <a:pPr>
              <a:lnSpc>
                <a:spcPct val="80000"/>
              </a:lnSpc>
            </a:pPr>
            <a:r>
              <a:rPr lang="en-US" dirty="0"/>
              <a:t>Competency observation may only be completed by an authorized staff member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100" b="1" dirty="0" smtClean="0"/>
              <a:t>Training and Competency Requirements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1723549"/>
          </a:xfrm>
        </p:spPr>
        <p:txBody>
          <a:bodyPr/>
          <a:lstStyle/>
          <a:p>
            <a:pPr eaLnBrk="1" hangingPunct="1"/>
            <a:r>
              <a:rPr lang="en-US" dirty="0" smtClean="0"/>
              <a:t>If there are concerns regarding result quality and the concerns are not adequately addressed by Lab or WFBMC management, CAP can be notified at 1-866-236-7212.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College of American Pathologists (CAP)</a:t>
            </a:r>
          </a:p>
        </p:txBody>
      </p:sp>
      <p:pic>
        <p:nvPicPr>
          <p:cNvPr id="4" name="Picture 3" descr="CAP poster102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733800"/>
            <a:ext cx="355282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4247317"/>
          </a:xfrm>
        </p:spPr>
        <p:txBody>
          <a:bodyPr/>
          <a:lstStyle/>
          <a:p>
            <a:r>
              <a:rPr lang="en-US" sz="2400" dirty="0"/>
              <a:t>Contact the Laboratory Compliance, </a:t>
            </a:r>
            <a:r>
              <a:rPr lang="en-US" sz="2400" dirty="0" smtClean="0"/>
              <a:t>Safety, </a:t>
            </a:r>
            <a:r>
              <a:rPr lang="en-US" sz="2400" dirty="0"/>
              <a:t>and </a:t>
            </a:r>
            <a:r>
              <a:rPr lang="en-US" sz="2400" dirty="0" smtClean="0"/>
              <a:t>Quality Assurance </a:t>
            </a:r>
            <a:r>
              <a:rPr lang="en-US" sz="2400" dirty="0"/>
              <a:t>Office</a:t>
            </a:r>
          </a:p>
          <a:p>
            <a:pPr lvl="3"/>
            <a:r>
              <a:rPr lang="en-US" dirty="0"/>
              <a:t>3-4285—Melanie Haire</a:t>
            </a:r>
          </a:p>
          <a:p>
            <a:pPr lvl="3"/>
            <a:r>
              <a:rPr lang="en-US" dirty="0"/>
              <a:t>3-4136—Angie Thayer</a:t>
            </a:r>
          </a:p>
          <a:p>
            <a:pPr lvl="3"/>
            <a:r>
              <a:rPr lang="en-US" dirty="0"/>
              <a:t>3-4137—Ray Dyer</a:t>
            </a:r>
          </a:p>
          <a:p>
            <a:pPr lvl="3"/>
            <a:r>
              <a:rPr lang="en-US" dirty="0"/>
              <a:t>3-0377---Liz Gregory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85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61664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This concludes the i-STAT Creatinine Education power point presentation.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Please note that this power point does not replace the i-STAT policies/procedures/guidelines.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The presentation only gives highlights of i-STAT </a:t>
            </a:r>
            <a:r>
              <a:rPr lang="en-US" dirty="0" smtClean="0"/>
              <a:t>information.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Please complete the online i-STAT exam within 1 week of training.  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Congratulations</a:t>
            </a: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7315200" cy="553998"/>
          </a:xfrm>
        </p:spPr>
        <p:txBody>
          <a:bodyPr/>
          <a:lstStyle/>
          <a:p>
            <a:r>
              <a:rPr lang="en-US" b="1" dirty="0" smtClean="0"/>
              <a:t>Hands On Experience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24200" y="1447800"/>
            <a:ext cx="4794250" cy="338554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Change batteries and check battery voltage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 External electronic simulator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Test/Discuss Liquid QC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Test patient sample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Recall results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Discuss Menu Options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Download of results</a:t>
            </a:r>
          </a:p>
          <a:p>
            <a:pPr lvl="4">
              <a:buFont typeface="Arial" pitchFamily="34" charset="0"/>
              <a:buChar char="•"/>
            </a:pPr>
            <a:r>
              <a:rPr lang="en-US" sz="800" dirty="0" smtClean="0"/>
              <a:t>IstatCreatinineEducationModule111115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191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32118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Always wear gloves when handling analyzer</a:t>
            </a:r>
          </a:p>
          <a:p>
            <a:pPr lvl="4">
              <a:lnSpc>
                <a:spcPct val="80000"/>
              </a:lnSpc>
            </a:pPr>
            <a:r>
              <a:rPr lang="en-US" sz="2400" dirty="0" smtClean="0"/>
              <a:t>Including patient testing and performing QC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Disinfect when contaminated with blood AND between EACH patient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sz="2800" dirty="0" smtClean="0"/>
              <a:t> Follow WFBMC policies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DO NOT lean over the cartridge while filling with sample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safety shield is recommended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Place gauze or tissue over snap when closing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Safety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Analyzer	</a:t>
            </a:r>
          </a:p>
          <a:p>
            <a:pPr eaLnBrk="1" hangingPunct="1"/>
            <a:r>
              <a:rPr lang="en-US" dirty="0" smtClean="0"/>
              <a:t>Cartridge</a:t>
            </a:r>
          </a:p>
          <a:p>
            <a:pPr eaLnBrk="1" hangingPunct="1"/>
            <a:r>
              <a:rPr lang="en-US" dirty="0" smtClean="0"/>
              <a:t>Simulator (Electronic Quality Control)</a:t>
            </a:r>
          </a:p>
          <a:p>
            <a:pPr eaLnBrk="1" hangingPunct="1"/>
            <a:r>
              <a:rPr lang="en-US" dirty="0" smtClean="0"/>
              <a:t>Liquid Quality Control Materials</a:t>
            </a:r>
          </a:p>
          <a:p>
            <a:pPr eaLnBrk="1" hangingPunct="1"/>
            <a:r>
              <a:rPr lang="en-US" dirty="0" smtClean="0"/>
              <a:t>Downloader</a:t>
            </a:r>
          </a:p>
          <a:p>
            <a:pPr eaLnBrk="1" hangingPunct="1"/>
            <a:r>
              <a:rPr lang="en-US" dirty="0" smtClean="0"/>
              <a:t>Recharger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Components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333014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Volt Meter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Testing occurs on the test cartridge bio-sensors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Rechargeable batteries are utilized</a:t>
            </a:r>
            <a:r>
              <a:rPr lang="en-US" dirty="0" smtClean="0">
                <a:solidFill>
                  <a:schemeClr val="hlink"/>
                </a:solidFill>
              </a:rPr>
              <a:t>—care should be taken to keep batteries charged—</a:t>
            </a:r>
            <a:r>
              <a:rPr lang="en-US" dirty="0" smtClean="0"/>
              <a:t>do not discard rechargeable batteries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Analyzer (Handheld)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828800"/>
            <a:ext cx="7772400" cy="4062651"/>
          </a:xfrm>
        </p:spPr>
        <p:txBody>
          <a:bodyPr/>
          <a:lstStyle/>
          <a:p>
            <a:pPr eaLnBrk="1" hangingPunct="1"/>
            <a:r>
              <a:rPr lang="en-US" dirty="0" smtClean="0"/>
              <a:t>Will turn off after 2 minutes of non-use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Can be turned on by pressing the on/off keypad—circle with line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If operator and patient information has been entered, the analyzer will remain on for 15 minutes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i-STAT Analyzer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WFBMC_internal_template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WFBMC_internal_template</Template>
  <TotalTime>918</TotalTime>
  <Words>3209</Words>
  <Application>Microsoft Office PowerPoint</Application>
  <PresentationFormat>On-screen Show (4:3)</PresentationFormat>
  <Paragraphs>347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WFBMC_internal_template</vt:lpstr>
      <vt:lpstr>i-STAT Creatinine Education Module</vt:lpstr>
      <vt:lpstr>i-STAT Support</vt:lpstr>
      <vt:lpstr>i-STAT Policies/Procedures/Guidelines</vt:lpstr>
      <vt:lpstr>i-STAT Operator ID</vt:lpstr>
      <vt:lpstr>Training and Competency Requirements</vt:lpstr>
      <vt:lpstr>Safety</vt:lpstr>
      <vt:lpstr>i-STAT Components</vt:lpstr>
      <vt:lpstr>i-STAT Analyzer (Handheld)</vt:lpstr>
      <vt:lpstr>i-STAT Analyzer</vt:lpstr>
      <vt:lpstr>Analyzer display</vt:lpstr>
      <vt:lpstr>Menu Options</vt:lpstr>
      <vt:lpstr>Analyzer Download</vt:lpstr>
      <vt:lpstr>Analyzer Download</vt:lpstr>
      <vt:lpstr>Re-charger</vt:lpstr>
      <vt:lpstr>i-STAT Supplies </vt:lpstr>
      <vt:lpstr>i-STAT Cartridges</vt:lpstr>
      <vt:lpstr>Cartridge Storage</vt:lpstr>
      <vt:lpstr>Emergency Release of Cartridges</vt:lpstr>
      <vt:lpstr>Cartridge Handling - DO NOT’s</vt:lpstr>
      <vt:lpstr>Cartridge Handling</vt:lpstr>
      <vt:lpstr>Simulators</vt:lpstr>
      <vt:lpstr>Simulators - Internal</vt:lpstr>
      <vt:lpstr>Simulators - External</vt:lpstr>
      <vt:lpstr>Simulators - External</vt:lpstr>
      <vt:lpstr>Liquid Quality Control</vt:lpstr>
      <vt:lpstr>Liquid QC Important Notes/Reminders</vt:lpstr>
      <vt:lpstr>Staff should NEVER REPORT PATIENT RESULTS IF QC HAS FAILED!  </vt:lpstr>
      <vt:lpstr>Process Flow</vt:lpstr>
      <vt:lpstr>Patient identity</vt:lpstr>
      <vt:lpstr>Patient Identity-Misidentifications</vt:lpstr>
      <vt:lpstr>Sample Requirements Creatinine Cartridge</vt:lpstr>
      <vt:lpstr>In-Dwelling Line Sample Collection</vt:lpstr>
      <vt:lpstr>CREATININE - Sample Considerations</vt:lpstr>
      <vt:lpstr>Factors affecting results</vt:lpstr>
      <vt:lpstr>Result Considerations</vt:lpstr>
      <vt:lpstr>Result considerations</vt:lpstr>
      <vt:lpstr>When Results Not Given</vt:lpstr>
      <vt:lpstr>Analyzer Error Messages: Codes 20, 23, 43</vt:lpstr>
      <vt:lpstr>Analyzer Error Messages:  Codes 79 and 80</vt:lpstr>
      <vt:lpstr>Use of Comment Codes</vt:lpstr>
      <vt:lpstr>Star Out Results</vt:lpstr>
      <vt:lpstr>Creatinine GFR Results</vt:lpstr>
      <vt:lpstr>Result Recall</vt:lpstr>
      <vt:lpstr>i-STAT Maintenance</vt:lpstr>
      <vt:lpstr>Editing of results once they have already posted to Wake One</vt:lpstr>
      <vt:lpstr>Correcting a Sample Misidentification</vt:lpstr>
      <vt:lpstr>Flagging questionable i-STAT results if posted to Wake One</vt:lpstr>
      <vt:lpstr>Flagging tests not ordered by the physician</vt:lpstr>
      <vt:lpstr>RL6 Report</vt:lpstr>
      <vt:lpstr>College of American Pathologists (CAP)</vt:lpstr>
      <vt:lpstr>Questions?</vt:lpstr>
      <vt:lpstr>Congratulations </vt:lpstr>
      <vt:lpstr>Hands On Experience</vt:lpstr>
    </vt:vector>
  </TitlesOfParts>
  <Company>WFUBMC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athayer</dc:creator>
  <cp:lastModifiedBy>WFBMC</cp:lastModifiedBy>
  <cp:revision>29</cp:revision>
  <dcterms:created xsi:type="dcterms:W3CDTF">2013-01-15T15:04:48Z</dcterms:created>
  <dcterms:modified xsi:type="dcterms:W3CDTF">2015-11-11T17:43:38Z</dcterms:modified>
</cp:coreProperties>
</file>