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5"/>
  </p:handoutMasterIdLst>
  <p:sldIdLst>
    <p:sldId id="259" r:id="rId2"/>
    <p:sldId id="260" r:id="rId3"/>
    <p:sldId id="261" r:id="rId4"/>
    <p:sldId id="262" r:id="rId5"/>
    <p:sldId id="263" r:id="rId6"/>
    <p:sldId id="264" r:id="rId7"/>
    <p:sldId id="265" r:id="rId8"/>
    <p:sldId id="310" r:id="rId9"/>
    <p:sldId id="266" r:id="rId10"/>
    <p:sldId id="267" r:id="rId11"/>
    <p:sldId id="269" r:id="rId12"/>
    <p:sldId id="270" r:id="rId13"/>
    <p:sldId id="317" r:id="rId14"/>
    <p:sldId id="318" r:id="rId15"/>
    <p:sldId id="319" r:id="rId16"/>
    <p:sldId id="311" r:id="rId17"/>
    <p:sldId id="306" r:id="rId18"/>
    <p:sldId id="271" r:id="rId19"/>
    <p:sldId id="272" r:id="rId20"/>
    <p:sldId id="281" r:id="rId21"/>
    <p:sldId id="340" r:id="rId22"/>
    <p:sldId id="273" r:id="rId23"/>
    <p:sldId id="307" r:id="rId24"/>
    <p:sldId id="275" r:id="rId25"/>
    <p:sldId id="274" r:id="rId26"/>
    <p:sldId id="312" r:id="rId27"/>
    <p:sldId id="291" r:id="rId28"/>
    <p:sldId id="292" r:id="rId29"/>
    <p:sldId id="293" r:id="rId30"/>
    <p:sldId id="294" r:id="rId31"/>
    <p:sldId id="295" r:id="rId32"/>
    <p:sldId id="329" r:id="rId33"/>
    <p:sldId id="330" r:id="rId34"/>
    <p:sldId id="296" r:id="rId35"/>
    <p:sldId id="314" r:id="rId36"/>
    <p:sldId id="331" r:id="rId37"/>
    <p:sldId id="297" r:id="rId38"/>
    <p:sldId id="299" r:id="rId39"/>
    <p:sldId id="313" r:id="rId40"/>
    <p:sldId id="280" r:id="rId41"/>
    <p:sldId id="320" r:id="rId42"/>
    <p:sldId id="276" r:id="rId43"/>
    <p:sldId id="315" r:id="rId44"/>
    <p:sldId id="282" r:id="rId45"/>
    <p:sldId id="287" r:id="rId46"/>
    <p:sldId id="285" r:id="rId47"/>
    <p:sldId id="288" r:id="rId48"/>
    <p:sldId id="324" r:id="rId49"/>
    <p:sldId id="325" r:id="rId50"/>
    <p:sldId id="327" r:id="rId51"/>
    <p:sldId id="322" r:id="rId52"/>
    <p:sldId id="328" r:id="rId53"/>
    <p:sldId id="290" r:id="rId54"/>
    <p:sldId id="332" r:id="rId55"/>
    <p:sldId id="333" r:id="rId56"/>
    <p:sldId id="334" r:id="rId57"/>
    <p:sldId id="335" r:id="rId58"/>
    <p:sldId id="341" r:id="rId59"/>
    <p:sldId id="336" r:id="rId60"/>
    <p:sldId id="308" r:id="rId61"/>
    <p:sldId id="337" r:id="rId62"/>
    <p:sldId id="309" r:id="rId63"/>
    <p:sldId id="258" r:id="rId64"/>
  </p:sldIdLst>
  <p:sldSz cx="9144000" cy="6858000" type="screen4x3"/>
  <p:notesSz cx="6934200" cy="92202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1755" autoAdjust="0"/>
    <p:restoredTop sz="94660"/>
  </p:normalViewPr>
  <p:slideViewPr>
    <p:cSldViewPr showGuides="1">
      <p:cViewPr varScale="1">
        <p:scale>
          <a:sx n="97" d="100"/>
          <a:sy n="97" d="100"/>
        </p:scale>
        <p:origin x="-114" y="-360"/>
      </p:cViewPr>
      <p:guideLst>
        <p:guide orient="horz" pos="432"/>
        <p:guide orient="horz" pos="3888"/>
        <p:guide pos="576"/>
        <p:guide pos="4032"/>
        <p:guide pos="7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0924AC86-F34C-41D3-B437-9FBE58FEF18A}" type="datetimeFigureOut">
              <a:rPr lang="en-US" smtClean="0"/>
              <a:pPr/>
              <a:t>12/22/2015</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15CE9BC9-8AAE-4A16-892F-9300CFE1BD8D}" type="slidenum">
              <a:rPr lang="en-US" smtClean="0"/>
              <a:pPr/>
              <a:t>‹#›</a:t>
            </a:fld>
            <a:endParaRPr lang="en-US"/>
          </a:p>
        </p:txBody>
      </p:sp>
    </p:spTree>
    <p:extLst>
      <p:ext uri="{BB962C8B-B14F-4D97-AF65-F5344CB8AC3E}">
        <p14:creationId xmlns:p14="http://schemas.microsoft.com/office/powerpoint/2010/main" val="20179752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8" name="Picture 7" descr="BL111808-003.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1" name="Picture 10" descr="wfbmc_p_clr_cmyk.emf"/>
          <p:cNvPicPr>
            <a:picLocks noChangeAspect="1"/>
          </p:cNvPicPr>
          <p:nvPr userDrawn="1"/>
        </p:nvPicPr>
        <p:blipFill>
          <a:blip r:embed="rId4" cstate="print"/>
          <a:stretch>
            <a:fillRect/>
          </a:stretch>
        </p:blipFill>
        <p:spPr>
          <a:xfrm>
            <a:off x="347472" y="411480"/>
            <a:ext cx="3670538" cy="6504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Employees">
    <p:spTree>
      <p:nvGrpSpPr>
        <p:cNvPr id="1" name=""/>
        <p:cNvGrpSpPr/>
        <p:nvPr/>
      </p:nvGrpSpPr>
      <p:grpSpPr>
        <a:xfrm>
          <a:off x="0" y="0"/>
          <a:ext cx="0" cy="0"/>
          <a:chOff x="0" y="0"/>
          <a:chExt cx="0" cy="0"/>
        </a:xfrm>
      </p:grpSpPr>
      <p:pic>
        <p:nvPicPr>
          <p:cNvPr id="6" name="Picture 5" descr="PE05280804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Education">
    <p:spTree>
      <p:nvGrpSpPr>
        <p:cNvPr id="1" name=""/>
        <p:cNvGrpSpPr/>
        <p:nvPr/>
      </p:nvGrpSpPr>
      <p:grpSpPr>
        <a:xfrm>
          <a:off x="0" y="0"/>
          <a:ext cx="0" cy="0"/>
          <a:chOff x="0" y="0"/>
          <a:chExt cx="0" cy="0"/>
        </a:xfrm>
      </p:grpSpPr>
      <p:pic>
        <p:nvPicPr>
          <p:cNvPr id="8" name="Picture 7" descr="ST020808-157.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6" name="Picture 5" descr="NR111704060_2.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7" r:id="rId7"/>
    <p:sldLayoutId id="2147483660" r:id="rId8"/>
    <p:sldLayoutId id="2147483658" r:id="rId9"/>
    <p:sldLayoutId id="2147483670" r:id="rId10"/>
    <p:sldLayoutId id="2147483657" r:id="rId11"/>
    <p:sldLayoutId id="2147483661" r:id="rId12"/>
    <p:sldLayoutId id="2147483659" r:id="rId13"/>
    <p:sldLayoutId id="2147483663" r:id="rId14"/>
    <p:sldLayoutId id="2147483662" r:id="rId15"/>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rddyer@wakehealth.edu" TargetMode="External"/><Relationship Id="rId2" Type="http://schemas.openxmlformats.org/officeDocument/2006/relationships/hyperlink" Target="mailto:athayer@wakehealth.edu" TargetMode="External"/><Relationship Id="rId1" Type="http://schemas.openxmlformats.org/officeDocument/2006/relationships/slideLayout" Target="../slideLayouts/slideLayout2.xml"/><Relationship Id="rId4" Type="http://schemas.openxmlformats.org/officeDocument/2006/relationships/hyperlink" Target="mailto:engrego@wakehealth.edu"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rddyer@wakehealth.edu" TargetMode="External"/><Relationship Id="rId2" Type="http://schemas.openxmlformats.org/officeDocument/2006/relationships/hyperlink" Target="mailto:athayer@wakehealth.edu" TargetMode="External"/><Relationship Id="rId1" Type="http://schemas.openxmlformats.org/officeDocument/2006/relationships/slideLayout" Target="../slideLayouts/slideLayout2.xml"/><Relationship Id="rId4" Type="http://schemas.openxmlformats.org/officeDocument/2006/relationships/hyperlink" Target="mailto:engrego@wakehealth.edu"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rddyer@wakehealth.edu" TargetMode="External"/><Relationship Id="rId2" Type="http://schemas.openxmlformats.org/officeDocument/2006/relationships/hyperlink" Target="mailto:athayer@wakehealth.edu" TargetMode="External"/><Relationship Id="rId1" Type="http://schemas.openxmlformats.org/officeDocument/2006/relationships/slideLayout" Target="../slideLayouts/slideLayout2.xml"/><Relationship Id="rId4" Type="http://schemas.openxmlformats.org/officeDocument/2006/relationships/hyperlink" Target="mailto:engrego@wakehealth.edu"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5400" y="1447800"/>
            <a:ext cx="5943599" cy="1107996"/>
          </a:xfrm>
        </p:spPr>
        <p:txBody>
          <a:bodyPr/>
          <a:lstStyle/>
          <a:p>
            <a:pPr algn="ctr" eaLnBrk="1" hangingPunct="1"/>
            <a:r>
              <a:rPr lang="en-US" sz="2400" b="1" dirty="0" smtClean="0"/>
              <a:t>Point of Care Testing</a:t>
            </a:r>
            <a:br>
              <a:rPr lang="en-US" sz="2400" b="1" dirty="0" smtClean="0"/>
            </a:br>
            <a:r>
              <a:rPr lang="en-US" sz="2400" b="1" dirty="0" smtClean="0"/>
              <a:t>i-STAT ACT and PT/INR</a:t>
            </a:r>
            <a:r>
              <a:rPr lang="en-US" sz="2400" b="1" dirty="0"/>
              <a:t/>
            </a:r>
            <a:br>
              <a:rPr lang="en-US" sz="2400" b="1" dirty="0"/>
            </a:br>
            <a:r>
              <a:rPr lang="en-US" sz="2400" b="1" dirty="0" smtClean="0"/>
              <a:t> Education Module</a:t>
            </a:r>
          </a:p>
        </p:txBody>
      </p:sp>
      <p:sp>
        <p:nvSpPr>
          <p:cNvPr id="3075" name="Rectangle 3"/>
          <p:cNvSpPr>
            <a:spLocks noGrp="1" noChangeArrowheads="1"/>
          </p:cNvSpPr>
          <p:nvPr>
            <p:ph type="subTitle" idx="1"/>
          </p:nvPr>
        </p:nvSpPr>
        <p:spPr>
          <a:xfrm>
            <a:off x="838200" y="2514600"/>
            <a:ext cx="6317937" cy="898708"/>
          </a:xfrm>
        </p:spPr>
        <p:txBody>
          <a:bodyPr/>
          <a:lstStyle/>
          <a:p>
            <a:pPr eaLnBrk="1" hangingPunct="1">
              <a:lnSpc>
                <a:spcPct val="80000"/>
              </a:lnSpc>
            </a:pPr>
            <a:endParaRPr lang="en-US" sz="2000" dirty="0" smtClean="0"/>
          </a:p>
          <a:p>
            <a:pPr eaLnBrk="1" hangingPunct="1">
              <a:lnSpc>
                <a:spcPct val="80000"/>
              </a:lnSpc>
            </a:pPr>
            <a:r>
              <a:rPr lang="en-US" sz="1400" dirty="0" smtClean="0"/>
              <a:t>Prepared by Angie Thayer, BSMT (ASCP), Clinical Lab POCT Coordinator</a:t>
            </a:r>
          </a:p>
          <a:p>
            <a:pPr eaLnBrk="1" hangingPunct="1">
              <a:lnSpc>
                <a:spcPct val="80000"/>
              </a:lnSpc>
            </a:pPr>
            <a:r>
              <a:rPr lang="en-US" sz="1400" dirty="0" smtClean="0"/>
              <a:t>Updated by Liz Gregory </a:t>
            </a:r>
            <a:r>
              <a:rPr lang="en-US" sz="1400" dirty="0" smtClean="0"/>
              <a:t>12/22/15</a:t>
            </a:r>
            <a:endParaRPr lang="en-US" sz="1400" dirty="0" smtClean="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dirty="0" smtClean="0"/>
              <a:t>i-STAT Analyzer</a:t>
            </a:r>
          </a:p>
        </p:txBody>
      </p:sp>
      <p:sp>
        <p:nvSpPr>
          <p:cNvPr id="11267" name="Rectangle 3"/>
          <p:cNvSpPr>
            <a:spLocks noGrp="1" noChangeArrowheads="1"/>
          </p:cNvSpPr>
          <p:nvPr>
            <p:ph type="body" idx="1"/>
          </p:nvPr>
        </p:nvSpPr>
        <p:spPr>
          <a:xfrm>
            <a:off x="914400" y="1828800"/>
            <a:ext cx="7772400" cy="4339650"/>
          </a:xfrm>
        </p:spPr>
        <p:txBody>
          <a:bodyPr/>
          <a:lstStyle/>
          <a:p>
            <a:pPr eaLnBrk="1" hangingPunct="1"/>
            <a:r>
              <a:rPr lang="en-US" dirty="0" smtClean="0"/>
              <a:t>Will turn off after 2 minutes of non-use</a:t>
            </a:r>
          </a:p>
          <a:p>
            <a:pPr eaLnBrk="1" hangingPunct="1"/>
            <a:r>
              <a:rPr lang="en-US" dirty="0" smtClean="0"/>
              <a:t>Can be turned on by pressing the on/off keypad—circle with line</a:t>
            </a:r>
          </a:p>
          <a:p>
            <a:pPr eaLnBrk="1" hangingPunct="1"/>
            <a:r>
              <a:rPr lang="en-US" dirty="0" smtClean="0"/>
              <a:t>If </a:t>
            </a:r>
            <a:r>
              <a:rPr lang="en-US" dirty="0" smtClean="0"/>
              <a:t>operator, patient, and cartridge </a:t>
            </a:r>
            <a:r>
              <a:rPr lang="en-US" dirty="0" smtClean="0"/>
              <a:t>information has been entered, the analyzer will remain on for 15 minutes</a:t>
            </a:r>
          </a:p>
          <a:p>
            <a:pPr eaLnBrk="1" hangingPunct="1"/>
            <a:r>
              <a:rPr lang="en-US" dirty="0" smtClean="0"/>
              <a:t>For ACT-Kaolin cartridges, analyzer is programmed for Pre-Warm to match Medtronic ACT results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dirty="0" smtClean="0"/>
              <a:t>Analyzer display</a:t>
            </a:r>
          </a:p>
        </p:txBody>
      </p:sp>
      <p:sp>
        <p:nvSpPr>
          <p:cNvPr id="13315" name="Rectangle 3"/>
          <p:cNvSpPr>
            <a:spLocks noGrp="1" noChangeArrowheads="1"/>
          </p:cNvSpPr>
          <p:nvPr>
            <p:ph type="body" idx="1"/>
          </p:nvPr>
        </p:nvSpPr>
        <p:spPr>
          <a:xfrm>
            <a:off x="914400" y="1828800"/>
            <a:ext cx="7772400" cy="3477875"/>
          </a:xfrm>
        </p:spPr>
        <p:txBody>
          <a:bodyPr/>
          <a:lstStyle/>
          <a:p>
            <a:pPr eaLnBrk="1" hangingPunct="1"/>
            <a:r>
              <a:rPr lang="en-US" dirty="0" smtClean="0"/>
              <a:t>‘Cartridge/Simulator Locked’</a:t>
            </a:r>
          </a:p>
          <a:p>
            <a:pPr lvl="3"/>
            <a:r>
              <a:rPr lang="en-US" dirty="0" smtClean="0"/>
              <a:t>Cartridge or simulator locked in analyzer</a:t>
            </a:r>
          </a:p>
          <a:p>
            <a:pPr lvl="3"/>
            <a:r>
              <a:rPr lang="en-US" dirty="0" smtClean="0"/>
              <a:t>DO NOT remove when this message is displayed</a:t>
            </a:r>
          </a:p>
          <a:p>
            <a:pPr eaLnBrk="1" hangingPunct="1"/>
            <a:r>
              <a:rPr lang="en-US" dirty="0" smtClean="0"/>
              <a:t>Flashing battery icon or ‘Low Battery’ indicates battery voltage is low and batteries need to be re-charged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smtClean="0"/>
              <a:t>Menu Options</a:t>
            </a:r>
          </a:p>
        </p:txBody>
      </p:sp>
      <p:sp>
        <p:nvSpPr>
          <p:cNvPr id="14339" name="Rectangle 3"/>
          <p:cNvSpPr>
            <a:spLocks noGrp="1" noChangeArrowheads="1"/>
          </p:cNvSpPr>
          <p:nvPr>
            <p:ph type="body" idx="1"/>
          </p:nvPr>
        </p:nvSpPr>
        <p:spPr>
          <a:xfrm>
            <a:off x="914400" y="1828800"/>
            <a:ext cx="7772400" cy="4401205"/>
          </a:xfrm>
        </p:spPr>
        <p:txBody>
          <a:bodyPr/>
          <a:lstStyle/>
          <a:p>
            <a:pPr eaLnBrk="1" hangingPunct="1">
              <a:lnSpc>
                <a:spcPct val="90000"/>
              </a:lnSpc>
            </a:pPr>
            <a:r>
              <a:rPr lang="en-US" sz="2400" b="1" dirty="0" smtClean="0"/>
              <a:t>Analyzer Status</a:t>
            </a:r>
          </a:p>
          <a:p>
            <a:pPr lvl="3">
              <a:lnSpc>
                <a:spcPct val="90000"/>
              </a:lnSpc>
            </a:pPr>
            <a:r>
              <a:rPr lang="en-US" sz="2400" dirty="0" smtClean="0"/>
              <a:t>Allows viewing of battery voltage - recommend maintaining charge &gt;8 volts</a:t>
            </a:r>
          </a:p>
          <a:p>
            <a:pPr eaLnBrk="1" hangingPunct="1">
              <a:lnSpc>
                <a:spcPct val="90000"/>
              </a:lnSpc>
            </a:pPr>
            <a:r>
              <a:rPr lang="en-US" sz="2400" b="1" dirty="0" smtClean="0"/>
              <a:t>Data Review</a:t>
            </a:r>
            <a:r>
              <a:rPr lang="en-US" sz="2400" dirty="0" smtClean="0"/>
              <a:t> </a:t>
            </a:r>
          </a:p>
          <a:p>
            <a:pPr lvl="3">
              <a:lnSpc>
                <a:spcPct val="90000"/>
              </a:lnSpc>
            </a:pPr>
            <a:r>
              <a:rPr lang="en-US" sz="2400" dirty="0" smtClean="0"/>
              <a:t>Allows review/print of data stored in analyzer</a:t>
            </a:r>
          </a:p>
          <a:p>
            <a:pPr eaLnBrk="1" hangingPunct="1">
              <a:lnSpc>
                <a:spcPct val="90000"/>
              </a:lnSpc>
            </a:pPr>
            <a:r>
              <a:rPr lang="en-US" sz="2400" b="1" dirty="0" smtClean="0"/>
              <a:t>Quality Tests</a:t>
            </a:r>
            <a:r>
              <a:rPr lang="en-US" sz="2400" dirty="0" smtClean="0"/>
              <a:t> </a:t>
            </a:r>
          </a:p>
          <a:p>
            <a:pPr lvl="3">
              <a:lnSpc>
                <a:spcPct val="90000"/>
              </a:lnSpc>
            </a:pPr>
            <a:r>
              <a:rPr lang="en-US" sz="2400" dirty="0" smtClean="0"/>
              <a:t>Quality control checks utilize this menu</a:t>
            </a:r>
          </a:p>
          <a:p>
            <a:pPr eaLnBrk="1" hangingPunct="1">
              <a:lnSpc>
                <a:spcPct val="90000"/>
              </a:lnSpc>
            </a:pPr>
            <a:r>
              <a:rPr lang="en-US" sz="2400" b="1" dirty="0" smtClean="0"/>
              <a:t>Other Menu options</a:t>
            </a:r>
            <a:r>
              <a:rPr lang="en-US" sz="2400" dirty="0" smtClean="0"/>
              <a:t> </a:t>
            </a:r>
          </a:p>
          <a:p>
            <a:pPr lvl="3">
              <a:lnSpc>
                <a:spcPct val="90000"/>
              </a:lnSpc>
            </a:pPr>
            <a:r>
              <a:rPr lang="en-US" sz="2400" dirty="0" smtClean="0"/>
              <a:t>Refer to i-STAT System Manual for additional information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b="1" dirty="0" smtClean="0"/>
              <a:t>Analyzer Download</a:t>
            </a:r>
          </a:p>
        </p:txBody>
      </p:sp>
      <p:sp>
        <p:nvSpPr>
          <p:cNvPr id="45059" name="Rectangle 3"/>
          <p:cNvSpPr>
            <a:spLocks noGrp="1" noChangeArrowheads="1"/>
          </p:cNvSpPr>
          <p:nvPr>
            <p:ph type="body" idx="1"/>
          </p:nvPr>
        </p:nvSpPr>
        <p:spPr/>
        <p:txBody>
          <a:bodyPr/>
          <a:lstStyle/>
          <a:p>
            <a:pPr eaLnBrk="1" hangingPunct="1"/>
            <a:r>
              <a:rPr lang="en-US" dirty="0" smtClean="0"/>
              <a:t>Use the Downloader located in each site</a:t>
            </a:r>
          </a:p>
          <a:p>
            <a:pPr eaLnBrk="1" hangingPunct="1"/>
            <a:r>
              <a:rPr lang="en-US" dirty="0" smtClean="0"/>
              <a:t>Analyzers should be downloaded after each case</a:t>
            </a:r>
          </a:p>
          <a:p>
            <a:pPr eaLnBrk="1" hangingPunct="1"/>
            <a:r>
              <a:rPr lang="en-US" dirty="0" smtClean="0"/>
              <a:t>It is the responsibility of testing personnel to download i-STAT analyzers</a:t>
            </a:r>
          </a:p>
          <a:p>
            <a:pPr eaLnBrk="1" hangingPunct="1"/>
            <a:r>
              <a:rPr lang="en-US" dirty="0" smtClean="0"/>
              <a:t>You can’t “over-download”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b="1" dirty="0" smtClean="0"/>
              <a:t>Analyzer Download</a:t>
            </a:r>
          </a:p>
        </p:txBody>
      </p:sp>
      <p:sp>
        <p:nvSpPr>
          <p:cNvPr id="46083" name="Rectangle 3"/>
          <p:cNvSpPr>
            <a:spLocks noGrp="1" noChangeArrowheads="1"/>
          </p:cNvSpPr>
          <p:nvPr>
            <p:ph type="body" idx="1"/>
          </p:nvPr>
        </p:nvSpPr>
        <p:spPr>
          <a:xfrm>
            <a:off x="762000" y="1371600"/>
            <a:ext cx="7924800" cy="5416868"/>
          </a:xfrm>
        </p:spPr>
        <p:txBody>
          <a:bodyPr/>
          <a:lstStyle/>
          <a:p>
            <a:pPr eaLnBrk="1" hangingPunct="1"/>
            <a:r>
              <a:rPr lang="en-US" sz="2400" dirty="0" smtClean="0"/>
              <a:t>The downloader will display “Communication in Progress”, indicating successful download of data</a:t>
            </a:r>
          </a:p>
          <a:p>
            <a:pPr eaLnBrk="1" hangingPunct="1"/>
            <a:r>
              <a:rPr lang="en-US" sz="2400" dirty="0" smtClean="0"/>
              <a:t>An error message will display on the analyzer if results do not successfully transmit.  If an error occurs:</a:t>
            </a:r>
          </a:p>
          <a:p>
            <a:pPr lvl="3"/>
            <a:r>
              <a:rPr lang="en-US" sz="2400" dirty="0" smtClean="0"/>
              <a:t>Troubleshoot the downloader</a:t>
            </a:r>
          </a:p>
          <a:p>
            <a:pPr lvl="3"/>
            <a:r>
              <a:rPr lang="en-US" sz="2400" dirty="0" smtClean="0"/>
              <a:t>Check for a green power light</a:t>
            </a:r>
          </a:p>
          <a:p>
            <a:pPr lvl="3"/>
            <a:r>
              <a:rPr lang="en-US" sz="2400" dirty="0" smtClean="0"/>
              <a:t>Check all cord/cable connections to the down loader</a:t>
            </a:r>
          </a:p>
          <a:p>
            <a:pPr lvl="3"/>
            <a:r>
              <a:rPr lang="en-US" sz="2400" dirty="0" smtClean="0"/>
              <a:t>Try unplugging and re-plugging the cables</a:t>
            </a:r>
          </a:p>
          <a:p>
            <a:pPr lvl="3"/>
            <a:r>
              <a:rPr lang="en-US" sz="2400" dirty="0" smtClean="0"/>
              <a:t>If troubleshooting does not resolve problem, report problem to the Help Desk</a:t>
            </a:r>
          </a:p>
          <a:p>
            <a:pPr eaLnBrk="1" hangingPunct="1"/>
            <a:endParaRPr lang="en-US" sz="1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b="1" dirty="0" smtClean="0"/>
              <a:t>Re-charger</a:t>
            </a:r>
          </a:p>
        </p:txBody>
      </p:sp>
      <p:sp>
        <p:nvSpPr>
          <p:cNvPr id="47107" name="Rectangle 3"/>
          <p:cNvSpPr>
            <a:spLocks noGrp="1" noChangeArrowheads="1"/>
          </p:cNvSpPr>
          <p:nvPr>
            <p:ph type="body" idx="1"/>
          </p:nvPr>
        </p:nvSpPr>
        <p:spPr>
          <a:xfrm>
            <a:off x="914400" y="1828800"/>
            <a:ext cx="7772400" cy="2462213"/>
          </a:xfrm>
        </p:spPr>
        <p:txBody>
          <a:bodyPr/>
          <a:lstStyle/>
          <a:p>
            <a:pPr eaLnBrk="1" hangingPunct="1"/>
            <a:r>
              <a:rPr lang="en-US" dirty="0" smtClean="0"/>
              <a:t>Can charge battery in compartment and battery in analyzer</a:t>
            </a:r>
          </a:p>
          <a:p>
            <a:pPr eaLnBrk="1" hangingPunct="1"/>
            <a:endParaRPr lang="en-US" dirty="0" smtClean="0"/>
          </a:p>
          <a:p>
            <a:pPr eaLnBrk="1" hangingPunct="1"/>
            <a:r>
              <a:rPr lang="en-US" dirty="0" smtClean="0"/>
              <a:t>Rotate analyzers on chargers to ensure they stay adequately charged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762000"/>
            <a:ext cx="7315200" cy="553998"/>
          </a:xfrm>
        </p:spPr>
        <p:txBody>
          <a:bodyPr/>
          <a:lstStyle/>
          <a:p>
            <a:r>
              <a:rPr lang="en-US" b="1" dirty="0" smtClean="0"/>
              <a:t>Cartridges</a:t>
            </a:r>
            <a:endParaRPr lang="en-US" b="1" dirty="0"/>
          </a:p>
        </p:txBody>
      </p:sp>
      <p:sp>
        <p:nvSpPr>
          <p:cNvPr id="5" name="Subtitle 4"/>
          <p:cNvSpPr>
            <a:spLocks noGrp="1"/>
          </p:cNvSpPr>
          <p:nvPr>
            <p:ph type="subTitle" idx="1"/>
          </p:nvPr>
        </p:nvSpPr>
        <p:spPr>
          <a:xfrm>
            <a:off x="3124200" y="1447800"/>
            <a:ext cx="4794250" cy="307777"/>
          </a:xfrm>
        </p:spPr>
        <p:txBody>
          <a:bodyPr/>
          <a:lstStyle/>
          <a:p>
            <a:pPr lvl="1">
              <a:buFont typeface="Arial" pitchFamily="34" charset="0"/>
              <a:buChar char="•"/>
            </a:pPr>
            <a:endParaRPr lang="en-US" sz="2000" dirty="0"/>
          </a:p>
        </p:txBody>
      </p:sp>
    </p:spTree>
    <p:extLst>
      <p:ext uri="{BB962C8B-B14F-4D97-AF65-F5344CB8AC3E}">
        <p14:creationId xmlns:p14="http://schemas.microsoft.com/office/powerpoint/2010/main" val="1411917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b="1" dirty="0" smtClean="0"/>
              <a:t>i-STAT Supplies</a:t>
            </a:r>
            <a:r>
              <a:rPr lang="en-US" dirty="0" smtClean="0"/>
              <a:t>	</a:t>
            </a:r>
          </a:p>
        </p:txBody>
      </p:sp>
      <p:sp>
        <p:nvSpPr>
          <p:cNvPr id="51203" name="Rectangle 3"/>
          <p:cNvSpPr>
            <a:spLocks noGrp="1" noChangeArrowheads="1"/>
          </p:cNvSpPr>
          <p:nvPr>
            <p:ph type="body" idx="1"/>
          </p:nvPr>
        </p:nvSpPr>
        <p:spPr>
          <a:xfrm>
            <a:off x="762000" y="1905000"/>
            <a:ext cx="7924800" cy="3754874"/>
          </a:xfrm>
        </p:spPr>
        <p:txBody>
          <a:bodyPr/>
          <a:lstStyle/>
          <a:p>
            <a:pPr eaLnBrk="1" hangingPunct="1"/>
            <a:r>
              <a:rPr lang="en-US" sz="2800" dirty="0" smtClean="0"/>
              <a:t>Cartridges can be obtained from the OR Blood Gas Lab  M-F 7am-7pm</a:t>
            </a:r>
          </a:p>
          <a:p>
            <a:r>
              <a:rPr lang="en-US" sz="2800" dirty="0" smtClean="0"/>
              <a:t>Care should be taken to </a:t>
            </a:r>
            <a:r>
              <a:rPr lang="en-US" dirty="0"/>
              <a:t>get only the </a:t>
            </a:r>
            <a:r>
              <a:rPr lang="en-US" sz="2800" dirty="0" smtClean="0"/>
              <a:t>amount of cartridges which will be used within the 2 week room temperature expiration date</a:t>
            </a:r>
          </a:p>
          <a:p>
            <a:pPr eaLnBrk="1" hangingPunct="1"/>
            <a:r>
              <a:rPr lang="en-US" sz="2800" dirty="0" smtClean="0"/>
              <a:t>Replacement analyzers can be obtained from the Clinical Laboratory Point of Care Testing </a:t>
            </a:r>
            <a:r>
              <a:rPr lang="en-US" dirty="0" smtClean="0"/>
              <a:t>Office</a:t>
            </a:r>
            <a:endParaRPr lang="en-US" sz="28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dirty="0" smtClean="0"/>
              <a:t>i-STAT Cartridges</a:t>
            </a:r>
          </a:p>
        </p:txBody>
      </p:sp>
      <p:sp>
        <p:nvSpPr>
          <p:cNvPr id="15363" name="Rectangle 3"/>
          <p:cNvSpPr>
            <a:spLocks noGrp="1" noChangeArrowheads="1"/>
          </p:cNvSpPr>
          <p:nvPr>
            <p:ph type="body" idx="1"/>
          </p:nvPr>
        </p:nvSpPr>
        <p:spPr/>
        <p:txBody>
          <a:bodyPr/>
          <a:lstStyle/>
          <a:p>
            <a:pPr eaLnBrk="1" hangingPunct="1"/>
            <a:r>
              <a:rPr lang="en-US" dirty="0" smtClean="0"/>
              <a:t>Testing occurs in the cartridge</a:t>
            </a:r>
          </a:p>
          <a:p>
            <a:pPr eaLnBrk="1" hangingPunct="1"/>
            <a:r>
              <a:rPr lang="en-US" dirty="0" smtClean="0"/>
              <a:t>Cartridges have bio-sensors that “measure” the analytes tested</a:t>
            </a:r>
          </a:p>
          <a:p>
            <a:pPr eaLnBrk="1" hangingPunct="1"/>
            <a:r>
              <a:rPr lang="en-US" dirty="0" smtClean="0"/>
              <a:t>There are different cartridge configurations available from i-STAT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dirty="0" smtClean="0"/>
              <a:t>i-STAT Cartridges</a:t>
            </a:r>
          </a:p>
        </p:txBody>
      </p:sp>
      <p:sp>
        <p:nvSpPr>
          <p:cNvPr id="16387" name="Rectangle 3"/>
          <p:cNvSpPr>
            <a:spLocks noGrp="1" noChangeArrowheads="1"/>
          </p:cNvSpPr>
          <p:nvPr>
            <p:ph type="body" idx="1"/>
          </p:nvPr>
        </p:nvSpPr>
        <p:spPr>
          <a:xfrm>
            <a:off x="914400" y="1828800"/>
            <a:ext cx="7772400" cy="4062651"/>
          </a:xfrm>
        </p:spPr>
        <p:txBody>
          <a:bodyPr/>
          <a:lstStyle/>
          <a:p>
            <a:pPr eaLnBrk="1" hangingPunct="1"/>
            <a:r>
              <a:rPr lang="en-US" dirty="0" smtClean="0"/>
              <a:t>ACT-CELITE and PT/INR will be used by Cardiac Cath Lab and EP Lab</a:t>
            </a:r>
          </a:p>
          <a:p>
            <a:pPr eaLnBrk="1" hangingPunct="1"/>
            <a:r>
              <a:rPr lang="en-US" dirty="0" smtClean="0"/>
              <a:t>ACT-CELITE will be used by Interventional Radiology</a:t>
            </a:r>
          </a:p>
          <a:p>
            <a:pPr eaLnBrk="1" hangingPunct="1"/>
            <a:r>
              <a:rPr lang="en-US" dirty="0" smtClean="0"/>
              <a:t>ACT-KAOLIN will be used by CV-OR Perfusion</a:t>
            </a:r>
          </a:p>
          <a:p>
            <a:pPr eaLnBrk="1" hangingPunct="1"/>
            <a:r>
              <a:rPr lang="en-US" b="1" u="sng" dirty="0" smtClean="0">
                <a:solidFill>
                  <a:schemeClr val="hlink"/>
                </a:solidFill>
              </a:rPr>
              <a:t>ENSURE the correct ACT cartridge is used</a:t>
            </a:r>
          </a:p>
          <a:p>
            <a:pPr eaLnBrk="1" hangingPunct="1"/>
            <a:r>
              <a:rPr lang="en-US" dirty="0" smtClean="0"/>
              <a:t>There are multiple ACT methodologies in use at WFBMC</a:t>
            </a:r>
            <a:r>
              <a:rPr lang="en-US" dirty="0"/>
              <a:t> </a:t>
            </a:r>
            <a:r>
              <a:rPr lang="en-US" dirty="0" smtClean="0"/>
              <a:t>which may give different results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i-STAT Support</a:t>
            </a:r>
          </a:p>
        </p:txBody>
      </p:sp>
      <p:sp>
        <p:nvSpPr>
          <p:cNvPr id="4099" name="Rectangle 3"/>
          <p:cNvSpPr>
            <a:spLocks noGrp="1" noChangeArrowheads="1"/>
          </p:cNvSpPr>
          <p:nvPr>
            <p:ph type="body" idx="1"/>
          </p:nvPr>
        </p:nvSpPr>
        <p:spPr>
          <a:xfrm>
            <a:off x="914400" y="1828800"/>
            <a:ext cx="7772400" cy="3785652"/>
          </a:xfrm>
        </p:spPr>
        <p:txBody>
          <a:bodyPr/>
          <a:lstStyle/>
          <a:p>
            <a:pPr eaLnBrk="1" hangingPunct="1"/>
            <a:r>
              <a:rPr lang="en-US" sz="2800" dirty="0" smtClean="0"/>
              <a:t>Angie Thayer 713-4136 </a:t>
            </a:r>
          </a:p>
          <a:p>
            <a:pPr eaLnBrk="1" hangingPunct="1"/>
            <a:r>
              <a:rPr lang="en-US" dirty="0" smtClean="0"/>
              <a:t>Ray Dyer 713-4137</a:t>
            </a:r>
          </a:p>
          <a:p>
            <a:pPr eaLnBrk="1" hangingPunct="1"/>
            <a:r>
              <a:rPr lang="en-US" sz="2800" dirty="0" smtClean="0"/>
              <a:t>Liz Gregory 713-0377</a:t>
            </a:r>
          </a:p>
          <a:p>
            <a:pPr eaLnBrk="1" hangingPunct="1"/>
            <a:r>
              <a:rPr lang="en-US" sz="2800" dirty="0" smtClean="0"/>
              <a:t>OR Blood Gas Lab 716-2181 (M-F 7am-7pm)</a:t>
            </a:r>
          </a:p>
          <a:p>
            <a:pPr eaLnBrk="1" hangingPunct="1"/>
            <a:r>
              <a:rPr lang="en-US" sz="2800" dirty="0" smtClean="0"/>
              <a:t>Refer to the i-STAT System Manual and WFBMC specific i-STAT policies</a:t>
            </a:r>
          </a:p>
          <a:p>
            <a:pPr eaLnBrk="1" hangingPunct="1"/>
            <a:r>
              <a:rPr lang="en-US" sz="2800" dirty="0" smtClean="0"/>
              <a:t>WFBMC POCT website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dirty="0" smtClean="0"/>
              <a:t>i-STAT ACT Methodology</a:t>
            </a:r>
          </a:p>
        </p:txBody>
      </p:sp>
      <p:sp>
        <p:nvSpPr>
          <p:cNvPr id="25603" name="Rectangle 3"/>
          <p:cNvSpPr>
            <a:spLocks noGrp="1" noChangeArrowheads="1"/>
          </p:cNvSpPr>
          <p:nvPr>
            <p:ph type="body" idx="1"/>
          </p:nvPr>
        </p:nvSpPr>
        <p:spPr>
          <a:xfrm>
            <a:off x="914400" y="1828800"/>
            <a:ext cx="7772400" cy="3631763"/>
          </a:xfrm>
        </p:spPr>
        <p:txBody>
          <a:bodyPr/>
          <a:lstStyle/>
          <a:p>
            <a:pPr eaLnBrk="1" hangingPunct="1"/>
            <a:r>
              <a:rPr lang="en-US" dirty="0" smtClean="0"/>
              <a:t>Does </a:t>
            </a:r>
            <a:r>
              <a:rPr lang="en-US" u="sng" dirty="0" smtClean="0"/>
              <a:t>not</a:t>
            </a:r>
            <a:r>
              <a:rPr lang="en-US" dirty="0" smtClean="0"/>
              <a:t> use mechanical detection of clot</a:t>
            </a:r>
          </a:p>
          <a:p>
            <a:pPr eaLnBrk="1" hangingPunct="1"/>
            <a:endParaRPr lang="en-US" dirty="0" smtClean="0"/>
          </a:p>
          <a:p>
            <a:pPr eaLnBrk="1" hangingPunct="1"/>
            <a:r>
              <a:rPr lang="en-US" dirty="0" smtClean="0"/>
              <a:t>The endpoint is indicated by the conversion of a thrombin substrate</a:t>
            </a:r>
          </a:p>
          <a:p>
            <a:pPr eaLnBrk="1" hangingPunct="1"/>
            <a:endParaRPr lang="en-US" dirty="0" smtClean="0"/>
          </a:p>
          <a:p>
            <a:pPr eaLnBrk="1" hangingPunct="1"/>
            <a:r>
              <a:rPr lang="en-US" dirty="0" smtClean="0"/>
              <a:t>An electrochemical sensor is used to detect this conversion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430887"/>
          </a:xfrm>
        </p:spPr>
        <p:txBody>
          <a:bodyPr/>
          <a:lstStyle/>
          <a:p>
            <a:r>
              <a:rPr lang="en-US" sz="2800" b="1" dirty="0" smtClean="0"/>
              <a:t>ACT-Kaolin:  Analyzer and Cartridge Release</a:t>
            </a:r>
            <a:endParaRPr lang="en-US" sz="2800" b="1" dirty="0"/>
          </a:p>
        </p:txBody>
      </p:sp>
      <p:sp>
        <p:nvSpPr>
          <p:cNvPr id="3" name="Content Placeholder 2"/>
          <p:cNvSpPr>
            <a:spLocks noGrp="1"/>
          </p:cNvSpPr>
          <p:nvPr>
            <p:ph idx="1"/>
          </p:nvPr>
        </p:nvSpPr>
        <p:spPr>
          <a:xfrm>
            <a:off x="838200" y="1371600"/>
            <a:ext cx="7772400" cy="5632311"/>
          </a:xfrm>
        </p:spPr>
        <p:txBody>
          <a:bodyPr/>
          <a:lstStyle/>
          <a:p>
            <a:pPr>
              <a:lnSpc>
                <a:spcPct val="80000"/>
              </a:lnSpc>
            </a:pPr>
            <a:r>
              <a:rPr lang="en-US" sz="2400" dirty="0"/>
              <a:t>The OR Blood Gas Lab will maintain i-STAT analyzers and cartridges.</a:t>
            </a:r>
          </a:p>
          <a:p>
            <a:pPr>
              <a:lnSpc>
                <a:spcPct val="80000"/>
              </a:lnSpc>
            </a:pPr>
            <a:r>
              <a:rPr lang="en-US" sz="2400" dirty="0"/>
              <a:t>OR personnel will be required to pick up supplies from this lab prior to each case.</a:t>
            </a:r>
          </a:p>
          <a:p>
            <a:pPr>
              <a:lnSpc>
                <a:spcPct val="80000"/>
              </a:lnSpc>
            </a:pPr>
            <a:r>
              <a:rPr lang="en-US" sz="2400" dirty="0"/>
              <a:t>The supplies will be kept in a carry basket and must be returned to the OR Lab at the end of each case for analyzer download, battery recharge, and restock of test cartridges.</a:t>
            </a:r>
          </a:p>
          <a:p>
            <a:pPr>
              <a:lnSpc>
                <a:spcPct val="80000"/>
              </a:lnSpc>
            </a:pPr>
            <a:r>
              <a:rPr lang="en-US" sz="2400" u="sng" dirty="0"/>
              <a:t>IT IS THE RESPONSIBILITY OF THE TESTING PERSONNEL TO ENSURE THE I-STAT ANALYZER AND UN-USED CARTRIDGES ARE RETURNED TO THE LAB!</a:t>
            </a:r>
          </a:p>
          <a:p>
            <a:pPr>
              <a:lnSpc>
                <a:spcPct val="80000"/>
              </a:lnSpc>
            </a:pPr>
            <a:r>
              <a:rPr lang="en-US" sz="2400" dirty="0"/>
              <a:t>Confirm adequate battery charge PRIOR to ACT testing.  It is recommended that the battery have at least 8.5 V battery charge prior to starting a new case.  </a:t>
            </a:r>
          </a:p>
          <a:p>
            <a:endParaRPr lang="en-US" dirty="0"/>
          </a:p>
        </p:txBody>
      </p:sp>
    </p:spTree>
    <p:extLst>
      <p:ext uri="{BB962C8B-B14F-4D97-AF65-F5344CB8AC3E}">
        <p14:creationId xmlns:p14="http://schemas.microsoft.com/office/powerpoint/2010/main" val="858533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t>Cartridge Storage</a:t>
            </a:r>
          </a:p>
        </p:txBody>
      </p:sp>
      <p:sp>
        <p:nvSpPr>
          <p:cNvPr id="17411" name="Rectangle 3"/>
          <p:cNvSpPr>
            <a:spLocks noGrp="1" noChangeArrowheads="1"/>
          </p:cNvSpPr>
          <p:nvPr>
            <p:ph type="body" idx="1"/>
          </p:nvPr>
        </p:nvSpPr>
        <p:spPr>
          <a:xfrm>
            <a:off x="609600" y="1600200"/>
            <a:ext cx="8077200" cy="4616648"/>
          </a:xfrm>
        </p:spPr>
        <p:txBody>
          <a:bodyPr/>
          <a:lstStyle/>
          <a:p>
            <a:pPr eaLnBrk="1" hangingPunct="1">
              <a:lnSpc>
                <a:spcPct val="80000"/>
              </a:lnSpc>
            </a:pPr>
            <a:r>
              <a:rPr lang="en-US" sz="2000" dirty="0" smtClean="0"/>
              <a:t>Cartridges are stored refrigerated 2 to 8</a:t>
            </a:r>
            <a:r>
              <a:rPr lang="en-US" sz="2000" dirty="0" smtClean="0">
                <a:cs typeface="Tahoma" charset="0"/>
              </a:rPr>
              <a:t>˚</a:t>
            </a:r>
            <a:r>
              <a:rPr lang="en-US" sz="2000" dirty="0" smtClean="0"/>
              <a:t>C until the manufacturer’s expiration date.</a:t>
            </a:r>
          </a:p>
          <a:p>
            <a:pPr eaLnBrk="1" hangingPunct="1">
              <a:lnSpc>
                <a:spcPct val="80000"/>
              </a:lnSpc>
            </a:pPr>
            <a:r>
              <a:rPr lang="en-US" sz="2000" dirty="0" smtClean="0"/>
              <a:t>Do NOT use past manufacturer’s expiration date.</a:t>
            </a:r>
          </a:p>
          <a:p>
            <a:pPr>
              <a:lnSpc>
                <a:spcPct val="80000"/>
              </a:lnSpc>
            </a:pPr>
            <a:r>
              <a:rPr lang="en-US" sz="2000" dirty="0" smtClean="0">
                <a:cs typeface="Tahoma" charset="0"/>
              </a:rPr>
              <a:t>Can be stored at room temperature (18 to 30˚C) per manufacturer instructions.  ACT-</a:t>
            </a:r>
            <a:r>
              <a:rPr lang="en-US" sz="2000" dirty="0" err="1" smtClean="0">
                <a:cs typeface="Tahoma" charset="0"/>
              </a:rPr>
              <a:t>Celite</a:t>
            </a:r>
            <a:r>
              <a:rPr lang="en-US" sz="2000" dirty="0" smtClean="0">
                <a:cs typeface="Tahoma" charset="0"/>
              </a:rPr>
              <a:t>, ACT-Kaolin, and </a:t>
            </a:r>
            <a:r>
              <a:rPr lang="en-US" sz="2000" dirty="0">
                <a:cs typeface="Tahoma" charset="0"/>
              </a:rPr>
              <a:t>PT/INR cartridges have a </a:t>
            </a:r>
            <a:r>
              <a:rPr lang="en-US" sz="2000" dirty="0">
                <a:solidFill>
                  <a:srgbClr val="FF0000"/>
                </a:solidFill>
                <a:cs typeface="Tahoma" charset="0"/>
              </a:rPr>
              <a:t>14 day expiration </a:t>
            </a:r>
            <a:r>
              <a:rPr lang="en-US" sz="2000" dirty="0" smtClean="0">
                <a:solidFill>
                  <a:srgbClr val="FF0000"/>
                </a:solidFill>
                <a:cs typeface="Tahoma" charset="0"/>
              </a:rPr>
              <a:t>date at </a:t>
            </a:r>
            <a:r>
              <a:rPr lang="en-US" sz="2000" dirty="0">
                <a:solidFill>
                  <a:srgbClr val="FF0000"/>
                </a:solidFill>
                <a:cs typeface="Tahoma" charset="0"/>
              </a:rPr>
              <a:t>room temperature</a:t>
            </a:r>
            <a:r>
              <a:rPr lang="en-US" sz="2000" dirty="0">
                <a:cs typeface="Tahoma" charset="0"/>
              </a:rPr>
              <a:t>.  </a:t>
            </a:r>
            <a:endParaRPr lang="en-US" sz="2000" dirty="0" smtClean="0">
              <a:cs typeface="Tahoma" charset="0"/>
            </a:endParaRPr>
          </a:p>
          <a:p>
            <a:pPr eaLnBrk="1" hangingPunct="1">
              <a:lnSpc>
                <a:spcPct val="80000"/>
              </a:lnSpc>
            </a:pPr>
            <a:r>
              <a:rPr lang="en-US" sz="2000" u="sng" dirty="0" smtClean="0">
                <a:cs typeface="Tahoma" charset="0"/>
              </a:rPr>
              <a:t>DO NOT use past the room temperature expiration date!</a:t>
            </a:r>
          </a:p>
          <a:p>
            <a:pPr>
              <a:lnSpc>
                <a:spcPct val="80000"/>
              </a:lnSpc>
            </a:pPr>
            <a:r>
              <a:rPr lang="en-US" sz="2000" dirty="0"/>
              <a:t>If a small supply of cartridges are kept refrigerated at the POC site, the refrigerator temperature should have 24/7/365 temperature monitoring.  The refrigerator temperature must be maintained </a:t>
            </a:r>
            <a:r>
              <a:rPr lang="en-US" sz="2000" dirty="0" smtClean="0"/>
              <a:t>at 2 </a:t>
            </a:r>
            <a:r>
              <a:rPr lang="en-US" sz="2000" dirty="0"/>
              <a:t>to 8</a:t>
            </a:r>
            <a:r>
              <a:rPr lang="en-US" sz="2000" dirty="0">
                <a:cs typeface="Tahoma" charset="0"/>
              </a:rPr>
              <a:t>˚</a:t>
            </a:r>
            <a:r>
              <a:rPr lang="en-US" sz="2000" dirty="0"/>
              <a:t>C</a:t>
            </a:r>
            <a:r>
              <a:rPr lang="en-US" sz="2000" dirty="0" smtClean="0"/>
              <a:t>.</a:t>
            </a:r>
            <a:endParaRPr lang="en-US" sz="2000" u="sng" dirty="0" smtClean="0">
              <a:cs typeface="Tahoma" charset="0"/>
            </a:endParaRPr>
          </a:p>
          <a:p>
            <a:pPr>
              <a:lnSpc>
                <a:spcPct val="80000"/>
              </a:lnSpc>
            </a:pPr>
            <a:r>
              <a:rPr lang="en-US" sz="2000" dirty="0" smtClean="0"/>
              <a:t>If the temperature is ever outside of 2 to 8</a:t>
            </a:r>
            <a:r>
              <a:rPr lang="en-US" sz="2000" dirty="0" smtClean="0">
                <a:cs typeface="Tahoma" charset="0"/>
              </a:rPr>
              <a:t>˚</a:t>
            </a:r>
            <a:r>
              <a:rPr lang="en-US" sz="2000" dirty="0" smtClean="0"/>
              <a:t>C, </a:t>
            </a:r>
            <a:r>
              <a:rPr lang="en-US" sz="2000" dirty="0"/>
              <a:t>contact  the Clinical Laboratory Point-of-Care Testing </a:t>
            </a:r>
            <a:r>
              <a:rPr lang="en-US" sz="2000" dirty="0" smtClean="0"/>
              <a:t>Office </a:t>
            </a:r>
            <a:r>
              <a:rPr lang="en-US" sz="2000" dirty="0"/>
              <a:t>for assistance</a:t>
            </a:r>
            <a:r>
              <a:rPr lang="en-US" sz="2000" dirty="0" smtClean="0"/>
              <a:t>.</a:t>
            </a:r>
            <a:endParaRPr lang="en-US" sz="2000" dirty="0"/>
          </a:p>
          <a:p>
            <a:pPr eaLnBrk="1" hangingPunct="1">
              <a:lnSpc>
                <a:spcPct val="80000"/>
              </a:lnSpc>
            </a:pPr>
            <a:r>
              <a:rPr lang="en-US" sz="2000" b="1" dirty="0" smtClean="0"/>
              <a:t>Cartridges should not be returned to the refrigerator once they have been stored at room temperature.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b="1" dirty="0" smtClean="0"/>
              <a:t>Emergency Release of Cartridges</a:t>
            </a:r>
          </a:p>
        </p:txBody>
      </p:sp>
      <p:sp>
        <p:nvSpPr>
          <p:cNvPr id="52227" name="Rectangle 3"/>
          <p:cNvSpPr>
            <a:spLocks noGrp="1" noChangeArrowheads="1"/>
          </p:cNvSpPr>
          <p:nvPr>
            <p:ph type="body" idx="1"/>
          </p:nvPr>
        </p:nvSpPr>
        <p:spPr>
          <a:xfrm>
            <a:off x="914400" y="1828800"/>
            <a:ext cx="7772400" cy="5035225"/>
          </a:xfrm>
        </p:spPr>
        <p:txBody>
          <a:bodyPr/>
          <a:lstStyle/>
          <a:p>
            <a:pPr eaLnBrk="1" hangingPunct="1">
              <a:lnSpc>
                <a:spcPct val="90000"/>
              </a:lnSpc>
            </a:pPr>
            <a:r>
              <a:rPr lang="en-US" dirty="0" smtClean="0"/>
              <a:t>An i-STAT Emergency Cartridge Release form </a:t>
            </a:r>
            <a:r>
              <a:rPr lang="en-US" u="sng" dirty="0" smtClean="0"/>
              <a:t>must</a:t>
            </a:r>
            <a:r>
              <a:rPr lang="en-US" dirty="0" smtClean="0"/>
              <a:t> be completed should i-STAT cartridges be needed outside of M-F 7am-7pm.</a:t>
            </a:r>
          </a:p>
          <a:p>
            <a:pPr eaLnBrk="1" hangingPunct="1">
              <a:lnSpc>
                <a:spcPct val="90000"/>
              </a:lnSpc>
            </a:pPr>
            <a:endParaRPr lang="en-US" dirty="0" smtClean="0"/>
          </a:p>
          <a:p>
            <a:pPr eaLnBrk="1" hangingPunct="1">
              <a:lnSpc>
                <a:spcPct val="90000"/>
              </a:lnSpc>
            </a:pPr>
            <a:r>
              <a:rPr lang="en-US" dirty="0" smtClean="0"/>
              <a:t>The site picking up the cartridges is responsible for room temperature expiration dating of the cartridges.</a:t>
            </a:r>
          </a:p>
          <a:p>
            <a:pPr eaLnBrk="1" hangingPunct="1">
              <a:lnSpc>
                <a:spcPct val="90000"/>
              </a:lnSpc>
            </a:pPr>
            <a:endParaRPr lang="en-US" dirty="0" smtClean="0"/>
          </a:p>
          <a:p>
            <a:pPr eaLnBrk="1" hangingPunct="1">
              <a:lnSpc>
                <a:spcPct val="90000"/>
              </a:lnSpc>
            </a:pPr>
            <a:r>
              <a:rPr lang="en-US" dirty="0" smtClean="0"/>
              <a:t>NEVER take cartridges that are marked with “Do Not Use”.</a:t>
            </a:r>
          </a:p>
          <a:p>
            <a:pPr eaLnBrk="1" hangingPunct="1">
              <a:lnSpc>
                <a:spcPct val="90000"/>
              </a:lnSpc>
            </a:pP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dirty="0" smtClean="0"/>
              <a:t>Cartridge Handling - DO NOT’s</a:t>
            </a:r>
          </a:p>
        </p:txBody>
      </p:sp>
      <p:sp>
        <p:nvSpPr>
          <p:cNvPr id="19459" name="Rectangle 3"/>
          <p:cNvSpPr>
            <a:spLocks noGrp="1" noChangeArrowheads="1"/>
          </p:cNvSpPr>
          <p:nvPr>
            <p:ph type="body" idx="1"/>
          </p:nvPr>
        </p:nvSpPr>
        <p:spPr>
          <a:xfrm>
            <a:off x="838200" y="1600200"/>
            <a:ext cx="7848600" cy="4622804"/>
          </a:xfrm>
        </p:spPr>
        <p:txBody>
          <a:bodyPr/>
          <a:lstStyle/>
          <a:p>
            <a:pPr eaLnBrk="1" hangingPunct="1">
              <a:lnSpc>
                <a:spcPct val="80000"/>
              </a:lnSpc>
            </a:pPr>
            <a:r>
              <a:rPr lang="en-US" sz="2400" dirty="0" smtClean="0">
                <a:cs typeface="Tahoma" charset="0"/>
              </a:rPr>
              <a:t>DO NOT use “quick heating”—holding close to body or near a warm surface</a:t>
            </a:r>
          </a:p>
          <a:p>
            <a:pPr eaLnBrk="1" hangingPunct="1">
              <a:lnSpc>
                <a:spcPct val="80000"/>
              </a:lnSpc>
            </a:pPr>
            <a:r>
              <a:rPr lang="en-US" sz="2400" dirty="0" smtClean="0">
                <a:cs typeface="Tahoma" charset="0"/>
              </a:rPr>
              <a:t>DO NOT store or expose cartridges to extreme cold or heat, such as freezing temperatures or storing above lights or computers</a:t>
            </a:r>
          </a:p>
          <a:p>
            <a:pPr eaLnBrk="1" hangingPunct="1">
              <a:lnSpc>
                <a:spcPct val="80000"/>
              </a:lnSpc>
            </a:pPr>
            <a:r>
              <a:rPr lang="en-US" sz="2400" dirty="0" smtClean="0">
                <a:cs typeface="Tahoma" charset="0"/>
              </a:rPr>
              <a:t>Do NOT re-refrigerate cartridges once they have warmed to room temperature</a:t>
            </a:r>
          </a:p>
          <a:p>
            <a:pPr eaLnBrk="1" hangingPunct="1">
              <a:lnSpc>
                <a:spcPct val="80000"/>
              </a:lnSpc>
            </a:pPr>
            <a:r>
              <a:rPr lang="en-US" sz="2400" dirty="0" smtClean="0">
                <a:cs typeface="Tahoma" charset="0"/>
              </a:rPr>
              <a:t>Do NOT touch bio-sensors</a:t>
            </a:r>
          </a:p>
          <a:p>
            <a:pPr eaLnBrk="1" hangingPunct="1">
              <a:lnSpc>
                <a:spcPct val="80000"/>
              </a:lnSpc>
            </a:pPr>
            <a:r>
              <a:rPr lang="en-US" sz="2400" dirty="0" smtClean="0">
                <a:cs typeface="Tahoma" charset="0"/>
              </a:rPr>
              <a:t>Do NOT pre-rupture silver calibrant disc</a:t>
            </a:r>
          </a:p>
          <a:p>
            <a:pPr eaLnBrk="1" hangingPunct="1">
              <a:lnSpc>
                <a:spcPct val="80000"/>
              </a:lnSpc>
            </a:pPr>
            <a:r>
              <a:rPr lang="en-US" sz="2400" dirty="0" smtClean="0">
                <a:cs typeface="Tahoma" charset="0"/>
              </a:rPr>
              <a:t>Do NOT re-use cartridges</a:t>
            </a:r>
          </a:p>
          <a:p>
            <a:pPr eaLnBrk="1" hangingPunct="1">
              <a:lnSpc>
                <a:spcPct val="80000"/>
              </a:lnSpc>
            </a:pPr>
            <a:r>
              <a:rPr lang="en-US" sz="2400" dirty="0" smtClean="0">
                <a:cs typeface="Tahoma" charset="0"/>
              </a:rPr>
              <a:t>Do NOT leave cartridge exposed to air and moisture</a:t>
            </a:r>
          </a:p>
          <a:p>
            <a:pPr eaLnBrk="1" hangingPunct="1">
              <a:lnSpc>
                <a:spcPct val="80000"/>
              </a:lnSpc>
            </a:pPr>
            <a:r>
              <a:rPr lang="en-US" sz="2400" dirty="0" smtClean="0">
                <a:cs typeface="Tahoma" charset="0"/>
              </a:rPr>
              <a:t>Do NOT use expired cartridges for patient testing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dirty="0" smtClean="0"/>
              <a:t>Cartridge Handling</a:t>
            </a:r>
          </a:p>
        </p:txBody>
      </p:sp>
      <p:sp>
        <p:nvSpPr>
          <p:cNvPr id="18435" name="Rectangle 3"/>
          <p:cNvSpPr>
            <a:spLocks noGrp="1" noChangeArrowheads="1"/>
          </p:cNvSpPr>
          <p:nvPr>
            <p:ph type="body" idx="1"/>
          </p:nvPr>
        </p:nvSpPr>
        <p:spPr>
          <a:xfrm>
            <a:off x="685800" y="1447800"/>
            <a:ext cx="7772400" cy="5275290"/>
          </a:xfrm>
        </p:spPr>
        <p:txBody>
          <a:bodyPr/>
          <a:lstStyle/>
          <a:p>
            <a:pPr eaLnBrk="1" hangingPunct="1">
              <a:lnSpc>
                <a:spcPct val="90000"/>
              </a:lnSpc>
            </a:pPr>
            <a:r>
              <a:rPr lang="en-US" sz="2400" dirty="0" smtClean="0">
                <a:cs typeface="Tahoma" charset="0"/>
              </a:rPr>
              <a:t>Individual cartridges can be used after 5 minutes at room temperature</a:t>
            </a:r>
          </a:p>
          <a:p>
            <a:pPr eaLnBrk="1" hangingPunct="1">
              <a:lnSpc>
                <a:spcPct val="90000"/>
              </a:lnSpc>
            </a:pPr>
            <a:r>
              <a:rPr lang="en-US" sz="2400" dirty="0" smtClean="0">
                <a:cs typeface="Tahoma" charset="0"/>
              </a:rPr>
              <a:t>A box of 25 cartridges must sit at room temperature for 1 hour prior to use</a:t>
            </a:r>
          </a:p>
          <a:p>
            <a:pPr>
              <a:lnSpc>
                <a:spcPct val="90000"/>
              </a:lnSpc>
            </a:pPr>
            <a:r>
              <a:rPr lang="en-US" sz="2400" dirty="0">
                <a:cs typeface="Tahoma" charset="0"/>
              </a:rPr>
              <a:t>Enter operator and patient ID information </a:t>
            </a:r>
            <a:r>
              <a:rPr lang="en-US" sz="2400" dirty="0" smtClean="0">
                <a:cs typeface="Tahoma" charset="0"/>
              </a:rPr>
              <a:t>prior </a:t>
            </a:r>
            <a:r>
              <a:rPr lang="en-US" sz="2400" dirty="0">
                <a:cs typeface="Tahoma" charset="0"/>
              </a:rPr>
              <a:t>to collecting the </a:t>
            </a:r>
            <a:r>
              <a:rPr lang="en-US" sz="2400" dirty="0" smtClean="0">
                <a:cs typeface="Tahoma" charset="0"/>
              </a:rPr>
              <a:t>sample</a:t>
            </a:r>
          </a:p>
          <a:p>
            <a:pPr eaLnBrk="1" hangingPunct="1">
              <a:lnSpc>
                <a:spcPct val="90000"/>
              </a:lnSpc>
            </a:pPr>
            <a:r>
              <a:rPr lang="en-US" sz="2400" dirty="0" smtClean="0">
                <a:cs typeface="Tahoma" charset="0"/>
              </a:rPr>
              <a:t>Open by tear symbol</a:t>
            </a:r>
          </a:p>
          <a:p>
            <a:pPr eaLnBrk="1" hangingPunct="1">
              <a:lnSpc>
                <a:spcPct val="90000"/>
              </a:lnSpc>
            </a:pPr>
            <a:r>
              <a:rPr lang="en-US" sz="2400" dirty="0" smtClean="0">
                <a:cs typeface="Tahoma" charset="0"/>
              </a:rPr>
              <a:t>Use cartridge IMMEDIATELY after opening</a:t>
            </a:r>
          </a:p>
          <a:p>
            <a:pPr eaLnBrk="1" hangingPunct="1">
              <a:lnSpc>
                <a:spcPct val="90000"/>
              </a:lnSpc>
            </a:pPr>
            <a:r>
              <a:rPr lang="en-US" sz="2400" dirty="0" smtClean="0">
                <a:cs typeface="Tahoma" charset="0"/>
              </a:rPr>
              <a:t>Fill to blue triangle—leave “blood dome”</a:t>
            </a:r>
          </a:p>
          <a:p>
            <a:pPr eaLnBrk="1" hangingPunct="1">
              <a:lnSpc>
                <a:spcPct val="90000"/>
              </a:lnSpc>
            </a:pPr>
            <a:r>
              <a:rPr lang="en-US" sz="2400" dirty="0" smtClean="0">
                <a:cs typeface="Tahoma" charset="0"/>
              </a:rPr>
              <a:t>Insert into analyzer </a:t>
            </a:r>
            <a:r>
              <a:rPr lang="en-US" sz="2400" u="sng" dirty="0" smtClean="0">
                <a:cs typeface="Tahoma" charset="0"/>
              </a:rPr>
              <a:t>immediately </a:t>
            </a:r>
            <a:r>
              <a:rPr lang="en-US" sz="2400" dirty="0" smtClean="0">
                <a:cs typeface="Tahoma" charset="0"/>
              </a:rPr>
              <a:t>after filling with sample</a:t>
            </a:r>
          </a:p>
          <a:p>
            <a:pPr>
              <a:lnSpc>
                <a:spcPct val="90000"/>
              </a:lnSpc>
            </a:pPr>
            <a:r>
              <a:rPr lang="en-US" sz="2400" dirty="0">
                <a:cs typeface="Tahoma" charset="0"/>
              </a:rPr>
              <a:t>Do not move analyzer after cartridge has been inserted </a:t>
            </a:r>
          </a:p>
          <a:p>
            <a:pPr eaLnBrk="1" hangingPunct="1">
              <a:lnSpc>
                <a:spcPct val="90000"/>
              </a:lnSpc>
            </a:pPr>
            <a:endParaRPr lang="en-US" sz="2800" dirty="0" smtClean="0">
              <a:cs typeface="Tahoma"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854333"/>
            <a:ext cx="7315200" cy="461665"/>
          </a:xfrm>
        </p:spPr>
        <p:txBody>
          <a:bodyPr/>
          <a:lstStyle/>
          <a:p>
            <a:r>
              <a:rPr lang="en-US" sz="3000" b="1" dirty="0" smtClean="0"/>
              <a:t>Quality Controls (QC) and Maintenance</a:t>
            </a:r>
            <a:endParaRPr lang="en-US" sz="3000" b="1" dirty="0"/>
          </a:p>
        </p:txBody>
      </p:sp>
      <p:sp>
        <p:nvSpPr>
          <p:cNvPr id="5" name="Subtitle 4"/>
          <p:cNvSpPr>
            <a:spLocks noGrp="1"/>
          </p:cNvSpPr>
          <p:nvPr>
            <p:ph type="subTitle" idx="1"/>
          </p:nvPr>
        </p:nvSpPr>
        <p:spPr>
          <a:xfrm>
            <a:off x="3048000" y="1828800"/>
            <a:ext cx="4870450" cy="1404104"/>
          </a:xfrm>
        </p:spPr>
        <p:txBody>
          <a:bodyPr/>
          <a:lstStyle/>
          <a:p>
            <a:pPr lvl="1" algn="l">
              <a:buFont typeface="Arial" pitchFamily="34" charset="0"/>
              <a:buChar char="•"/>
            </a:pPr>
            <a:r>
              <a:rPr lang="en-US" sz="3200" dirty="0" smtClean="0">
                <a:solidFill>
                  <a:schemeClr val="tx1"/>
                </a:solidFill>
              </a:rPr>
              <a:t>Simulators</a:t>
            </a:r>
          </a:p>
          <a:p>
            <a:pPr lvl="1" algn="l">
              <a:buFont typeface="Arial" pitchFamily="34" charset="0"/>
              <a:buChar char="•"/>
            </a:pPr>
            <a:r>
              <a:rPr lang="en-US" sz="3200" dirty="0" smtClean="0">
                <a:solidFill>
                  <a:schemeClr val="tx1"/>
                </a:solidFill>
              </a:rPr>
              <a:t>Liquid QC</a:t>
            </a:r>
          </a:p>
          <a:p>
            <a:pPr lvl="1" algn="l">
              <a:buFont typeface="Arial" pitchFamily="34" charset="0"/>
              <a:buChar char="•"/>
            </a:pPr>
            <a:r>
              <a:rPr lang="en-US" sz="3200" dirty="0" smtClean="0">
                <a:solidFill>
                  <a:schemeClr val="tx1"/>
                </a:solidFill>
              </a:rPr>
              <a:t>Maintenance</a:t>
            </a:r>
            <a:endParaRPr lang="en-US" sz="3200" dirty="0">
              <a:solidFill>
                <a:schemeClr val="tx1"/>
              </a:solidFill>
            </a:endParaRPr>
          </a:p>
        </p:txBody>
      </p:sp>
    </p:spTree>
    <p:extLst>
      <p:ext uri="{BB962C8B-B14F-4D97-AF65-F5344CB8AC3E}">
        <p14:creationId xmlns:p14="http://schemas.microsoft.com/office/powerpoint/2010/main" val="1411917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dirty="0" smtClean="0"/>
              <a:t>Simulators</a:t>
            </a:r>
          </a:p>
        </p:txBody>
      </p:sp>
      <p:sp>
        <p:nvSpPr>
          <p:cNvPr id="35843" name="Rectangle 3"/>
          <p:cNvSpPr>
            <a:spLocks noGrp="1" noChangeArrowheads="1"/>
          </p:cNvSpPr>
          <p:nvPr>
            <p:ph type="body" idx="1"/>
          </p:nvPr>
        </p:nvSpPr>
        <p:spPr>
          <a:xfrm>
            <a:off x="914400" y="1828800"/>
            <a:ext cx="7772400" cy="3046988"/>
          </a:xfrm>
        </p:spPr>
        <p:txBody>
          <a:bodyPr/>
          <a:lstStyle/>
          <a:p>
            <a:pPr eaLnBrk="1" hangingPunct="1"/>
            <a:r>
              <a:rPr lang="en-US" dirty="0" smtClean="0"/>
              <a:t>Electronic Quality control that is used to validate the i-STAT analyzer</a:t>
            </a:r>
          </a:p>
          <a:p>
            <a:pPr lvl="3"/>
            <a:r>
              <a:rPr lang="en-US" dirty="0" smtClean="0"/>
              <a:t>Pass or Fail</a:t>
            </a:r>
          </a:p>
          <a:p>
            <a:pPr eaLnBrk="1" hangingPunct="1"/>
            <a:r>
              <a:rPr lang="en-US" dirty="0" smtClean="0"/>
              <a:t>QC results are automatically documented when the i-STAT analyzer is downloaded</a:t>
            </a:r>
          </a:p>
          <a:p>
            <a:pPr eaLnBrk="1" hangingPunct="1">
              <a:buFont typeface="Wingdings" pitchFamily="2" charset="2"/>
              <a:buNone/>
            </a:pP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dirty="0" smtClean="0"/>
              <a:t>Simulators - Internal</a:t>
            </a:r>
          </a:p>
        </p:txBody>
      </p:sp>
      <p:sp>
        <p:nvSpPr>
          <p:cNvPr id="36867" name="Rectangle 3"/>
          <p:cNvSpPr>
            <a:spLocks noGrp="1" noChangeArrowheads="1"/>
          </p:cNvSpPr>
          <p:nvPr>
            <p:ph type="body" idx="1"/>
          </p:nvPr>
        </p:nvSpPr>
        <p:spPr/>
        <p:txBody>
          <a:bodyPr/>
          <a:lstStyle/>
          <a:p>
            <a:pPr eaLnBrk="1" hangingPunct="1">
              <a:lnSpc>
                <a:spcPct val="90000"/>
              </a:lnSpc>
            </a:pPr>
            <a:r>
              <a:rPr lang="en-US" sz="2800" dirty="0" smtClean="0"/>
              <a:t>An INTERNAL electronic simulator is performed automatically by the analyzer every 8 hours of use with each cartridge type.</a:t>
            </a:r>
          </a:p>
          <a:p>
            <a:pPr eaLnBrk="1" hangingPunct="1">
              <a:lnSpc>
                <a:spcPct val="90000"/>
              </a:lnSpc>
            </a:pPr>
            <a:r>
              <a:rPr lang="en-US" sz="2800" dirty="0" smtClean="0"/>
              <a:t>The internal simulator is performed when a patient cartridge is inserted.</a:t>
            </a:r>
          </a:p>
          <a:p>
            <a:pPr eaLnBrk="1" hangingPunct="1">
              <a:lnSpc>
                <a:spcPct val="90000"/>
              </a:lnSpc>
            </a:pPr>
            <a:r>
              <a:rPr lang="en-US" sz="2800" i="1" dirty="0" smtClean="0"/>
              <a:t>Results will not be given if the simulator fails.</a:t>
            </a:r>
          </a:p>
          <a:p>
            <a:pPr eaLnBrk="1" hangingPunct="1">
              <a:lnSpc>
                <a:spcPct val="90000"/>
              </a:lnSpc>
            </a:pPr>
            <a:r>
              <a:rPr lang="en-US" sz="2800" dirty="0" smtClean="0"/>
              <a:t>If the simulator passes, patient results will be displayed.</a:t>
            </a:r>
          </a:p>
          <a:p>
            <a:pPr eaLnBrk="1" hangingPunct="1">
              <a:lnSpc>
                <a:spcPct val="90000"/>
              </a:lnSpc>
            </a:pPr>
            <a:endParaRPr lang="en-US" sz="28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1" dirty="0" smtClean="0"/>
              <a:t>Simulators - External</a:t>
            </a:r>
          </a:p>
        </p:txBody>
      </p:sp>
      <p:sp>
        <p:nvSpPr>
          <p:cNvPr id="37891" name="Rectangle 3"/>
          <p:cNvSpPr>
            <a:spLocks noGrp="1" noChangeArrowheads="1"/>
          </p:cNvSpPr>
          <p:nvPr>
            <p:ph type="body" idx="1"/>
          </p:nvPr>
        </p:nvSpPr>
        <p:spPr/>
        <p:txBody>
          <a:bodyPr/>
          <a:lstStyle/>
          <a:p>
            <a:pPr eaLnBrk="1" hangingPunct="1"/>
            <a:r>
              <a:rPr lang="en-US" dirty="0" smtClean="0"/>
              <a:t>The EXTERNAL electronic simulator is the same as the internal simulator but is an external device and can be tested upon demand.</a:t>
            </a:r>
          </a:p>
          <a:p>
            <a:pPr eaLnBrk="1" hangingPunct="1">
              <a:buFont typeface="Wingdings" pitchFamily="2" charset="2"/>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t>i-STAT Policies and Procedures</a:t>
            </a:r>
          </a:p>
        </p:txBody>
      </p:sp>
      <p:sp>
        <p:nvSpPr>
          <p:cNvPr id="5123" name="Rectangle 3"/>
          <p:cNvSpPr>
            <a:spLocks noGrp="1" noChangeArrowheads="1"/>
          </p:cNvSpPr>
          <p:nvPr>
            <p:ph type="body" idx="1"/>
          </p:nvPr>
        </p:nvSpPr>
        <p:spPr>
          <a:xfrm>
            <a:off x="838200" y="2057400"/>
            <a:ext cx="7848600" cy="2895600"/>
          </a:xfrm>
        </p:spPr>
        <p:txBody>
          <a:bodyPr/>
          <a:lstStyle/>
          <a:p>
            <a:pPr eaLnBrk="1" hangingPunct="1"/>
            <a:r>
              <a:rPr lang="en-US" dirty="0" smtClean="0"/>
              <a:t>Posted on the WFBMC Intranet</a:t>
            </a:r>
          </a:p>
          <a:p>
            <a:pPr eaLnBrk="1" hangingPunct="1"/>
            <a:r>
              <a:rPr lang="en-US" dirty="0" smtClean="0"/>
              <a:t>Department—Point of Care Testing—Policies</a:t>
            </a:r>
          </a:p>
          <a:p>
            <a:r>
              <a:rPr lang="en-US" dirty="0" smtClean="0"/>
              <a:t>The i-STAT System Manual (Abbott POC website)</a:t>
            </a:r>
            <a:r>
              <a:rPr lang="en-US" dirty="0" smtClean="0">
                <a:solidFill>
                  <a:schemeClr val="hlink"/>
                </a:solidFill>
              </a:rPr>
              <a:t> </a:t>
            </a:r>
            <a:r>
              <a:rPr lang="en-US" dirty="0" smtClean="0"/>
              <a:t>can be found under Resources-- Resource Links—Manuals</a:t>
            </a:r>
            <a:endParaRPr lang="en-US" dirty="0" smtClean="0">
              <a:solidFill>
                <a:schemeClr val="hlink"/>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b="1" dirty="0" smtClean="0"/>
              <a:t>Simulators - External</a:t>
            </a:r>
          </a:p>
        </p:txBody>
      </p:sp>
      <p:sp>
        <p:nvSpPr>
          <p:cNvPr id="38915" name="Rectangle 3"/>
          <p:cNvSpPr>
            <a:spLocks noGrp="1" noChangeArrowheads="1"/>
          </p:cNvSpPr>
          <p:nvPr>
            <p:ph type="body" idx="1"/>
          </p:nvPr>
        </p:nvSpPr>
        <p:spPr>
          <a:xfrm>
            <a:off x="914400" y="1828800"/>
            <a:ext cx="7772400" cy="4801314"/>
          </a:xfrm>
        </p:spPr>
        <p:txBody>
          <a:bodyPr/>
          <a:lstStyle/>
          <a:p>
            <a:pPr eaLnBrk="1" hangingPunct="1"/>
            <a:r>
              <a:rPr lang="en-US" dirty="0" smtClean="0"/>
              <a:t>The external simulator should be used:</a:t>
            </a:r>
          </a:p>
          <a:p>
            <a:pPr lvl="4"/>
            <a:r>
              <a:rPr lang="en-US" dirty="0" smtClean="0"/>
              <a:t>If the analyzer is dropped </a:t>
            </a:r>
          </a:p>
          <a:p>
            <a:pPr lvl="4"/>
            <a:r>
              <a:rPr lang="en-US" dirty="0" smtClean="0"/>
              <a:t>If the internal simulator fails</a:t>
            </a:r>
          </a:p>
          <a:p>
            <a:pPr lvl="4"/>
            <a:r>
              <a:rPr lang="en-US" dirty="0" smtClean="0"/>
              <a:t>If an error code occurs that indicates the simulator should be tested</a:t>
            </a:r>
          </a:p>
          <a:p>
            <a:pPr lvl="4"/>
            <a:r>
              <a:rPr lang="en-US" dirty="0" smtClean="0"/>
              <a:t>If analyzer performance is in question</a:t>
            </a:r>
          </a:p>
          <a:p>
            <a:pPr lvl="4"/>
            <a:r>
              <a:rPr lang="en-US" dirty="0" smtClean="0"/>
              <a:t>Prior to and after performing the ceramic cartridge cleaning procedure</a:t>
            </a:r>
          </a:p>
          <a:p>
            <a:pPr eaLnBrk="1" hangingPunct="1"/>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b="1" dirty="0" smtClean="0"/>
              <a:t>Liquid Quality Control</a:t>
            </a:r>
          </a:p>
        </p:txBody>
      </p:sp>
      <p:sp>
        <p:nvSpPr>
          <p:cNvPr id="39939" name="Rectangle 3"/>
          <p:cNvSpPr>
            <a:spLocks noGrp="1" noChangeArrowheads="1"/>
          </p:cNvSpPr>
          <p:nvPr>
            <p:ph type="body" idx="1"/>
          </p:nvPr>
        </p:nvSpPr>
        <p:spPr>
          <a:xfrm>
            <a:off x="914400" y="1828800"/>
            <a:ext cx="7772400" cy="5164491"/>
          </a:xfrm>
        </p:spPr>
        <p:txBody>
          <a:bodyPr/>
          <a:lstStyle/>
          <a:p>
            <a:pPr eaLnBrk="1" hangingPunct="1">
              <a:lnSpc>
                <a:spcPct val="90000"/>
              </a:lnSpc>
            </a:pPr>
            <a:r>
              <a:rPr lang="en-US" sz="2800" dirty="0" smtClean="0"/>
              <a:t>Used to validate performance of test cartridges</a:t>
            </a:r>
          </a:p>
          <a:p>
            <a:pPr eaLnBrk="1" hangingPunct="1">
              <a:lnSpc>
                <a:spcPct val="90000"/>
              </a:lnSpc>
            </a:pPr>
            <a:r>
              <a:rPr lang="en-US" sz="2800" dirty="0" smtClean="0"/>
              <a:t>Consists of multiple levels</a:t>
            </a:r>
          </a:p>
          <a:p>
            <a:pPr lvl="4">
              <a:lnSpc>
                <a:spcPct val="90000"/>
              </a:lnSpc>
            </a:pPr>
            <a:r>
              <a:rPr lang="en-US" sz="2400" dirty="0"/>
              <a:t>T</a:t>
            </a:r>
            <a:r>
              <a:rPr lang="en-US" sz="2400" dirty="0" smtClean="0"/>
              <a:t>est cartridge specific</a:t>
            </a:r>
          </a:p>
          <a:p>
            <a:pPr eaLnBrk="1" hangingPunct="1">
              <a:lnSpc>
                <a:spcPct val="90000"/>
              </a:lnSpc>
            </a:pPr>
            <a:r>
              <a:rPr lang="en-US" sz="2800" dirty="0" smtClean="0"/>
              <a:t>Should be performed: </a:t>
            </a:r>
          </a:p>
          <a:p>
            <a:pPr lvl="3">
              <a:lnSpc>
                <a:spcPct val="90000"/>
              </a:lnSpc>
            </a:pPr>
            <a:r>
              <a:rPr lang="en-US" sz="2400" dirty="0" smtClean="0"/>
              <a:t>On each new cartridge shipment  per cartridge type per cartridge lot # PRIOR to patient use—by Clinical Lab staff</a:t>
            </a:r>
          </a:p>
          <a:p>
            <a:pPr lvl="3">
              <a:lnSpc>
                <a:spcPct val="90000"/>
              </a:lnSpc>
            </a:pPr>
            <a:r>
              <a:rPr lang="en-US" sz="2400" dirty="0" smtClean="0"/>
              <a:t>Monthly—by testing site staff</a:t>
            </a:r>
          </a:p>
          <a:p>
            <a:pPr lvl="3">
              <a:lnSpc>
                <a:spcPct val="90000"/>
              </a:lnSpc>
            </a:pPr>
            <a:r>
              <a:rPr lang="en-US" sz="2400" dirty="0" smtClean="0"/>
              <a:t>If cartridge/analyzer performance is in question</a:t>
            </a:r>
          </a:p>
          <a:p>
            <a:pPr eaLnBrk="1" hangingPunct="1">
              <a:lnSpc>
                <a:spcPct val="90000"/>
              </a:lnSpc>
              <a:buFont typeface="Wingdings" pitchFamily="2" charset="2"/>
              <a:buNone/>
            </a:pPr>
            <a:endParaRPr lang="en-US" sz="2800" dirty="0" smtClean="0"/>
          </a:p>
          <a:p>
            <a:pPr eaLnBrk="1" hangingPunct="1">
              <a:lnSpc>
                <a:spcPct val="90000"/>
              </a:lnSpc>
              <a:buFont typeface="Wingdings" pitchFamily="2" charset="2"/>
              <a:buNone/>
            </a:pPr>
            <a:endParaRPr lang="en-US" sz="28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23220"/>
          </a:xfrm>
        </p:spPr>
        <p:txBody>
          <a:bodyPr/>
          <a:lstStyle/>
          <a:p>
            <a:r>
              <a:rPr lang="en-US" sz="3300" b="1" dirty="0"/>
              <a:t>Liquid QC Important Notes/Reminders</a:t>
            </a:r>
            <a:endParaRPr lang="en-US" sz="3300" dirty="0"/>
          </a:p>
        </p:txBody>
      </p:sp>
      <p:sp>
        <p:nvSpPr>
          <p:cNvPr id="3" name="Content Placeholder 2"/>
          <p:cNvSpPr>
            <a:spLocks noGrp="1"/>
          </p:cNvSpPr>
          <p:nvPr>
            <p:ph idx="1"/>
          </p:nvPr>
        </p:nvSpPr>
        <p:spPr>
          <a:xfrm>
            <a:off x="762001" y="1447800"/>
            <a:ext cx="7924800" cy="5509200"/>
          </a:xfrm>
        </p:spPr>
        <p:txBody>
          <a:bodyPr/>
          <a:lstStyle/>
          <a:p>
            <a:pPr lvl="0"/>
            <a:r>
              <a:rPr lang="en-US" sz="2400" dirty="0"/>
              <a:t>All analyzers will be programmed with electronic QC value assignments for the liquid QC.  The analyzer will note whether or not the liquid QC passes or fails.  If a value fails, a comment code will be required.  However, patient testing lockout does NOT occur.</a:t>
            </a:r>
          </a:p>
          <a:p>
            <a:r>
              <a:rPr lang="en-US" sz="2400" dirty="0"/>
              <a:t>If liquid QC fails, a comment code is required:</a:t>
            </a:r>
          </a:p>
          <a:p>
            <a:pPr lvl="3"/>
            <a:r>
              <a:rPr lang="en-US" sz="2400" dirty="0"/>
              <a:t>Use comment code 5—recheck/confirm---repeat liquid QC</a:t>
            </a:r>
          </a:p>
          <a:p>
            <a:pPr lvl="3"/>
            <a:r>
              <a:rPr lang="en-US" sz="2400" dirty="0"/>
              <a:t>This has been put into place to create a </a:t>
            </a:r>
            <a:r>
              <a:rPr lang="en-US" sz="2400" b="1" dirty="0">
                <a:solidFill>
                  <a:srgbClr val="FF0000"/>
                </a:solidFill>
              </a:rPr>
              <a:t>STOP</a:t>
            </a:r>
            <a:r>
              <a:rPr lang="en-US" sz="2400" dirty="0"/>
              <a:t> point for the testing staff member</a:t>
            </a:r>
          </a:p>
          <a:p>
            <a:r>
              <a:rPr lang="en-US" sz="2400" dirty="0">
                <a:solidFill>
                  <a:srgbClr val="FF0000"/>
                </a:solidFill>
              </a:rPr>
              <a:t>Staff MUST ensure QC results are within acceptable limits PRIOR to proceeding with patient testing. </a:t>
            </a:r>
          </a:p>
          <a:p>
            <a:endParaRPr lang="en-US" sz="2000" dirty="0"/>
          </a:p>
        </p:txBody>
      </p:sp>
    </p:spTree>
    <p:extLst>
      <p:ext uri="{BB962C8B-B14F-4D97-AF65-F5344CB8AC3E}">
        <p14:creationId xmlns:p14="http://schemas.microsoft.com/office/powerpoint/2010/main" val="1458669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1401128"/>
          </a:xfrm>
        </p:spPr>
        <p:txBody>
          <a:bodyPr/>
          <a:lstStyle/>
          <a:p>
            <a:r>
              <a:rPr lang="en-US" sz="3200" b="1" dirty="0">
                <a:solidFill>
                  <a:srgbClr val="FF0000"/>
                </a:solidFill>
              </a:rPr>
              <a:t>Staff should NEVER REPORT PATIENT RESULTS IF QC HAS FAILED</a:t>
            </a:r>
            <a:r>
              <a:rPr lang="en-US" sz="3200" dirty="0">
                <a:solidFill>
                  <a:srgbClr val="FF0000"/>
                </a:solidFill>
              </a:rPr>
              <a:t>! </a:t>
            </a:r>
            <a:br>
              <a:rPr lang="en-US" sz="3200" dirty="0">
                <a:solidFill>
                  <a:srgbClr val="FF0000"/>
                </a:solidFill>
              </a:rPr>
            </a:br>
            <a:endParaRPr lang="en-US" sz="3200" dirty="0"/>
          </a:p>
        </p:txBody>
      </p:sp>
      <p:sp>
        <p:nvSpPr>
          <p:cNvPr id="3" name="Content Placeholder 2"/>
          <p:cNvSpPr>
            <a:spLocks noGrp="1"/>
          </p:cNvSpPr>
          <p:nvPr>
            <p:ph idx="1"/>
          </p:nvPr>
        </p:nvSpPr>
        <p:spPr>
          <a:xfrm>
            <a:off x="838200" y="1905000"/>
            <a:ext cx="7848600" cy="4738271"/>
          </a:xfrm>
        </p:spPr>
        <p:txBody>
          <a:bodyPr/>
          <a:lstStyle/>
          <a:p>
            <a:r>
              <a:rPr lang="en-US" sz="1800" dirty="0"/>
              <a:t>ALL failed liquid QC results must have corrective/follow-up action, according to your site’s established protocol.</a:t>
            </a:r>
          </a:p>
          <a:p>
            <a:r>
              <a:rPr lang="en-US" sz="1800" dirty="0"/>
              <a:t>i-STAT will NOT lock out a user from performing patient testing if liquid QC failures occur.</a:t>
            </a:r>
          </a:p>
          <a:p>
            <a:r>
              <a:rPr lang="en-US" sz="1800" dirty="0"/>
              <a:t>Staff Must ensure liquid QC values are within acceptable range or “PASS”</a:t>
            </a:r>
          </a:p>
          <a:p>
            <a:pPr lvl="3"/>
            <a:r>
              <a:rPr lang="en-US" sz="1800" dirty="0"/>
              <a:t>If QC fails – Patient testing should </a:t>
            </a:r>
            <a:r>
              <a:rPr lang="en-US" sz="1800" dirty="0">
                <a:solidFill>
                  <a:srgbClr val="FF0000"/>
                </a:solidFill>
              </a:rPr>
              <a:t>STOP!!</a:t>
            </a:r>
          </a:p>
          <a:p>
            <a:pPr lvl="3"/>
            <a:r>
              <a:rPr lang="en-US" sz="1800" dirty="0"/>
              <a:t>The testing staff member should begin troubleshooting </a:t>
            </a:r>
            <a:r>
              <a:rPr lang="en-US" sz="1800" dirty="0" smtClean="0"/>
              <a:t>procedures.</a:t>
            </a:r>
            <a:endParaRPr lang="en-US" sz="1800" dirty="0"/>
          </a:p>
          <a:p>
            <a:r>
              <a:rPr lang="en-US" sz="1800" dirty="0"/>
              <a:t>Patient results may not be accurate if QC does not perform as expected – </a:t>
            </a:r>
          </a:p>
          <a:p>
            <a:pPr lvl="3"/>
            <a:r>
              <a:rPr lang="en-US" sz="1800" dirty="0"/>
              <a:t>NEVER report patient results on a failed quality control event.</a:t>
            </a:r>
          </a:p>
          <a:p>
            <a:r>
              <a:rPr lang="en-US" sz="1800" dirty="0"/>
              <a:t>If a staff member proceeds with patient testing on a failed QC event, then the test site is out of compliance.  </a:t>
            </a:r>
            <a:r>
              <a:rPr lang="en-US" sz="1800" u="sng" dirty="0"/>
              <a:t>Patient safety is at risk.</a:t>
            </a:r>
          </a:p>
          <a:p>
            <a:endParaRPr lang="en-US" sz="2000" dirty="0"/>
          </a:p>
        </p:txBody>
      </p:sp>
    </p:spTree>
    <p:extLst>
      <p:ext uri="{BB962C8B-B14F-4D97-AF65-F5344CB8AC3E}">
        <p14:creationId xmlns:p14="http://schemas.microsoft.com/office/powerpoint/2010/main" val="2671754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b="1" dirty="0" smtClean="0"/>
              <a:t>i-STAT Maintenance</a:t>
            </a:r>
            <a:endParaRPr lang="en-US" dirty="0" smtClean="0"/>
          </a:p>
        </p:txBody>
      </p:sp>
      <p:sp>
        <p:nvSpPr>
          <p:cNvPr id="40963" name="Rectangle 3"/>
          <p:cNvSpPr>
            <a:spLocks noGrp="1" noChangeArrowheads="1"/>
          </p:cNvSpPr>
          <p:nvPr>
            <p:ph type="body" idx="1"/>
          </p:nvPr>
        </p:nvSpPr>
        <p:spPr>
          <a:xfrm>
            <a:off x="914400" y="1828800"/>
            <a:ext cx="7772400" cy="5109091"/>
          </a:xfrm>
        </p:spPr>
        <p:txBody>
          <a:bodyPr/>
          <a:lstStyle/>
          <a:p>
            <a:pPr eaLnBrk="1" hangingPunct="1"/>
            <a:r>
              <a:rPr lang="en-US" sz="2800" dirty="0" smtClean="0"/>
              <a:t>Recharge batteries</a:t>
            </a:r>
          </a:p>
          <a:p>
            <a:pPr eaLnBrk="1" hangingPunct="1"/>
            <a:r>
              <a:rPr lang="en-US" sz="2800" dirty="0" smtClean="0"/>
              <a:t>Disinfect outside of analyzer </a:t>
            </a:r>
            <a:r>
              <a:rPr lang="en-US" sz="2800" dirty="0" smtClean="0">
                <a:solidFill>
                  <a:schemeClr val="hlink"/>
                </a:solidFill>
              </a:rPr>
              <a:t>between patients</a:t>
            </a:r>
          </a:p>
          <a:p>
            <a:pPr lvl="3"/>
            <a:r>
              <a:rPr lang="en-US" dirty="0" smtClean="0"/>
              <a:t>Do not get moisture inside of the analyzer</a:t>
            </a:r>
          </a:p>
          <a:p>
            <a:pPr eaLnBrk="1" hangingPunct="1"/>
            <a:r>
              <a:rPr lang="en-US" sz="2800" dirty="0" smtClean="0"/>
              <a:t>Perform ceramic cartridge pin conditioning when indicated by analyzer error codes  (scheduled conditioning is not recommended)</a:t>
            </a:r>
          </a:p>
          <a:p>
            <a:pPr lvl="3"/>
            <a:r>
              <a:rPr lang="en-US" sz="2400" dirty="0" smtClean="0"/>
              <a:t>Each site has a ceramic cartridge and instructions for performing this procedure</a:t>
            </a:r>
          </a:p>
          <a:p>
            <a:pPr eaLnBrk="1" hangingPunct="1"/>
            <a:endParaRPr lang="en-US" sz="2800" dirty="0" smtClean="0"/>
          </a:p>
          <a:p>
            <a:pPr eaLnBrk="1" hangingPunct="1"/>
            <a:endParaRPr lang="en-US" sz="28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762000"/>
            <a:ext cx="7315200" cy="553998"/>
          </a:xfrm>
        </p:spPr>
        <p:txBody>
          <a:bodyPr/>
          <a:lstStyle/>
          <a:p>
            <a:r>
              <a:rPr lang="en-US" b="1" dirty="0" smtClean="0"/>
              <a:t>Patient and Sample Identification</a:t>
            </a:r>
            <a:endParaRPr lang="en-US" b="1" dirty="0"/>
          </a:p>
        </p:txBody>
      </p:sp>
      <p:sp>
        <p:nvSpPr>
          <p:cNvPr id="5" name="Subtitle 4"/>
          <p:cNvSpPr>
            <a:spLocks noGrp="1"/>
          </p:cNvSpPr>
          <p:nvPr>
            <p:ph type="subTitle" idx="1"/>
          </p:nvPr>
        </p:nvSpPr>
        <p:spPr>
          <a:xfrm>
            <a:off x="3124200" y="1447800"/>
            <a:ext cx="4794250" cy="307777"/>
          </a:xfrm>
        </p:spPr>
        <p:txBody>
          <a:bodyPr/>
          <a:lstStyle/>
          <a:p>
            <a:pPr lvl="1"/>
            <a:endParaRPr lang="en-US" sz="2000" dirty="0"/>
          </a:p>
        </p:txBody>
      </p:sp>
    </p:spTree>
    <p:extLst>
      <p:ext uri="{BB962C8B-B14F-4D97-AF65-F5344CB8AC3E}">
        <p14:creationId xmlns:p14="http://schemas.microsoft.com/office/powerpoint/2010/main" val="1411917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Process Flow</a:t>
            </a:r>
            <a:endParaRPr lang="en-US" dirty="0"/>
          </a:p>
        </p:txBody>
      </p:sp>
      <p:sp>
        <p:nvSpPr>
          <p:cNvPr id="3" name="Content Placeholder 2"/>
          <p:cNvSpPr>
            <a:spLocks noGrp="1"/>
          </p:cNvSpPr>
          <p:nvPr>
            <p:ph idx="1"/>
          </p:nvPr>
        </p:nvSpPr>
        <p:spPr>
          <a:xfrm>
            <a:off x="838200" y="1524000"/>
            <a:ext cx="7848600" cy="4816703"/>
          </a:xfrm>
        </p:spPr>
        <p:txBody>
          <a:bodyPr/>
          <a:lstStyle/>
          <a:p>
            <a:r>
              <a:rPr lang="en-US" sz="2100" b="1" dirty="0">
                <a:solidFill>
                  <a:schemeClr val="hlink"/>
                </a:solidFill>
              </a:rPr>
              <a:t>The testing staff member is responsible for ensuring that there is a documented physician order or documented protocol before i-STAT testing is performed.</a:t>
            </a:r>
          </a:p>
          <a:p>
            <a:r>
              <a:rPr lang="en-US" sz="2100" dirty="0"/>
              <a:t>CSN for </a:t>
            </a:r>
            <a:r>
              <a:rPr lang="en-US" sz="2100" u="sng" dirty="0"/>
              <a:t>that specific date of service or current admission CSN </a:t>
            </a:r>
            <a:r>
              <a:rPr lang="en-US" sz="2100" dirty="0"/>
              <a:t>should be entered by testing staff member into i-STAT </a:t>
            </a:r>
            <a:r>
              <a:rPr lang="en-US" sz="2100" dirty="0" smtClean="0"/>
              <a:t>handheld.</a:t>
            </a:r>
            <a:endParaRPr lang="en-US" sz="2100" dirty="0"/>
          </a:p>
          <a:p>
            <a:r>
              <a:rPr lang="en-US" sz="2100" dirty="0"/>
              <a:t>After testing is completed, analyzer should be downloaded.  Results flow to p-Web.  P-Web searches it’s ADT for a CSN match.  If match found, results post to Wake One.</a:t>
            </a:r>
          </a:p>
          <a:p>
            <a:pPr lvl="0"/>
            <a:r>
              <a:rPr lang="en-US" sz="2100" dirty="0"/>
              <a:t>Operator’s name, i-STAT analyzer serial number, and cartridge lot number will report with each test result in Wake One.</a:t>
            </a:r>
          </a:p>
          <a:p>
            <a:r>
              <a:rPr lang="en-US" sz="2100" dirty="0"/>
              <a:t>Billing occurs when results hit Wake One.  Billing occurs based on results that hit Wake One, not on the physician order for the test.</a:t>
            </a:r>
          </a:p>
        </p:txBody>
      </p:sp>
    </p:spTree>
    <p:extLst>
      <p:ext uri="{BB962C8B-B14F-4D97-AF65-F5344CB8AC3E}">
        <p14:creationId xmlns:p14="http://schemas.microsoft.com/office/powerpoint/2010/main" val="390670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b="1" dirty="0" smtClean="0"/>
              <a:t>Patient identity</a:t>
            </a:r>
          </a:p>
        </p:txBody>
      </p:sp>
      <p:sp>
        <p:nvSpPr>
          <p:cNvPr id="41987" name="Rectangle 3"/>
          <p:cNvSpPr>
            <a:spLocks noGrp="1" noChangeArrowheads="1"/>
          </p:cNvSpPr>
          <p:nvPr>
            <p:ph type="body" idx="1"/>
          </p:nvPr>
        </p:nvSpPr>
        <p:spPr>
          <a:xfrm>
            <a:off x="609600" y="1447800"/>
            <a:ext cx="8001000" cy="5066002"/>
          </a:xfrm>
        </p:spPr>
        <p:txBody>
          <a:bodyPr/>
          <a:lstStyle/>
          <a:p>
            <a:pPr eaLnBrk="1" hangingPunct="1">
              <a:lnSpc>
                <a:spcPct val="90000"/>
              </a:lnSpc>
            </a:pPr>
            <a:r>
              <a:rPr lang="en-US" sz="2000" dirty="0" smtClean="0"/>
              <a:t>Follow WFBMC policy for verification of patient identity—              </a:t>
            </a:r>
            <a:r>
              <a:rPr lang="en-US" sz="2000" b="1" dirty="0" smtClean="0">
                <a:solidFill>
                  <a:srgbClr val="FF0000"/>
                </a:solidFill>
              </a:rPr>
              <a:t>Use 2 patient identifiers at the patient bedside and 4 identifiers (name, DOB, MRN, CSN) in sites which perform procedural cases where patient armband is not accessible.</a:t>
            </a:r>
          </a:p>
          <a:p>
            <a:pPr>
              <a:lnSpc>
                <a:spcPct val="90000"/>
              </a:lnSpc>
            </a:pPr>
            <a:r>
              <a:rPr lang="en-US" sz="2000" b="1" dirty="0"/>
              <a:t>If scanning a patient armband or label not on the patient, include patient ID verification in time out procedure</a:t>
            </a:r>
            <a:r>
              <a:rPr lang="en-US" sz="2000" b="1" dirty="0" smtClean="0"/>
              <a:t>.</a:t>
            </a:r>
          </a:p>
          <a:p>
            <a:pPr eaLnBrk="1" hangingPunct="1">
              <a:lnSpc>
                <a:spcPct val="90000"/>
              </a:lnSpc>
            </a:pPr>
            <a:r>
              <a:rPr lang="en-US" sz="2000" u="sng" dirty="0" smtClean="0"/>
              <a:t>Ensure sample identity throughout entire testing and reporting process.</a:t>
            </a:r>
          </a:p>
          <a:p>
            <a:pPr>
              <a:lnSpc>
                <a:spcPct val="90000"/>
              </a:lnSpc>
            </a:pPr>
            <a:r>
              <a:rPr lang="en-US" sz="2000" dirty="0"/>
              <a:t>Press and hold the SCAN key </a:t>
            </a:r>
            <a:r>
              <a:rPr lang="en-US" sz="2000" dirty="0" smtClean="0"/>
              <a:t>pad.</a:t>
            </a:r>
            <a:endParaRPr lang="en-US" sz="2000" u="sng" dirty="0" smtClean="0"/>
          </a:p>
          <a:p>
            <a:pPr eaLnBrk="1" hangingPunct="1">
              <a:lnSpc>
                <a:spcPct val="90000"/>
              </a:lnSpc>
            </a:pPr>
            <a:r>
              <a:rPr lang="en-US" sz="2000" u="sng" dirty="0" smtClean="0"/>
              <a:t>Scan patient ID into the analyzer DIRECTLY from the patient armband on the patient or in the presence of the patient.</a:t>
            </a:r>
          </a:p>
          <a:p>
            <a:pPr eaLnBrk="1" hangingPunct="1">
              <a:lnSpc>
                <a:spcPct val="90000"/>
              </a:lnSpc>
            </a:pPr>
            <a:r>
              <a:rPr lang="en-US" sz="2000" dirty="0" smtClean="0"/>
              <a:t>Verify patient ID again on analyzer display.</a:t>
            </a:r>
          </a:p>
          <a:p>
            <a:pPr marL="231775" lvl="4">
              <a:lnSpc>
                <a:spcPct val="90000"/>
              </a:lnSpc>
            </a:pPr>
            <a:r>
              <a:rPr lang="en-US" sz="2000" dirty="0">
                <a:solidFill>
                  <a:schemeClr val="hlink"/>
                </a:solidFill>
              </a:rPr>
              <a:t>CAUTION:  Laser</a:t>
            </a:r>
            <a:r>
              <a:rPr lang="en-US" sz="2000" dirty="0"/>
              <a:t> </a:t>
            </a:r>
            <a:r>
              <a:rPr lang="en-US" sz="2000" dirty="0">
                <a:solidFill>
                  <a:schemeClr val="hlink"/>
                </a:solidFill>
              </a:rPr>
              <a:t>light</a:t>
            </a:r>
            <a:r>
              <a:rPr lang="en-US" sz="2000" dirty="0"/>
              <a:t>—do not stare into beam or point at </a:t>
            </a:r>
            <a:r>
              <a:rPr lang="en-US" sz="2000" dirty="0" smtClean="0"/>
              <a:t>anyone.</a:t>
            </a:r>
            <a:endParaRPr lang="en-US" sz="2000" dirty="0"/>
          </a:p>
          <a:p>
            <a:pPr eaLnBrk="1" hangingPunct="1">
              <a:lnSpc>
                <a:spcPct val="90000"/>
              </a:lnSpc>
            </a:pPr>
            <a:endParaRPr lang="en-US" sz="28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b="1" dirty="0" smtClean="0"/>
              <a:t>Patient Identity-Misidentifications</a:t>
            </a:r>
          </a:p>
        </p:txBody>
      </p:sp>
      <p:sp>
        <p:nvSpPr>
          <p:cNvPr id="44035" name="Rectangle 3"/>
          <p:cNvSpPr>
            <a:spLocks noGrp="1" noChangeArrowheads="1"/>
          </p:cNvSpPr>
          <p:nvPr>
            <p:ph type="body" idx="1"/>
          </p:nvPr>
        </p:nvSpPr>
        <p:spPr>
          <a:xfrm>
            <a:off x="914400" y="1828800"/>
            <a:ext cx="7772400" cy="3865674"/>
          </a:xfrm>
        </p:spPr>
        <p:txBody>
          <a:bodyPr/>
          <a:lstStyle/>
          <a:p>
            <a:pPr eaLnBrk="1" hangingPunct="1">
              <a:lnSpc>
                <a:spcPct val="80000"/>
              </a:lnSpc>
            </a:pPr>
            <a:r>
              <a:rPr lang="en-US" sz="2400" dirty="0" smtClean="0"/>
              <a:t>Any mis-identified samples/results should be reported to the Clinical Lab immediately. </a:t>
            </a:r>
          </a:p>
          <a:p>
            <a:pPr eaLnBrk="1" hangingPunct="1">
              <a:lnSpc>
                <a:spcPct val="80000"/>
              </a:lnSpc>
            </a:pPr>
            <a:endParaRPr lang="en-US" sz="2400" dirty="0" smtClean="0"/>
          </a:p>
          <a:p>
            <a:pPr>
              <a:lnSpc>
                <a:spcPct val="80000"/>
              </a:lnSpc>
            </a:pPr>
            <a:r>
              <a:rPr lang="en-US" sz="2400" dirty="0"/>
              <a:t>In the event of an error, </a:t>
            </a:r>
            <a:r>
              <a:rPr lang="en-US" sz="2400" b="1" dirty="0">
                <a:solidFill>
                  <a:srgbClr val="FF0000"/>
                </a:solidFill>
              </a:rPr>
              <a:t>operators will need to edit their own results in Wake One</a:t>
            </a:r>
            <a:r>
              <a:rPr lang="en-US" sz="2400" dirty="0"/>
              <a:t> – for example, sample misidentification or questionable results that were not flagged with a comment code at the time of testing. </a:t>
            </a:r>
            <a:endParaRPr lang="en-US" sz="2400" dirty="0" smtClean="0"/>
          </a:p>
          <a:p>
            <a:pPr>
              <a:lnSpc>
                <a:spcPct val="80000"/>
              </a:lnSpc>
            </a:pPr>
            <a:endParaRPr lang="en-US" sz="2400" dirty="0"/>
          </a:p>
          <a:p>
            <a:pPr eaLnBrk="1" hangingPunct="1">
              <a:lnSpc>
                <a:spcPct val="80000"/>
              </a:lnSpc>
            </a:pPr>
            <a:r>
              <a:rPr lang="en-US" sz="2400" dirty="0" smtClean="0"/>
              <a:t>It is the responsibility of the staff member who creates the error to notify appropriate patient care providers of the sample misidentification.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762000"/>
            <a:ext cx="7315200" cy="553998"/>
          </a:xfrm>
        </p:spPr>
        <p:txBody>
          <a:bodyPr/>
          <a:lstStyle/>
          <a:p>
            <a:r>
              <a:rPr lang="en-US" b="1" dirty="0" smtClean="0"/>
              <a:t>Sample Information</a:t>
            </a:r>
            <a:endParaRPr lang="en-US" b="1" dirty="0"/>
          </a:p>
        </p:txBody>
      </p:sp>
      <p:sp>
        <p:nvSpPr>
          <p:cNvPr id="5" name="Subtitle 4"/>
          <p:cNvSpPr>
            <a:spLocks noGrp="1"/>
          </p:cNvSpPr>
          <p:nvPr>
            <p:ph type="subTitle" idx="1"/>
          </p:nvPr>
        </p:nvSpPr>
        <p:spPr>
          <a:xfrm>
            <a:off x="3124200" y="1447800"/>
            <a:ext cx="4794250" cy="307777"/>
          </a:xfrm>
        </p:spPr>
        <p:txBody>
          <a:bodyPr/>
          <a:lstStyle/>
          <a:p>
            <a:pPr lvl="1"/>
            <a:endParaRPr lang="en-US" sz="2000" dirty="0"/>
          </a:p>
        </p:txBody>
      </p:sp>
    </p:spTree>
    <p:extLst>
      <p:ext uri="{BB962C8B-B14F-4D97-AF65-F5344CB8AC3E}">
        <p14:creationId xmlns:p14="http://schemas.microsoft.com/office/powerpoint/2010/main" val="141191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t>i-STAT Operator ID</a:t>
            </a:r>
          </a:p>
        </p:txBody>
      </p:sp>
      <p:sp>
        <p:nvSpPr>
          <p:cNvPr id="6147" name="Rectangle 3"/>
          <p:cNvSpPr>
            <a:spLocks noGrp="1" noChangeArrowheads="1"/>
          </p:cNvSpPr>
          <p:nvPr>
            <p:ph type="body" idx="1"/>
          </p:nvPr>
        </p:nvSpPr>
        <p:spPr>
          <a:xfrm>
            <a:off x="914400" y="1828800"/>
            <a:ext cx="7772400" cy="2616101"/>
          </a:xfrm>
        </p:spPr>
        <p:txBody>
          <a:bodyPr/>
          <a:lstStyle/>
          <a:p>
            <a:pPr eaLnBrk="1" hangingPunct="1"/>
            <a:r>
              <a:rPr lang="en-US" dirty="0" smtClean="0"/>
              <a:t>User specific</a:t>
            </a:r>
          </a:p>
          <a:p>
            <a:pPr eaLnBrk="1" hangingPunct="1"/>
            <a:r>
              <a:rPr lang="en-US" dirty="0" smtClean="0"/>
              <a:t>Serves as identification of testing personnel</a:t>
            </a:r>
          </a:p>
          <a:p>
            <a:pPr eaLnBrk="1" hangingPunct="1"/>
            <a:r>
              <a:rPr lang="en-US" dirty="0" smtClean="0"/>
              <a:t>Do NOT share operator ID’s</a:t>
            </a:r>
          </a:p>
          <a:p>
            <a:pPr eaLnBrk="1" hangingPunct="1"/>
            <a:r>
              <a:rPr lang="en-US" sz="2800" dirty="0" smtClean="0"/>
              <a:t>Do NOT enter your operator ID into analyzer and allow use by another individual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685800"/>
            <a:ext cx="7772400" cy="523220"/>
          </a:xfrm>
        </p:spPr>
        <p:txBody>
          <a:bodyPr/>
          <a:lstStyle/>
          <a:p>
            <a:pPr eaLnBrk="1" hangingPunct="1"/>
            <a:r>
              <a:rPr lang="en-US" sz="3400" b="1" dirty="0" smtClean="0"/>
              <a:t>Sample Requirements: ACT cartridge</a:t>
            </a:r>
          </a:p>
        </p:txBody>
      </p:sp>
      <p:sp>
        <p:nvSpPr>
          <p:cNvPr id="24579" name="Rectangle 3"/>
          <p:cNvSpPr>
            <a:spLocks noGrp="1" noChangeArrowheads="1"/>
          </p:cNvSpPr>
          <p:nvPr>
            <p:ph type="body" idx="1"/>
          </p:nvPr>
        </p:nvSpPr>
        <p:spPr>
          <a:xfrm>
            <a:off x="914400" y="1828800"/>
            <a:ext cx="7772400" cy="5084469"/>
          </a:xfrm>
        </p:spPr>
        <p:txBody>
          <a:bodyPr/>
          <a:lstStyle/>
          <a:p>
            <a:pPr>
              <a:lnSpc>
                <a:spcPct val="80000"/>
              </a:lnSpc>
            </a:pPr>
            <a:r>
              <a:rPr lang="en-US" sz="2000" u="sng" dirty="0"/>
              <a:t>ONLY whole blood</a:t>
            </a:r>
            <a:r>
              <a:rPr lang="en-US" sz="2000" dirty="0"/>
              <a:t> should be tested on </a:t>
            </a:r>
            <a:r>
              <a:rPr lang="en-US" sz="2000" dirty="0" smtClean="0"/>
              <a:t>i-STAT</a:t>
            </a:r>
          </a:p>
          <a:p>
            <a:pPr>
              <a:lnSpc>
                <a:spcPct val="80000"/>
              </a:lnSpc>
            </a:pPr>
            <a:endParaRPr lang="en-US" sz="2000" dirty="0" smtClean="0"/>
          </a:p>
          <a:p>
            <a:pPr eaLnBrk="1" hangingPunct="1">
              <a:lnSpc>
                <a:spcPct val="80000"/>
              </a:lnSpc>
            </a:pPr>
            <a:r>
              <a:rPr lang="en-US" sz="2000" dirty="0" smtClean="0"/>
              <a:t>NEVER use a pre-heparinized or anti-coagulated collection container for ACT testing</a:t>
            </a:r>
          </a:p>
          <a:p>
            <a:pPr eaLnBrk="1" hangingPunct="1">
              <a:lnSpc>
                <a:spcPct val="80000"/>
              </a:lnSpc>
            </a:pPr>
            <a:endParaRPr lang="en-US" sz="2000" dirty="0" smtClean="0"/>
          </a:p>
          <a:p>
            <a:pPr eaLnBrk="1" hangingPunct="1">
              <a:lnSpc>
                <a:spcPct val="80000"/>
              </a:lnSpc>
            </a:pPr>
            <a:r>
              <a:rPr lang="en-US" sz="2000" dirty="0" smtClean="0"/>
              <a:t>Plastic collection containers must be used</a:t>
            </a:r>
          </a:p>
          <a:p>
            <a:pPr eaLnBrk="1" hangingPunct="1">
              <a:lnSpc>
                <a:spcPct val="80000"/>
              </a:lnSpc>
            </a:pPr>
            <a:endParaRPr lang="en-US" sz="2000" dirty="0" smtClean="0"/>
          </a:p>
          <a:p>
            <a:pPr>
              <a:lnSpc>
                <a:spcPct val="80000"/>
              </a:lnSpc>
            </a:pPr>
            <a:r>
              <a:rPr lang="en-US" sz="2000" dirty="0"/>
              <a:t>Squirt out the first drop of blood from syringe, prior to filling test </a:t>
            </a:r>
            <a:r>
              <a:rPr lang="en-US" sz="2000" dirty="0" smtClean="0"/>
              <a:t>cartridge  </a:t>
            </a:r>
          </a:p>
          <a:p>
            <a:pPr>
              <a:lnSpc>
                <a:spcPct val="80000"/>
              </a:lnSpc>
            </a:pPr>
            <a:endParaRPr lang="en-US" sz="2000" dirty="0" smtClean="0"/>
          </a:p>
          <a:p>
            <a:pPr>
              <a:lnSpc>
                <a:spcPct val="80000"/>
              </a:lnSpc>
            </a:pPr>
            <a:r>
              <a:rPr lang="en-US" sz="2000" dirty="0"/>
              <a:t>T</a:t>
            </a:r>
            <a:r>
              <a:rPr lang="en-US" sz="2000" dirty="0" smtClean="0"/>
              <a:t>est IMMEDIATELY after </a:t>
            </a:r>
            <a:r>
              <a:rPr lang="en-US" sz="2000" dirty="0"/>
              <a:t>collection -- Do NOT let the sample sit for any period of time prior to </a:t>
            </a:r>
            <a:r>
              <a:rPr lang="en-US" sz="2000" dirty="0" smtClean="0"/>
              <a:t>testing</a:t>
            </a:r>
          </a:p>
          <a:p>
            <a:pPr eaLnBrk="1" hangingPunct="1">
              <a:lnSpc>
                <a:spcPct val="80000"/>
              </a:lnSpc>
            </a:pPr>
            <a:endParaRPr lang="en-US" sz="2000" dirty="0" smtClean="0"/>
          </a:p>
          <a:p>
            <a:pPr eaLnBrk="1" hangingPunct="1">
              <a:lnSpc>
                <a:spcPct val="80000"/>
              </a:lnSpc>
            </a:pPr>
            <a:endParaRPr lang="en-US" sz="28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772400" cy="492443"/>
          </a:xfrm>
        </p:spPr>
        <p:txBody>
          <a:bodyPr/>
          <a:lstStyle/>
          <a:p>
            <a:r>
              <a:rPr lang="en-US" sz="3200" b="1" dirty="0"/>
              <a:t>Sample </a:t>
            </a:r>
            <a:r>
              <a:rPr lang="en-US" sz="3200" b="1" dirty="0" smtClean="0"/>
              <a:t>Requirements: </a:t>
            </a:r>
            <a:r>
              <a:rPr lang="en-US" sz="3200" b="1" dirty="0"/>
              <a:t>PT/INR Cartridge</a:t>
            </a:r>
          </a:p>
        </p:txBody>
      </p:sp>
      <p:sp>
        <p:nvSpPr>
          <p:cNvPr id="3" name="Content Placeholder 2"/>
          <p:cNvSpPr>
            <a:spLocks noGrp="1"/>
          </p:cNvSpPr>
          <p:nvPr>
            <p:ph idx="1"/>
          </p:nvPr>
        </p:nvSpPr>
        <p:spPr>
          <a:xfrm>
            <a:off x="729048" y="1594021"/>
            <a:ext cx="7856838" cy="4342613"/>
          </a:xfrm>
        </p:spPr>
        <p:txBody>
          <a:bodyPr/>
          <a:lstStyle/>
          <a:p>
            <a:pPr>
              <a:lnSpc>
                <a:spcPct val="80000"/>
              </a:lnSpc>
            </a:pPr>
            <a:r>
              <a:rPr lang="en-US" sz="1900" b="1" u="sng" dirty="0"/>
              <a:t>ONLY whole blood</a:t>
            </a:r>
            <a:r>
              <a:rPr lang="en-US" sz="1900" b="1" dirty="0"/>
              <a:t> should be tested on </a:t>
            </a:r>
            <a:r>
              <a:rPr lang="en-US" sz="1900" b="1" dirty="0" smtClean="0"/>
              <a:t>i-STAT.</a:t>
            </a:r>
            <a:endParaRPr lang="en-US" sz="1900" dirty="0"/>
          </a:p>
          <a:p>
            <a:r>
              <a:rPr lang="en-US" sz="1900" b="1" dirty="0"/>
              <a:t>Follow all current manufacturer </a:t>
            </a:r>
            <a:r>
              <a:rPr lang="en-US" sz="1900" b="1" dirty="0" smtClean="0"/>
              <a:t>recommendations.</a:t>
            </a:r>
            <a:endParaRPr lang="en-US" sz="1900" dirty="0"/>
          </a:p>
          <a:p>
            <a:r>
              <a:rPr lang="en-US" sz="1900" dirty="0"/>
              <a:t>Only capillary or venous samples should be used for </a:t>
            </a:r>
            <a:r>
              <a:rPr lang="en-US" sz="1900" dirty="0" smtClean="0"/>
              <a:t>PT/INR </a:t>
            </a:r>
            <a:r>
              <a:rPr lang="en-US" sz="1900" dirty="0"/>
              <a:t>testing.</a:t>
            </a:r>
          </a:p>
          <a:p>
            <a:r>
              <a:rPr lang="en-US" sz="1900" dirty="0"/>
              <a:t>The </a:t>
            </a:r>
            <a:r>
              <a:rPr lang="en-US" sz="1900" u="sng" dirty="0"/>
              <a:t>first drop</a:t>
            </a:r>
            <a:r>
              <a:rPr lang="en-US" sz="1900" dirty="0"/>
              <a:t> of blood from a capillary sample should be used.  </a:t>
            </a:r>
            <a:endParaRPr lang="en-US" sz="1900" dirty="0" smtClean="0"/>
          </a:p>
          <a:p>
            <a:r>
              <a:rPr lang="en-US" sz="1900" b="1" dirty="0" smtClean="0"/>
              <a:t>I-STAT </a:t>
            </a:r>
            <a:r>
              <a:rPr lang="en-US" sz="1900" b="1" dirty="0"/>
              <a:t>recommends filling cartridge directly from skin puncture.  Capillary tubes are NOT recommended for PT/INR testing.</a:t>
            </a:r>
          </a:p>
          <a:p>
            <a:r>
              <a:rPr lang="en-US" sz="1900" dirty="0"/>
              <a:t>If a collection container is used for a </a:t>
            </a:r>
            <a:r>
              <a:rPr lang="en-US" sz="1900" u="sng" dirty="0"/>
              <a:t>venous</a:t>
            </a:r>
            <a:r>
              <a:rPr lang="en-US" sz="1900" dirty="0"/>
              <a:t> sample, the sample must be collected in a </a:t>
            </a:r>
            <a:r>
              <a:rPr lang="en-US" sz="1900" b="1" u="sng" dirty="0"/>
              <a:t>plastic</a:t>
            </a:r>
            <a:r>
              <a:rPr lang="en-US" sz="1900" dirty="0"/>
              <a:t> syringe without anti-coagulant and tested IMMEDIATELY after collection.  Transfer devices should not be used to transfer sample to the cartridge. Metal needles should not be used when filling an i-STAT cartridge.</a:t>
            </a:r>
          </a:p>
          <a:p>
            <a:r>
              <a:rPr lang="en-US" sz="1900" b="1" u="sng" dirty="0"/>
              <a:t>If sample testing is delayed, results will be adversely </a:t>
            </a:r>
            <a:r>
              <a:rPr lang="en-US" sz="1900" b="1" u="sng" dirty="0" smtClean="0"/>
              <a:t>affected.</a:t>
            </a:r>
            <a:endParaRPr lang="en-US" sz="1900" dirty="0"/>
          </a:p>
        </p:txBody>
      </p:sp>
    </p:spTree>
    <p:extLst>
      <p:ext uri="{BB962C8B-B14F-4D97-AF65-F5344CB8AC3E}">
        <p14:creationId xmlns:p14="http://schemas.microsoft.com/office/powerpoint/2010/main" val="391131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b="1" dirty="0" smtClean="0"/>
              <a:t>In-Dwelling Line Sample Collection</a:t>
            </a:r>
          </a:p>
        </p:txBody>
      </p:sp>
      <p:sp>
        <p:nvSpPr>
          <p:cNvPr id="20483" name="Content Placeholder 2"/>
          <p:cNvSpPr>
            <a:spLocks noGrp="1"/>
          </p:cNvSpPr>
          <p:nvPr>
            <p:ph idx="1"/>
          </p:nvPr>
        </p:nvSpPr>
        <p:spPr>
          <a:xfrm>
            <a:off x="685800" y="1524000"/>
            <a:ext cx="8001000" cy="4770537"/>
          </a:xfrm>
        </p:spPr>
        <p:txBody>
          <a:bodyPr/>
          <a:lstStyle/>
          <a:p>
            <a:pPr eaLnBrk="1" hangingPunct="1"/>
            <a:r>
              <a:rPr lang="en-US" sz="1600" dirty="0" smtClean="0"/>
              <a:t>Always adequately ‘clear’ line prior to collecting a sample for testing on i-STAT.</a:t>
            </a:r>
          </a:p>
          <a:p>
            <a:pPr eaLnBrk="1" hangingPunct="1"/>
            <a:r>
              <a:rPr lang="en-US" sz="1600" dirty="0" smtClean="0"/>
              <a:t>Inaccurate results will be given if samples are contaminated.</a:t>
            </a:r>
          </a:p>
          <a:p>
            <a:pPr eaLnBrk="1"/>
            <a:r>
              <a:rPr lang="en-US" sz="1600" dirty="0" smtClean="0"/>
              <a:t>Back flush line with sufficient amount of blood to remove intravenous solution, heparin, or medications that may contaminate the sample.</a:t>
            </a:r>
          </a:p>
          <a:p>
            <a:pPr eaLnBrk="1"/>
            <a:r>
              <a:rPr lang="en-US" sz="1600" b="1" dirty="0" smtClean="0"/>
              <a:t>i-STAT Recommendation:</a:t>
            </a:r>
            <a:r>
              <a:rPr lang="en-US" sz="1600" dirty="0" smtClean="0"/>
              <a:t>  five to six times the volume of the catheter, connectors, and needle should be collected as ‘waste’ for samples.</a:t>
            </a:r>
          </a:p>
          <a:p>
            <a:pPr eaLnBrk="1"/>
            <a:r>
              <a:rPr lang="en-US" sz="1600" b="1" dirty="0" smtClean="0"/>
              <a:t>ACT cartridges:  </a:t>
            </a:r>
            <a:r>
              <a:rPr lang="en-US" sz="1600" dirty="0" smtClean="0"/>
              <a:t>If blood must be drawn from an indwelling line, possible heparin contamination and specimen dilution should be considered.  The line should be flushed with 5mL of saline and the first 5mL of blood </a:t>
            </a:r>
            <a:r>
              <a:rPr lang="en-US" sz="1600" b="1" u="sng" dirty="0" smtClean="0"/>
              <a:t>or</a:t>
            </a:r>
            <a:r>
              <a:rPr lang="en-US" sz="1600" dirty="0" smtClean="0"/>
              <a:t> six dead space volumes of the catheter should be discarded.</a:t>
            </a:r>
          </a:p>
          <a:p>
            <a:pPr eaLnBrk="1"/>
            <a:r>
              <a:rPr lang="en-US" sz="1600" b="1" i="1" dirty="0" smtClean="0"/>
              <a:t>Accurate results depend on an adequate back flush to eliminate the possibility of sample contamination with IV fluids.</a:t>
            </a:r>
            <a:endParaRPr lang="en-US" sz="1600" dirty="0" smtClean="0"/>
          </a:p>
          <a:p>
            <a:pPr eaLnBrk="1"/>
            <a:r>
              <a:rPr lang="en-US" sz="1600" i="1" dirty="0" smtClean="0"/>
              <a:t>Caution should be taken when collecting from lines which have had fluids that could adhere to the sides of the tubing.  These lines may be difficult to adequately  ‘clear’.</a:t>
            </a:r>
            <a:endParaRPr lang="en-US" sz="1600" dirty="0" smtClean="0"/>
          </a:p>
          <a:p>
            <a:pPr eaLnBrk="1" hangingPunct="1"/>
            <a:endParaRPr lang="en-US" sz="160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762000"/>
            <a:ext cx="7315200" cy="553998"/>
          </a:xfrm>
        </p:spPr>
        <p:txBody>
          <a:bodyPr/>
          <a:lstStyle/>
          <a:p>
            <a:r>
              <a:rPr lang="en-US" b="1" dirty="0" smtClean="0"/>
              <a:t>Results</a:t>
            </a:r>
            <a:endParaRPr lang="en-US" b="1" dirty="0"/>
          </a:p>
        </p:txBody>
      </p:sp>
      <p:sp>
        <p:nvSpPr>
          <p:cNvPr id="5" name="Subtitle 4"/>
          <p:cNvSpPr>
            <a:spLocks noGrp="1"/>
          </p:cNvSpPr>
          <p:nvPr>
            <p:ph type="subTitle" idx="1"/>
          </p:nvPr>
        </p:nvSpPr>
        <p:spPr>
          <a:xfrm>
            <a:off x="3124200" y="1447800"/>
            <a:ext cx="4794250" cy="3939540"/>
          </a:xfrm>
        </p:spPr>
        <p:txBody>
          <a:bodyPr/>
          <a:lstStyle/>
          <a:p>
            <a:pPr>
              <a:buFont typeface="Arial" pitchFamily="34" charset="0"/>
              <a:buChar char="•"/>
            </a:pPr>
            <a:endParaRPr lang="en-US" sz="1600" dirty="0" smtClean="0"/>
          </a:p>
          <a:p>
            <a:pPr lvl="1" algn="l">
              <a:buFont typeface="Arial" pitchFamily="34" charset="0"/>
              <a:buChar char="•"/>
            </a:pPr>
            <a:r>
              <a:rPr lang="en-US" sz="2000" dirty="0" smtClean="0">
                <a:solidFill>
                  <a:schemeClr val="tx1"/>
                </a:solidFill>
              </a:rPr>
              <a:t>Factors Affecting </a:t>
            </a:r>
            <a:r>
              <a:rPr lang="en-US" sz="2000" dirty="0">
                <a:solidFill>
                  <a:schemeClr val="tx1"/>
                </a:solidFill>
              </a:rPr>
              <a:t>R</a:t>
            </a:r>
            <a:r>
              <a:rPr lang="en-US" sz="2000" dirty="0" smtClean="0">
                <a:solidFill>
                  <a:schemeClr val="tx1"/>
                </a:solidFill>
              </a:rPr>
              <a:t>esults</a:t>
            </a:r>
          </a:p>
          <a:p>
            <a:pPr lvl="1" algn="l">
              <a:buFont typeface="Arial" pitchFamily="34" charset="0"/>
              <a:buChar char="•"/>
            </a:pPr>
            <a:r>
              <a:rPr lang="en-US" sz="2000" dirty="0" smtClean="0">
                <a:solidFill>
                  <a:schemeClr val="tx1"/>
                </a:solidFill>
              </a:rPr>
              <a:t>Result Considerations</a:t>
            </a:r>
          </a:p>
          <a:p>
            <a:pPr lvl="1" algn="l">
              <a:buFont typeface="Arial" pitchFamily="34" charset="0"/>
              <a:buChar char="•"/>
            </a:pPr>
            <a:r>
              <a:rPr lang="en-US" sz="2000" dirty="0" smtClean="0">
                <a:solidFill>
                  <a:schemeClr val="tx1"/>
                </a:solidFill>
              </a:rPr>
              <a:t>Error Codes</a:t>
            </a:r>
          </a:p>
          <a:p>
            <a:pPr lvl="1" algn="l">
              <a:buFont typeface="Arial" pitchFamily="34" charset="0"/>
              <a:buChar char="•"/>
            </a:pPr>
            <a:r>
              <a:rPr lang="en-US" sz="2000" dirty="0" smtClean="0">
                <a:solidFill>
                  <a:schemeClr val="tx1"/>
                </a:solidFill>
              </a:rPr>
              <a:t>Use of Comment </a:t>
            </a:r>
            <a:r>
              <a:rPr lang="en-US" sz="2000" dirty="0">
                <a:solidFill>
                  <a:schemeClr val="tx1"/>
                </a:solidFill>
              </a:rPr>
              <a:t>C</a:t>
            </a:r>
            <a:r>
              <a:rPr lang="en-US" sz="2000" dirty="0" smtClean="0">
                <a:solidFill>
                  <a:schemeClr val="tx1"/>
                </a:solidFill>
              </a:rPr>
              <a:t>odes</a:t>
            </a:r>
          </a:p>
          <a:p>
            <a:pPr lvl="1" algn="l">
              <a:buFont typeface="Arial" pitchFamily="34" charset="0"/>
              <a:buChar char="•"/>
            </a:pPr>
            <a:r>
              <a:rPr lang="en-US" sz="2000" dirty="0" smtClean="0">
                <a:solidFill>
                  <a:schemeClr val="tx1"/>
                </a:solidFill>
              </a:rPr>
              <a:t>Enter/edit in Wake One</a:t>
            </a:r>
          </a:p>
          <a:p>
            <a:pPr lvl="1" algn="l">
              <a:buFont typeface="Arial" pitchFamily="34" charset="0"/>
              <a:buChar char="•"/>
            </a:pPr>
            <a:r>
              <a:rPr lang="en-US" sz="2000" dirty="0" smtClean="0">
                <a:solidFill>
                  <a:schemeClr val="tx1"/>
                </a:solidFill>
              </a:rPr>
              <a:t>RL6</a:t>
            </a:r>
          </a:p>
          <a:p>
            <a:pPr lvl="1" algn="l"/>
            <a:endParaRPr lang="en-US" sz="2000" dirty="0" smtClean="0">
              <a:solidFill>
                <a:schemeClr val="tx1"/>
              </a:solidFill>
            </a:endParaRPr>
          </a:p>
          <a:p>
            <a:pPr lvl="1" algn="l"/>
            <a:endParaRPr lang="en-US" sz="2000" dirty="0">
              <a:solidFill>
                <a:schemeClr val="tx1"/>
              </a:solidFill>
            </a:endParaRPr>
          </a:p>
        </p:txBody>
      </p:sp>
    </p:spTree>
    <p:extLst>
      <p:ext uri="{BB962C8B-B14F-4D97-AF65-F5344CB8AC3E}">
        <p14:creationId xmlns:p14="http://schemas.microsoft.com/office/powerpoint/2010/main" val="1411917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685800"/>
            <a:ext cx="7772400" cy="553998"/>
          </a:xfrm>
        </p:spPr>
        <p:txBody>
          <a:bodyPr/>
          <a:lstStyle/>
          <a:p>
            <a:r>
              <a:rPr lang="en-US" b="1" dirty="0"/>
              <a:t>Factors affecting results</a:t>
            </a:r>
            <a:endParaRPr lang="en-US" b="1" dirty="0" smtClean="0"/>
          </a:p>
        </p:txBody>
      </p:sp>
      <p:sp>
        <p:nvSpPr>
          <p:cNvPr id="26627" name="Rectangle 3"/>
          <p:cNvSpPr>
            <a:spLocks noGrp="1" noChangeArrowheads="1"/>
          </p:cNvSpPr>
          <p:nvPr>
            <p:ph type="body" idx="1"/>
          </p:nvPr>
        </p:nvSpPr>
        <p:spPr>
          <a:xfrm>
            <a:off x="609600" y="1752600"/>
            <a:ext cx="8019535" cy="4715137"/>
          </a:xfrm>
        </p:spPr>
        <p:txBody>
          <a:bodyPr/>
          <a:lstStyle/>
          <a:p>
            <a:pPr eaLnBrk="1" hangingPunct="1">
              <a:lnSpc>
                <a:spcPct val="80000"/>
              </a:lnSpc>
            </a:pPr>
            <a:r>
              <a:rPr lang="en-US" sz="2800" dirty="0" smtClean="0"/>
              <a:t>Using a metal needle to fill cartridge</a:t>
            </a:r>
          </a:p>
          <a:p>
            <a:pPr eaLnBrk="1" hangingPunct="1">
              <a:lnSpc>
                <a:spcPct val="80000"/>
              </a:lnSpc>
            </a:pPr>
            <a:r>
              <a:rPr lang="en-US" sz="2800" dirty="0" smtClean="0"/>
              <a:t>Moving/carrying the analyzer during sample testing</a:t>
            </a:r>
          </a:p>
          <a:p>
            <a:pPr eaLnBrk="1" hangingPunct="1">
              <a:lnSpc>
                <a:spcPct val="80000"/>
              </a:lnSpc>
            </a:pPr>
            <a:r>
              <a:rPr lang="en-US" sz="2800" dirty="0" smtClean="0"/>
              <a:t>Vibration of the analyzer</a:t>
            </a:r>
          </a:p>
          <a:p>
            <a:pPr eaLnBrk="1" hangingPunct="1">
              <a:lnSpc>
                <a:spcPct val="80000"/>
              </a:lnSpc>
            </a:pPr>
            <a:r>
              <a:rPr lang="en-US" sz="2800" dirty="0" smtClean="0">
                <a:solidFill>
                  <a:schemeClr val="hlink"/>
                </a:solidFill>
              </a:rPr>
              <a:t>Tilting the analyzer during testing.  The analyzer MUST remain flat during sample testing.</a:t>
            </a:r>
          </a:p>
          <a:p>
            <a:pPr eaLnBrk="1" hangingPunct="1">
              <a:lnSpc>
                <a:spcPct val="80000"/>
              </a:lnSpc>
            </a:pPr>
            <a:r>
              <a:rPr lang="en-US" sz="2800" dirty="0" smtClean="0"/>
              <a:t>Refer to the i-STAT System Manual—Cartridge Test Information (CTI) sheets for other factors which can adversely affect results</a:t>
            </a:r>
          </a:p>
          <a:p>
            <a:pPr eaLnBrk="1" hangingPunct="1">
              <a:lnSpc>
                <a:spcPct val="80000"/>
              </a:lnSpc>
            </a:pPr>
            <a:endParaRPr lang="en-US" sz="2800" dirty="0" smtClean="0"/>
          </a:p>
          <a:p>
            <a:pPr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b="1" dirty="0" smtClean="0"/>
              <a:t>Result Considerations</a:t>
            </a:r>
          </a:p>
        </p:txBody>
      </p:sp>
      <p:sp>
        <p:nvSpPr>
          <p:cNvPr id="31747" name="Rectangle 3"/>
          <p:cNvSpPr>
            <a:spLocks noGrp="1" noChangeArrowheads="1"/>
          </p:cNvSpPr>
          <p:nvPr>
            <p:ph type="body" idx="1"/>
          </p:nvPr>
        </p:nvSpPr>
        <p:spPr>
          <a:xfrm>
            <a:off x="914400" y="1828800"/>
            <a:ext cx="7772400" cy="3200876"/>
          </a:xfrm>
        </p:spPr>
        <p:txBody>
          <a:bodyPr/>
          <a:lstStyle/>
          <a:p>
            <a:pPr eaLnBrk="1" hangingPunct="1"/>
            <a:r>
              <a:rPr lang="en-US" dirty="0" smtClean="0"/>
              <a:t>Samples diluted with IV fluids will give inaccurate results</a:t>
            </a:r>
          </a:p>
          <a:p>
            <a:pPr eaLnBrk="1" hangingPunct="1"/>
            <a:r>
              <a:rPr lang="en-US" dirty="0" smtClean="0"/>
              <a:t>Results should be carefully evaluated</a:t>
            </a:r>
          </a:p>
          <a:p>
            <a:pPr eaLnBrk="1" hangingPunct="1"/>
            <a:r>
              <a:rPr lang="en-US" dirty="0" smtClean="0"/>
              <a:t>Contamination </a:t>
            </a:r>
            <a:r>
              <a:rPr lang="en-US" u="sng" dirty="0" smtClean="0"/>
              <a:t>may</a:t>
            </a:r>
            <a:r>
              <a:rPr lang="en-US" dirty="0" smtClean="0"/>
              <a:t> be indicated by:</a:t>
            </a:r>
          </a:p>
          <a:p>
            <a:pPr lvl="3"/>
            <a:r>
              <a:rPr lang="en-US" dirty="0" smtClean="0"/>
              <a:t>Falsely prolonged ACT results</a:t>
            </a:r>
          </a:p>
          <a:p>
            <a:pPr lvl="3"/>
            <a:r>
              <a:rPr lang="en-US" dirty="0" smtClean="0"/>
              <a:t>Increased PT/INR results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dirty="0" smtClean="0"/>
              <a:t>Result considerations</a:t>
            </a:r>
          </a:p>
        </p:txBody>
      </p:sp>
      <p:sp>
        <p:nvSpPr>
          <p:cNvPr id="29699" name="Rectangle 3"/>
          <p:cNvSpPr>
            <a:spLocks noGrp="1" noChangeArrowheads="1"/>
          </p:cNvSpPr>
          <p:nvPr>
            <p:ph type="body" idx="1"/>
          </p:nvPr>
        </p:nvSpPr>
        <p:spPr>
          <a:xfrm>
            <a:off x="762000" y="1600200"/>
            <a:ext cx="7924800" cy="4308872"/>
          </a:xfrm>
        </p:spPr>
        <p:txBody>
          <a:bodyPr/>
          <a:lstStyle/>
          <a:p>
            <a:pPr eaLnBrk="1" hangingPunct="1"/>
            <a:r>
              <a:rPr lang="en-US" sz="2400" dirty="0" smtClean="0"/>
              <a:t>For ACT-Kaolin, analyzers are programmed for Pre-Warm to match Medtronic ACT results</a:t>
            </a:r>
          </a:p>
          <a:p>
            <a:pPr eaLnBrk="1" hangingPunct="1"/>
            <a:r>
              <a:rPr lang="en-US" sz="2400" dirty="0" smtClean="0"/>
              <a:t>Prior to acting on any ACT result, testing personnel should wait until the ACT value is final.  </a:t>
            </a:r>
          </a:p>
          <a:p>
            <a:pPr lvl="4"/>
            <a:r>
              <a:rPr lang="en-US" sz="2400" u="sng" dirty="0" smtClean="0"/>
              <a:t>If ACT values are prematurely interpreted, inappropriate patient treatment could occur.</a:t>
            </a:r>
          </a:p>
          <a:p>
            <a:pPr eaLnBrk="1" hangingPunct="1"/>
            <a:r>
              <a:rPr lang="en-US" sz="2400" dirty="0" smtClean="0"/>
              <a:t>Unexpected and unexplained results should be repeated by another test method.</a:t>
            </a:r>
          </a:p>
          <a:p>
            <a:pPr eaLnBrk="1" hangingPunct="1"/>
            <a:r>
              <a:rPr lang="en-US" sz="2400" dirty="0" smtClean="0"/>
              <a:t>Problems should be reported to the Clinical Laboratory Point of Care Testing Office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dirty="0" smtClean="0"/>
              <a:t>When Results Not Given</a:t>
            </a:r>
          </a:p>
        </p:txBody>
      </p:sp>
      <p:sp>
        <p:nvSpPr>
          <p:cNvPr id="32771" name="Rectangle 3"/>
          <p:cNvSpPr>
            <a:spLocks noGrp="1" noChangeArrowheads="1"/>
          </p:cNvSpPr>
          <p:nvPr>
            <p:ph type="body" idx="1"/>
          </p:nvPr>
        </p:nvSpPr>
        <p:spPr>
          <a:xfrm>
            <a:off x="704335" y="1668162"/>
            <a:ext cx="7982465" cy="4471993"/>
          </a:xfrm>
        </p:spPr>
        <p:txBody>
          <a:bodyPr/>
          <a:lstStyle/>
          <a:p>
            <a:pPr eaLnBrk="1" hangingPunct="1">
              <a:lnSpc>
                <a:spcPct val="90000"/>
              </a:lnSpc>
            </a:pPr>
            <a:r>
              <a:rPr lang="en-US" sz="1800" b="1" dirty="0" smtClean="0"/>
              <a:t>Cartridge error</a:t>
            </a:r>
          </a:p>
          <a:p>
            <a:pPr lvl="2">
              <a:lnSpc>
                <a:spcPct val="90000"/>
              </a:lnSpc>
            </a:pPr>
            <a:r>
              <a:rPr lang="en-US" sz="1800" dirty="0" smtClean="0"/>
              <a:t>Refer to Technical Bulletin --- ‘Analyzer Coded Messages’ </a:t>
            </a:r>
          </a:p>
          <a:p>
            <a:pPr lvl="2">
              <a:lnSpc>
                <a:spcPct val="90000"/>
              </a:lnSpc>
            </a:pPr>
            <a:r>
              <a:rPr lang="en-US" sz="1800" dirty="0" smtClean="0"/>
              <a:t>Do NOT </a:t>
            </a:r>
            <a:r>
              <a:rPr lang="en-US" sz="1800" dirty="0"/>
              <a:t>continue with testing until the cause of the error is clearly </a:t>
            </a:r>
            <a:r>
              <a:rPr lang="en-US" sz="1800" dirty="0" smtClean="0"/>
              <a:t>understood</a:t>
            </a:r>
          </a:p>
          <a:p>
            <a:pPr lvl="2">
              <a:lnSpc>
                <a:spcPct val="90000"/>
              </a:lnSpc>
            </a:pPr>
            <a:r>
              <a:rPr lang="en-US" sz="1800" dirty="0" smtClean="0"/>
              <a:t>If the same error code occurs multiple times with no apparent cause, notify the Clinical Laboratory Compliance and POCT office</a:t>
            </a:r>
          </a:p>
          <a:p>
            <a:pPr lvl="2">
              <a:lnSpc>
                <a:spcPct val="90000"/>
              </a:lnSpc>
            </a:pPr>
            <a:r>
              <a:rPr lang="en-US" sz="1800" dirty="0" smtClean="0"/>
              <a:t>Consider using a different analyzer and a different batch of test cartridges</a:t>
            </a:r>
          </a:p>
          <a:p>
            <a:pPr>
              <a:lnSpc>
                <a:spcPct val="90000"/>
              </a:lnSpc>
            </a:pPr>
            <a:r>
              <a:rPr lang="en-US" sz="1800" b="1" dirty="0" smtClean="0"/>
              <a:t>Star out </a:t>
            </a:r>
            <a:r>
              <a:rPr lang="en-US" sz="1800" b="1" dirty="0"/>
              <a:t>(***)</a:t>
            </a:r>
            <a:endParaRPr lang="en-US" sz="1800" b="1" dirty="0" smtClean="0"/>
          </a:p>
          <a:p>
            <a:pPr lvl="2">
              <a:lnSpc>
                <a:spcPct val="90000"/>
              </a:lnSpc>
            </a:pPr>
            <a:r>
              <a:rPr lang="en-US" sz="1800" dirty="0" smtClean="0"/>
              <a:t>Occurs when specific bio-sensor is compromised or there is an interfering substance in the sample</a:t>
            </a:r>
          </a:p>
          <a:p>
            <a:pPr eaLnBrk="1" hangingPunct="1">
              <a:lnSpc>
                <a:spcPct val="90000"/>
              </a:lnSpc>
            </a:pPr>
            <a:r>
              <a:rPr lang="en-US" sz="1800" b="1" dirty="0" smtClean="0"/>
              <a:t>Out of instrument range (&gt;x value or &lt;x value)</a:t>
            </a:r>
          </a:p>
          <a:p>
            <a:pPr lvl="2">
              <a:lnSpc>
                <a:spcPct val="90000"/>
              </a:lnSpc>
            </a:pPr>
            <a:r>
              <a:rPr lang="en-US" sz="1800" dirty="0" smtClean="0"/>
              <a:t>Result is out of reportable range for the analyzer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461665"/>
          </a:xfrm>
        </p:spPr>
        <p:txBody>
          <a:bodyPr/>
          <a:lstStyle/>
          <a:p>
            <a:r>
              <a:rPr lang="en-US" sz="3000" b="1" dirty="0"/>
              <a:t>Analyzer </a:t>
            </a:r>
            <a:r>
              <a:rPr lang="en-US" sz="3000" b="1" dirty="0" smtClean="0"/>
              <a:t>Error </a:t>
            </a:r>
            <a:r>
              <a:rPr lang="en-US" sz="3000" b="1" dirty="0"/>
              <a:t>Messages: </a:t>
            </a:r>
            <a:r>
              <a:rPr lang="en-US" sz="3000" b="1" dirty="0" smtClean="0"/>
              <a:t>Codes </a:t>
            </a:r>
            <a:r>
              <a:rPr lang="en-US" sz="3000" b="1" dirty="0"/>
              <a:t>20, 23, 43</a:t>
            </a:r>
            <a:endParaRPr lang="en-US" sz="3000" dirty="0"/>
          </a:p>
        </p:txBody>
      </p:sp>
      <p:sp>
        <p:nvSpPr>
          <p:cNvPr id="3" name="Content Placeholder 2"/>
          <p:cNvSpPr>
            <a:spLocks noGrp="1"/>
          </p:cNvSpPr>
          <p:nvPr>
            <p:ph idx="1"/>
          </p:nvPr>
        </p:nvSpPr>
        <p:spPr>
          <a:xfrm>
            <a:off x="762000" y="1447800"/>
            <a:ext cx="7924800" cy="5643979"/>
          </a:xfrm>
        </p:spPr>
        <p:txBody>
          <a:bodyPr/>
          <a:lstStyle/>
          <a:p>
            <a:pPr lvl="0"/>
            <a:r>
              <a:rPr lang="en-US" sz="2400" dirty="0"/>
              <a:t>Be aware that codes 20, 23, 43, and others indicate that the ceramic cartridge conditioning may need to be completed.  </a:t>
            </a:r>
          </a:p>
          <a:p>
            <a:pPr lvl="0"/>
            <a:r>
              <a:rPr lang="en-US" sz="2400" dirty="0"/>
              <a:t>Every site should have one of these cartridges.  </a:t>
            </a:r>
          </a:p>
          <a:p>
            <a:pPr lvl="0"/>
            <a:r>
              <a:rPr lang="en-US" sz="2400" dirty="0"/>
              <a:t>Instructions are in the i-STAT Technical Bulletin—Analyzer Coded Messages.  </a:t>
            </a:r>
          </a:p>
          <a:p>
            <a:pPr lvl="0"/>
            <a:r>
              <a:rPr lang="en-US" sz="2400" dirty="0"/>
              <a:t>This cartridge should NOT be used as preventative maintenance.  It should only be used when a quality check code indicates.  </a:t>
            </a:r>
          </a:p>
          <a:p>
            <a:pPr lvl="0"/>
            <a:r>
              <a:rPr lang="en-US" sz="2400" dirty="0"/>
              <a:t>Routine use can damage the internal mechanism of the i-STAT handheld.</a:t>
            </a:r>
          </a:p>
          <a:p>
            <a:endParaRPr lang="en-US" dirty="0"/>
          </a:p>
        </p:txBody>
      </p:sp>
    </p:spTree>
    <p:extLst>
      <p:ext uri="{BB962C8B-B14F-4D97-AF65-F5344CB8AC3E}">
        <p14:creationId xmlns:p14="http://schemas.microsoft.com/office/powerpoint/2010/main" val="700343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446276"/>
          </a:xfrm>
        </p:spPr>
        <p:txBody>
          <a:bodyPr/>
          <a:lstStyle/>
          <a:p>
            <a:r>
              <a:rPr lang="en-US" sz="2900" b="1" dirty="0" smtClean="0"/>
              <a:t>Analyzer Error Messages:  Codes 79 and 80</a:t>
            </a:r>
            <a:endParaRPr lang="en-US" sz="2900" dirty="0"/>
          </a:p>
        </p:txBody>
      </p:sp>
      <p:sp>
        <p:nvSpPr>
          <p:cNvPr id="3" name="Content Placeholder 2"/>
          <p:cNvSpPr>
            <a:spLocks noGrp="1"/>
          </p:cNvSpPr>
          <p:nvPr>
            <p:ph idx="1"/>
          </p:nvPr>
        </p:nvSpPr>
        <p:spPr>
          <a:xfrm>
            <a:off x="685800" y="1295400"/>
            <a:ext cx="7871254" cy="4678204"/>
          </a:xfrm>
        </p:spPr>
        <p:txBody>
          <a:bodyPr/>
          <a:lstStyle/>
          <a:p>
            <a:pPr lvl="0"/>
            <a:endParaRPr lang="en-US" dirty="0" smtClean="0"/>
          </a:p>
          <a:p>
            <a:pPr lvl="0"/>
            <a:r>
              <a:rPr lang="en-US" dirty="0" smtClean="0"/>
              <a:t>Codes </a:t>
            </a:r>
            <a:r>
              <a:rPr lang="en-US" dirty="0"/>
              <a:t>79 and 80 </a:t>
            </a:r>
            <a:r>
              <a:rPr lang="en-US" dirty="0" smtClean="0"/>
              <a:t>may </a:t>
            </a:r>
            <a:r>
              <a:rPr lang="en-US" dirty="0"/>
              <a:t>indicate that the thermal probes </a:t>
            </a:r>
            <a:r>
              <a:rPr lang="en-US" dirty="0" smtClean="0"/>
              <a:t>are </a:t>
            </a:r>
            <a:r>
              <a:rPr lang="en-US" dirty="0"/>
              <a:t>dirty and need cleaning. </a:t>
            </a:r>
          </a:p>
          <a:p>
            <a:pPr lvl="0"/>
            <a:r>
              <a:rPr lang="en-US" dirty="0"/>
              <a:t>Refer to </a:t>
            </a:r>
            <a:r>
              <a:rPr lang="en-US" i="1" dirty="0"/>
              <a:t>“i-STAT Thermal Probe Cleaning” </a:t>
            </a:r>
            <a:r>
              <a:rPr lang="en-US" dirty="0"/>
              <a:t>procedure on the POCT website. </a:t>
            </a:r>
          </a:p>
          <a:p>
            <a:pPr lvl="4"/>
            <a:r>
              <a:rPr lang="en-US" sz="2400" dirty="0"/>
              <a:t>Go to INTRANET – DEPARTMENTS – POCT </a:t>
            </a:r>
            <a:r>
              <a:rPr lang="en-US" sz="2400" dirty="0" smtClean="0"/>
              <a:t>–Resources–Resource Links – Internal Resources </a:t>
            </a:r>
            <a:r>
              <a:rPr lang="en-US" sz="2400" dirty="0"/>
              <a:t>– </a:t>
            </a:r>
            <a:r>
              <a:rPr lang="en-US" sz="2400" i="1" dirty="0" smtClean="0"/>
              <a:t>“i-STAT </a:t>
            </a:r>
            <a:r>
              <a:rPr lang="en-US" sz="2400" i="1" dirty="0"/>
              <a:t>TROUBLESHOOTING: ERROR CODES 79 AND </a:t>
            </a:r>
            <a:r>
              <a:rPr lang="en-US" sz="2400" i="1" dirty="0" smtClean="0"/>
              <a:t>80”</a:t>
            </a:r>
            <a:endParaRPr lang="en-US" sz="2400" i="1" dirty="0"/>
          </a:p>
          <a:p>
            <a:endParaRPr lang="en-US" dirty="0"/>
          </a:p>
        </p:txBody>
      </p:sp>
    </p:spTree>
    <p:extLst>
      <p:ext uri="{BB962C8B-B14F-4D97-AF65-F5344CB8AC3E}">
        <p14:creationId xmlns:p14="http://schemas.microsoft.com/office/powerpoint/2010/main" val="205262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685800"/>
            <a:ext cx="7772400" cy="477054"/>
          </a:xfrm>
        </p:spPr>
        <p:txBody>
          <a:bodyPr/>
          <a:lstStyle/>
          <a:p>
            <a:pPr eaLnBrk="1" hangingPunct="1"/>
            <a:r>
              <a:rPr lang="en-US" sz="3100" b="1" dirty="0" smtClean="0"/>
              <a:t>Training and Competency Requirements</a:t>
            </a:r>
          </a:p>
        </p:txBody>
      </p:sp>
      <p:sp>
        <p:nvSpPr>
          <p:cNvPr id="7171" name="Rectangle 3"/>
          <p:cNvSpPr>
            <a:spLocks noGrp="1" noChangeArrowheads="1"/>
          </p:cNvSpPr>
          <p:nvPr>
            <p:ph type="body" idx="1"/>
          </p:nvPr>
        </p:nvSpPr>
        <p:spPr>
          <a:xfrm>
            <a:off x="716692" y="1458097"/>
            <a:ext cx="7970108" cy="5430550"/>
          </a:xfrm>
        </p:spPr>
        <p:txBody>
          <a:bodyPr/>
          <a:lstStyle/>
          <a:p>
            <a:pPr eaLnBrk="1" hangingPunct="1">
              <a:lnSpc>
                <a:spcPct val="80000"/>
              </a:lnSpc>
            </a:pPr>
            <a:r>
              <a:rPr lang="en-US" dirty="0" smtClean="0"/>
              <a:t>Must be documented</a:t>
            </a:r>
          </a:p>
          <a:p>
            <a:pPr eaLnBrk="1" hangingPunct="1">
              <a:lnSpc>
                <a:spcPct val="80000"/>
              </a:lnSpc>
            </a:pPr>
            <a:r>
              <a:rPr lang="en-US" dirty="0" smtClean="0"/>
              <a:t>Initial training</a:t>
            </a:r>
          </a:p>
          <a:p>
            <a:pPr eaLnBrk="1" hangingPunct="1">
              <a:lnSpc>
                <a:spcPct val="80000"/>
              </a:lnSpc>
            </a:pPr>
            <a:r>
              <a:rPr lang="en-US" dirty="0" smtClean="0"/>
              <a:t>Initial competency evaluation</a:t>
            </a:r>
          </a:p>
          <a:p>
            <a:pPr eaLnBrk="1" hangingPunct="1">
              <a:lnSpc>
                <a:spcPct val="80000"/>
              </a:lnSpc>
            </a:pPr>
            <a:r>
              <a:rPr lang="en-US" dirty="0" smtClean="0"/>
              <a:t>6 month competency evaluation-NEW users</a:t>
            </a:r>
          </a:p>
          <a:p>
            <a:pPr>
              <a:lnSpc>
                <a:spcPct val="80000"/>
              </a:lnSpc>
            </a:pPr>
            <a:r>
              <a:rPr lang="en-US" dirty="0" smtClean="0"/>
              <a:t>On-going Annual competency </a:t>
            </a:r>
            <a:r>
              <a:rPr lang="en-US" dirty="0"/>
              <a:t>evaluation—must meet all 6 points of competency assessment, as defined by CLIA</a:t>
            </a:r>
          </a:p>
          <a:p>
            <a:pPr eaLnBrk="1" hangingPunct="1">
              <a:lnSpc>
                <a:spcPct val="80000"/>
              </a:lnSpc>
            </a:pPr>
            <a:r>
              <a:rPr lang="en-US" dirty="0" smtClean="0"/>
              <a:t>Failure to maintain updated training and competency will result in loss of testing privileges</a:t>
            </a:r>
          </a:p>
          <a:p>
            <a:pPr eaLnBrk="1" hangingPunct="1">
              <a:lnSpc>
                <a:spcPct val="80000"/>
              </a:lnSpc>
            </a:pPr>
            <a:r>
              <a:rPr lang="en-US" dirty="0" smtClean="0"/>
              <a:t>Competency observation may only be completed by an authorized staff member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of Comment Codes</a:t>
            </a:r>
            <a:endParaRPr lang="en-US" dirty="0"/>
          </a:p>
        </p:txBody>
      </p:sp>
      <p:sp>
        <p:nvSpPr>
          <p:cNvPr id="3" name="Content Placeholder 2"/>
          <p:cNvSpPr>
            <a:spLocks noGrp="1"/>
          </p:cNvSpPr>
          <p:nvPr>
            <p:ph idx="1"/>
          </p:nvPr>
        </p:nvSpPr>
        <p:spPr>
          <a:xfrm>
            <a:off x="838200" y="1524000"/>
            <a:ext cx="7848600" cy="5170646"/>
          </a:xfrm>
        </p:spPr>
        <p:txBody>
          <a:bodyPr/>
          <a:lstStyle/>
          <a:p>
            <a:pPr lvl="2">
              <a:spcAft>
                <a:spcPts val="0"/>
              </a:spcAft>
            </a:pPr>
            <a:r>
              <a:rPr lang="en-US" sz="1400" dirty="0"/>
              <a:t>We will use comment codes to better ‘automate’ result hold or posting to the patient record—MUST be entered at the time of testing for effect.</a:t>
            </a:r>
          </a:p>
          <a:p>
            <a:pPr lvl="0"/>
            <a:endParaRPr lang="en-US" sz="1400" dirty="0"/>
          </a:p>
          <a:p>
            <a:r>
              <a:rPr lang="en-US" sz="1400" b="1" u="sng" dirty="0"/>
              <a:t>COMMENT CODES </a:t>
            </a:r>
            <a:r>
              <a:rPr lang="en-US" sz="1400" b="1" u="sng" dirty="0" smtClean="0"/>
              <a:t>--- FOR </a:t>
            </a:r>
            <a:r>
              <a:rPr lang="en-US" sz="1400" b="1" u="sng" dirty="0"/>
              <a:t>ISTAT  (same as glucose)</a:t>
            </a:r>
            <a:endParaRPr lang="en-US" sz="1400" dirty="0"/>
          </a:p>
          <a:p>
            <a:pPr lvl="2"/>
            <a:r>
              <a:rPr lang="en-US" sz="1400" b="1" u="sng" dirty="0">
                <a:solidFill>
                  <a:srgbClr val="FF0000"/>
                </a:solidFill>
              </a:rPr>
              <a:t>0</a:t>
            </a:r>
            <a:r>
              <a:rPr lang="en-US" sz="1400" b="1" u="sng" dirty="0"/>
              <a:t> translates </a:t>
            </a:r>
            <a:r>
              <a:rPr lang="en-US" sz="1400" b="1" u="sng" dirty="0" smtClean="0"/>
              <a:t>to --- </a:t>
            </a:r>
            <a:r>
              <a:rPr lang="en-US" sz="1400" b="1" u="sng" dirty="0"/>
              <a:t>Procedure Error</a:t>
            </a:r>
            <a:endParaRPr lang="en-US" sz="1400" dirty="0"/>
          </a:p>
          <a:p>
            <a:pPr lvl="4"/>
            <a:r>
              <a:rPr lang="en-US" sz="1400" dirty="0"/>
              <a:t>Results flagged with comment code 0 </a:t>
            </a:r>
            <a:r>
              <a:rPr lang="en-US" sz="1400" b="1" u="sng" dirty="0">
                <a:solidFill>
                  <a:srgbClr val="FF0000"/>
                </a:solidFill>
              </a:rPr>
              <a:t>will NOT post to the patient electronic healthcare record.</a:t>
            </a:r>
          </a:p>
          <a:p>
            <a:pPr lvl="4"/>
            <a:r>
              <a:rPr lang="en-US" sz="1400" dirty="0"/>
              <a:t>This code should be used when the staff member does not believe the result and feels an error was made in testing.</a:t>
            </a:r>
          </a:p>
          <a:p>
            <a:pPr lvl="2"/>
            <a:r>
              <a:rPr lang="en-US" sz="1400" b="1" u="sng" dirty="0">
                <a:solidFill>
                  <a:srgbClr val="FF0000"/>
                </a:solidFill>
              </a:rPr>
              <a:t>5</a:t>
            </a:r>
            <a:r>
              <a:rPr lang="en-US" sz="1400" b="1" u="sng" dirty="0"/>
              <a:t> translates </a:t>
            </a:r>
            <a:r>
              <a:rPr lang="en-US" sz="1400" b="1" u="sng" dirty="0" smtClean="0"/>
              <a:t>to --- </a:t>
            </a:r>
            <a:r>
              <a:rPr lang="en-US" sz="1400" b="1" u="sng" dirty="0"/>
              <a:t>Recheck/confirm</a:t>
            </a:r>
            <a:endParaRPr lang="en-US" sz="1400" dirty="0"/>
          </a:p>
          <a:p>
            <a:pPr lvl="4"/>
            <a:r>
              <a:rPr lang="en-US" sz="1400" dirty="0"/>
              <a:t>Results flagged with comment code 5 will post to the patient electronic healthcare record but the patient </a:t>
            </a:r>
            <a:r>
              <a:rPr lang="en-US" sz="1400" b="1" u="sng" dirty="0">
                <a:solidFill>
                  <a:srgbClr val="FF0000"/>
                </a:solidFill>
              </a:rPr>
              <a:t>will not be billed for testing.</a:t>
            </a:r>
          </a:p>
          <a:p>
            <a:pPr lvl="2"/>
            <a:r>
              <a:rPr lang="en-US" sz="1400" b="1" u="sng" dirty="0">
                <a:solidFill>
                  <a:srgbClr val="FF0000"/>
                </a:solidFill>
              </a:rPr>
              <a:t>6</a:t>
            </a:r>
            <a:r>
              <a:rPr lang="en-US" sz="1400" b="1" u="sng" dirty="0"/>
              <a:t> translates </a:t>
            </a:r>
            <a:r>
              <a:rPr lang="en-US" sz="1400" b="1" u="sng" dirty="0" smtClean="0"/>
              <a:t>to ---  </a:t>
            </a:r>
            <a:r>
              <a:rPr lang="en-US" sz="1400" b="1" u="sng" dirty="0"/>
              <a:t>To notify Provider</a:t>
            </a:r>
          </a:p>
          <a:p>
            <a:pPr lvl="2"/>
            <a:r>
              <a:rPr lang="en-US" sz="1400" b="1" u="sng" dirty="0">
                <a:solidFill>
                  <a:srgbClr val="FF0000"/>
                </a:solidFill>
              </a:rPr>
              <a:t>123</a:t>
            </a:r>
            <a:r>
              <a:rPr lang="en-US" sz="1400" b="1" u="sng" dirty="0"/>
              <a:t> translates </a:t>
            </a:r>
            <a:r>
              <a:rPr lang="en-US" sz="1400" b="1" u="sng" dirty="0" smtClean="0"/>
              <a:t>to --- </a:t>
            </a:r>
            <a:r>
              <a:rPr lang="en-US" sz="1400" b="1" u="sng" dirty="0"/>
              <a:t>Lab Confirmation to Follow</a:t>
            </a:r>
          </a:p>
          <a:p>
            <a:pPr lvl="4"/>
            <a:r>
              <a:rPr lang="en-US" sz="1400" dirty="0"/>
              <a:t>Results flagged with comment code 123 will post to the patient electronic healthcare record but the patient </a:t>
            </a:r>
            <a:r>
              <a:rPr lang="en-US" sz="1400" b="1" u="sng" dirty="0">
                <a:solidFill>
                  <a:srgbClr val="FF0000"/>
                </a:solidFill>
              </a:rPr>
              <a:t>will not be billed for testing.</a:t>
            </a:r>
          </a:p>
          <a:p>
            <a:endParaRPr lang="en-US" sz="1200" dirty="0"/>
          </a:p>
        </p:txBody>
      </p:sp>
    </p:spTree>
    <p:extLst>
      <p:ext uri="{BB962C8B-B14F-4D97-AF65-F5344CB8AC3E}">
        <p14:creationId xmlns:p14="http://schemas.microsoft.com/office/powerpoint/2010/main" val="3448509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lstStyle/>
          <a:p>
            <a:r>
              <a:rPr lang="en-US" b="1" dirty="0"/>
              <a:t>Important i-STAT INR Reminders</a:t>
            </a:r>
          </a:p>
        </p:txBody>
      </p:sp>
      <p:sp>
        <p:nvSpPr>
          <p:cNvPr id="3" name="Content Placeholder 2"/>
          <p:cNvSpPr>
            <a:spLocks noGrp="1"/>
          </p:cNvSpPr>
          <p:nvPr>
            <p:ph idx="1"/>
          </p:nvPr>
        </p:nvSpPr>
        <p:spPr>
          <a:xfrm>
            <a:off x="840259" y="1618736"/>
            <a:ext cx="7846541" cy="5109091"/>
          </a:xfrm>
        </p:spPr>
        <p:txBody>
          <a:bodyPr/>
          <a:lstStyle/>
          <a:p>
            <a:r>
              <a:rPr lang="en-US" sz="2400" dirty="0"/>
              <a:t>If an </a:t>
            </a:r>
            <a:r>
              <a:rPr lang="en-US" sz="2400" b="1" dirty="0"/>
              <a:t>error code 19 </a:t>
            </a:r>
            <a:r>
              <a:rPr lang="en-US" sz="2400" dirty="0"/>
              <a:t>occurs, draw a venous sample and send to the Core Lab</a:t>
            </a:r>
            <a:r>
              <a:rPr lang="en-US" sz="2400" dirty="0" smtClean="0"/>
              <a:t>.</a:t>
            </a:r>
            <a:endParaRPr lang="en-US" sz="2400" dirty="0"/>
          </a:p>
          <a:p>
            <a:r>
              <a:rPr lang="en-US" sz="2400" dirty="0"/>
              <a:t> Any INR &gt; or = 4.0 should have a follow-up (confirmatory) venous sample sent to the Core </a:t>
            </a:r>
            <a:r>
              <a:rPr lang="en-US" sz="2400" dirty="0" smtClean="0"/>
              <a:t>Lab.</a:t>
            </a:r>
          </a:p>
          <a:p>
            <a:pPr lvl="4"/>
            <a:r>
              <a:rPr lang="en-US" sz="2400" dirty="0" smtClean="0"/>
              <a:t>Use comment code </a:t>
            </a:r>
            <a:r>
              <a:rPr lang="en-US" sz="2400" dirty="0" smtClean="0">
                <a:solidFill>
                  <a:srgbClr val="FF0000"/>
                </a:solidFill>
              </a:rPr>
              <a:t>123 </a:t>
            </a:r>
            <a:r>
              <a:rPr lang="en-US" sz="2400" dirty="0" smtClean="0"/>
              <a:t>- laboratory confirmatory testing to follow</a:t>
            </a:r>
            <a:r>
              <a:rPr lang="en-US" sz="2400" dirty="0"/>
              <a:t>	</a:t>
            </a:r>
            <a:r>
              <a:rPr lang="en-US" sz="2400" dirty="0" smtClean="0"/>
              <a:t> </a:t>
            </a:r>
            <a:endParaRPr lang="en-US" sz="2400" dirty="0"/>
          </a:p>
          <a:p>
            <a:r>
              <a:rPr lang="en-US" sz="2400" dirty="0"/>
              <a:t>i-STAT PT/INR may report a </a:t>
            </a:r>
            <a:r>
              <a:rPr lang="en-US" sz="2400" dirty="0" smtClean="0"/>
              <a:t>falsely prolonged </a:t>
            </a:r>
            <a:r>
              <a:rPr lang="en-US" sz="2400" dirty="0"/>
              <a:t>prothrombin time (PT) and an elevation of the INR on samples contaminated with Chlorhexidine Gluconate.   </a:t>
            </a:r>
            <a:r>
              <a:rPr lang="en-US" sz="2400" i="1" dirty="0"/>
              <a:t>This chemical can be found in some skin cleansing solutions.</a:t>
            </a:r>
            <a:endParaRPr lang="en-US" sz="2400" dirty="0"/>
          </a:p>
          <a:p>
            <a:endParaRPr lang="en-US" dirty="0"/>
          </a:p>
        </p:txBody>
      </p:sp>
    </p:spTree>
    <p:extLst>
      <p:ext uri="{BB962C8B-B14F-4D97-AF65-F5344CB8AC3E}">
        <p14:creationId xmlns:p14="http://schemas.microsoft.com/office/powerpoint/2010/main" val="1223811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Star Out Results</a:t>
            </a:r>
            <a:endParaRPr lang="en-US" dirty="0"/>
          </a:p>
        </p:txBody>
      </p:sp>
      <p:sp>
        <p:nvSpPr>
          <p:cNvPr id="3" name="Content Placeholder 2"/>
          <p:cNvSpPr>
            <a:spLocks noGrp="1"/>
          </p:cNvSpPr>
          <p:nvPr>
            <p:ph idx="1"/>
          </p:nvPr>
        </p:nvSpPr>
        <p:spPr>
          <a:xfrm>
            <a:off x="877330" y="1433384"/>
            <a:ext cx="7809470" cy="4924425"/>
          </a:xfrm>
        </p:spPr>
        <p:txBody>
          <a:bodyPr/>
          <a:lstStyle/>
          <a:p>
            <a:r>
              <a:rPr lang="en-US" sz="2000" dirty="0"/>
              <a:t>To </a:t>
            </a:r>
            <a:r>
              <a:rPr lang="en-US" sz="2000" dirty="0">
                <a:solidFill>
                  <a:srgbClr val="FF0000"/>
                </a:solidFill>
              </a:rPr>
              <a:t>stop a star out result from posting</a:t>
            </a:r>
            <a:r>
              <a:rPr lang="en-US" sz="2000" dirty="0"/>
              <a:t> to the patient record, </a:t>
            </a:r>
            <a:r>
              <a:rPr lang="en-US" sz="2000" dirty="0">
                <a:solidFill>
                  <a:srgbClr val="FF0000"/>
                </a:solidFill>
              </a:rPr>
              <a:t>comment code 0 </a:t>
            </a:r>
            <a:r>
              <a:rPr lang="en-US" sz="2000" dirty="0"/>
              <a:t>will need to be entered into the analyzer by the testing staff member.</a:t>
            </a:r>
          </a:p>
          <a:p>
            <a:r>
              <a:rPr lang="en-US" sz="2000" dirty="0"/>
              <a:t>Retest the sample and if star out values continue, send the sample to the Clinical lab </a:t>
            </a:r>
            <a:r>
              <a:rPr lang="en-US" sz="2000" dirty="0" smtClean="0"/>
              <a:t>for </a:t>
            </a:r>
            <a:r>
              <a:rPr lang="en-US" sz="2000" dirty="0"/>
              <a:t>testing.</a:t>
            </a:r>
          </a:p>
          <a:p>
            <a:pPr lvl="0"/>
            <a:r>
              <a:rPr lang="en-US" sz="2000" dirty="0"/>
              <a:t>If comment code 0 is </a:t>
            </a:r>
            <a:r>
              <a:rPr lang="en-US" sz="2000" dirty="0">
                <a:solidFill>
                  <a:srgbClr val="FF0000"/>
                </a:solidFill>
              </a:rPr>
              <a:t>not entered </a:t>
            </a:r>
            <a:r>
              <a:rPr lang="en-US" sz="2000" dirty="0"/>
              <a:t>into the i-STAT handheld,  the result will </a:t>
            </a:r>
            <a:r>
              <a:rPr lang="en-US" sz="2000" dirty="0">
                <a:solidFill>
                  <a:srgbClr val="FF0000"/>
                </a:solidFill>
              </a:rPr>
              <a:t>NOT be held in p-Web.</a:t>
            </a:r>
            <a:r>
              <a:rPr lang="en-US" sz="2000" dirty="0"/>
              <a:t>  It </a:t>
            </a:r>
            <a:r>
              <a:rPr lang="en-US" sz="2000" dirty="0">
                <a:solidFill>
                  <a:srgbClr val="FF0000"/>
                </a:solidFill>
              </a:rPr>
              <a:t>will post </a:t>
            </a:r>
            <a:r>
              <a:rPr lang="en-US" sz="2000" dirty="0"/>
              <a:t>automatically to </a:t>
            </a:r>
            <a:r>
              <a:rPr lang="en-US" sz="2000" dirty="0">
                <a:solidFill>
                  <a:srgbClr val="FF0000"/>
                </a:solidFill>
              </a:rPr>
              <a:t>Wake One</a:t>
            </a:r>
            <a:r>
              <a:rPr lang="en-US" sz="2000" dirty="0"/>
              <a:t>.</a:t>
            </a:r>
          </a:p>
          <a:p>
            <a:pPr lvl="0"/>
            <a:r>
              <a:rPr lang="en-US" sz="2000" dirty="0"/>
              <a:t>The star out result will report as INSTRUMENT ERROR and </a:t>
            </a:r>
            <a:r>
              <a:rPr lang="en-US" sz="2000" dirty="0" smtClean="0"/>
              <a:t>an additional </a:t>
            </a:r>
            <a:r>
              <a:rPr lang="en-US" sz="2000" dirty="0"/>
              <a:t>NO CHARGE code will be sent to Wake One in the interface message. </a:t>
            </a:r>
          </a:p>
          <a:p>
            <a:pPr lvl="0"/>
            <a:r>
              <a:rPr lang="en-US" sz="2000" dirty="0"/>
              <a:t>There is a Wake One report that will include all results that posted as INSTRUMENT ERROR.  For quality monitoring, this will allow us to track the number of star out results that occur.</a:t>
            </a:r>
          </a:p>
        </p:txBody>
      </p:sp>
    </p:spTree>
    <p:extLst>
      <p:ext uri="{BB962C8B-B14F-4D97-AF65-F5344CB8AC3E}">
        <p14:creationId xmlns:p14="http://schemas.microsoft.com/office/powerpoint/2010/main" val="1649537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dirty="0" smtClean="0"/>
              <a:t>Result Recall</a:t>
            </a:r>
          </a:p>
        </p:txBody>
      </p:sp>
      <p:sp>
        <p:nvSpPr>
          <p:cNvPr id="34819" name="Rectangle 3"/>
          <p:cNvSpPr>
            <a:spLocks noGrp="1" noChangeArrowheads="1"/>
          </p:cNvSpPr>
          <p:nvPr>
            <p:ph type="body" idx="1"/>
          </p:nvPr>
        </p:nvSpPr>
        <p:spPr/>
        <p:txBody>
          <a:bodyPr/>
          <a:lstStyle/>
          <a:p>
            <a:pPr eaLnBrk="1" hangingPunct="1"/>
            <a:r>
              <a:rPr lang="en-US" dirty="0" smtClean="0"/>
              <a:t>Turn on analyzer</a:t>
            </a:r>
          </a:p>
          <a:p>
            <a:pPr eaLnBrk="1" hangingPunct="1"/>
            <a:r>
              <a:rPr lang="en-US" dirty="0" smtClean="0"/>
              <a:t>Select MENU</a:t>
            </a:r>
          </a:p>
          <a:p>
            <a:pPr eaLnBrk="1" hangingPunct="1"/>
            <a:r>
              <a:rPr lang="en-US" dirty="0" smtClean="0"/>
              <a:t>Select 2 DATA REVIEW</a:t>
            </a:r>
          </a:p>
          <a:p>
            <a:pPr eaLnBrk="1" hangingPunct="1"/>
            <a:r>
              <a:rPr lang="en-US" dirty="0" smtClean="0"/>
              <a:t>Select desired data</a:t>
            </a:r>
          </a:p>
          <a:p>
            <a:pPr eaLnBrk="1" hangingPunct="1"/>
            <a:r>
              <a:rPr lang="en-US" dirty="0" smtClean="0"/>
              <a:t>PATIENT DATA requires entry of patient and operator ID information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07996"/>
          </a:xfrm>
        </p:spPr>
        <p:txBody>
          <a:bodyPr/>
          <a:lstStyle/>
          <a:p>
            <a:r>
              <a:rPr lang="en-US" b="1" dirty="0"/>
              <a:t>Editing of results once they have already posted to Wake One</a:t>
            </a:r>
            <a:endParaRPr lang="en-US" dirty="0"/>
          </a:p>
        </p:txBody>
      </p:sp>
      <p:sp>
        <p:nvSpPr>
          <p:cNvPr id="3" name="Content Placeholder 2"/>
          <p:cNvSpPr>
            <a:spLocks noGrp="1"/>
          </p:cNvSpPr>
          <p:nvPr>
            <p:ph idx="1"/>
          </p:nvPr>
        </p:nvSpPr>
        <p:spPr>
          <a:xfrm>
            <a:off x="914400" y="2057400"/>
            <a:ext cx="7772400" cy="3323987"/>
          </a:xfrm>
        </p:spPr>
        <p:txBody>
          <a:bodyPr/>
          <a:lstStyle/>
          <a:p>
            <a:r>
              <a:rPr lang="en-US" dirty="0"/>
              <a:t>MUST be done in Wake One</a:t>
            </a:r>
          </a:p>
          <a:p>
            <a:r>
              <a:rPr lang="en-US" dirty="0"/>
              <a:t>All staff members will have to complete some form of Wake One training for editing interfaced </a:t>
            </a:r>
            <a:r>
              <a:rPr lang="en-US" dirty="0" smtClean="0"/>
              <a:t>results</a:t>
            </a:r>
            <a:endParaRPr lang="en-US" dirty="0"/>
          </a:p>
          <a:p>
            <a:r>
              <a:rPr lang="en-US" dirty="0" smtClean="0"/>
              <a:t> This </a:t>
            </a:r>
            <a:r>
              <a:rPr lang="en-US" dirty="0"/>
              <a:t>access is needed if a sample misidentification occurs or other result modification is </a:t>
            </a:r>
            <a:r>
              <a:rPr lang="en-US" dirty="0" smtClean="0"/>
              <a:t>needed</a:t>
            </a:r>
            <a:endParaRPr lang="en-US" dirty="0"/>
          </a:p>
        </p:txBody>
      </p:sp>
    </p:spTree>
    <p:extLst>
      <p:ext uri="{BB962C8B-B14F-4D97-AF65-F5344CB8AC3E}">
        <p14:creationId xmlns:p14="http://schemas.microsoft.com/office/powerpoint/2010/main" val="1135968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523220"/>
          </a:xfrm>
        </p:spPr>
        <p:txBody>
          <a:bodyPr/>
          <a:lstStyle/>
          <a:p>
            <a:r>
              <a:rPr lang="en-US" sz="3400" b="1" dirty="0"/>
              <a:t>Correcting a </a:t>
            </a:r>
            <a:r>
              <a:rPr lang="en-US" sz="3400" b="1" dirty="0" smtClean="0"/>
              <a:t>Sample </a:t>
            </a:r>
            <a:r>
              <a:rPr lang="en-US" sz="3400" b="1" dirty="0"/>
              <a:t>M</a:t>
            </a:r>
            <a:r>
              <a:rPr lang="en-US" sz="3400" b="1" dirty="0" smtClean="0"/>
              <a:t>isidentification</a:t>
            </a:r>
            <a:endParaRPr lang="en-US" sz="3400" dirty="0"/>
          </a:p>
        </p:txBody>
      </p:sp>
      <p:sp>
        <p:nvSpPr>
          <p:cNvPr id="3" name="Content Placeholder 2"/>
          <p:cNvSpPr>
            <a:spLocks noGrp="1"/>
          </p:cNvSpPr>
          <p:nvPr>
            <p:ph idx="1"/>
          </p:nvPr>
        </p:nvSpPr>
        <p:spPr>
          <a:xfrm>
            <a:off x="685800" y="914400"/>
            <a:ext cx="8001000" cy="5940088"/>
          </a:xfrm>
        </p:spPr>
        <p:txBody>
          <a:bodyPr/>
          <a:lstStyle/>
          <a:p>
            <a:r>
              <a:rPr lang="en-US" sz="1400" b="1" dirty="0">
                <a:solidFill>
                  <a:srgbClr val="FF0000"/>
                </a:solidFill>
              </a:rPr>
              <a:t>Notify providers of affected patients</a:t>
            </a:r>
          </a:p>
          <a:p>
            <a:r>
              <a:rPr lang="en-US" sz="1400" dirty="0"/>
              <a:t>In Wake One, open the patient chart---select </a:t>
            </a:r>
            <a:r>
              <a:rPr lang="en-US" sz="1400" b="1" u="sng" dirty="0"/>
              <a:t>More Activities</a:t>
            </a:r>
          </a:p>
          <a:p>
            <a:r>
              <a:rPr lang="en-US" sz="1400" dirty="0"/>
              <a:t>Go into </a:t>
            </a:r>
            <a:r>
              <a:rPr lang="en-US" sz="1400" b="1" u="sng" dirty="0"/>
              <a:t>Enter/Edit Results </a:t>
            </a:r>
            <a:endParaRPr lang="en-US" sz="1400" dirty="0"/>
          </a:p>
          <a:p>
            <a:pPr lvl="2"/>
            <a:r>
              <a:rPr lang="en-US" sz="1400" dirty="0"/>
              <a:t>—Click Filter</a:t>
            </a:r>
          </a:p>
          <a:p>
            <a:pPr lvl="2"/>
            <a:r>
              <a:rPr lang="en-US" sz="1400" dirty="0"/>
              <a:t>—Select Point of Care Testing Docked Device</a:t>
            </a:r>
          </a:p>
          <a:p>
            <a:pPr lvl="2"/>
            <a:r>
              <a:rPr lang="en-US" sz="1400" dirty="0"/>
              <a:t>—Radio Button ALL</a:t>
            </a:r>
          </a:p>
          <a:p>
            <a:pPr lvl="2"/>
            <a:r>
              <a:rPr lang="en-US" sz="1400" dirty="0"/>
              <a:t>—Enter Date range—Click Accept—</a:t>
            </a:r>
          </a:p>
          <a:p>
            <a:pPr lvl="2"/>
            <a:r>
              <a:rPr lang="en-US" sz="1400" dirty="0"/>
              <a:t>Highlight the results that need edit--Double click to open edit screen—</a:t>
            </a:r>
            <a:r>
              <a:rPr lang="en-US" sz="1400" dirty="0">
                <a:solidFill>
                  <a:srgbClr val="FF0000"/>
                </a:solidFill>
              </a:rPr>
              <a:t>ENSURE YOU SELECT THE CORRECT TEST RESULTS FOR EDIT!!!--VERY IMPORTANT</a:t>
            </a:r>
            <a:endParaRPr lang="en-US" sz="1400" dirty="0"/>
          </a:p>
          <a:p>
            <a:pPr hangingPunct="0"/>
            <a:r>
              <a:rPr lang="en-US" sz="1400" dirty="0"/>
              <a:t>At Component  Value (the results), replace </a:t>
            </a:r>
            <a:r>
              <a:rPr lang="en-US" sz="1400" b="1" u="sng" dirty="0">
                <a:solidFill>
                  <a:srgbClr val="FF0000"/>
                </a:solidFill>
              </a:rPr>
              <a:t>All i-STAT values</a:t>
            </a:r>
            <a:r>
              <a:rPr lang="en-US" sz="1400" b="1" dirty="0">
                <a:solidFill>
                  <a:srgbClr val="FF0000"/>
                </a:solidFill>
              </a:rPr>
              <a:t> </a:t>
            </a:r>
            <a:r>
              <a:rPr lang="en-US" sz="1400" dirty="0"/>
              <a:t>with “XXX”.  </a:t>
            </a:r>
            <a:r>
              <a:rPr lang="en-US" sz="1400" dirty="0" smtClean="0"/>
              <a:t>If </a:t>
            </a:r>
            <a:r>
              <a:rPr lang="en-US" sz="1400" dirty="0"/>
              <a:t>a comment is present, </a:t>
            </a:r>
            <a:r>
              <a:rPr lang="en-US" sz="1400" dirty="0" smtClean="0"/>
              <a:t>“XXX” </a:t>
            </a:r>
            <a:r>
              <a:rPr lang="en-US" sz="1400" dirty="0"/>
              <a:t>out the comment, as well. </a:t>
            </a:r>
          </a:p>
          <a:p>
            <a:pPr hangingPunct="0"/>
            <a:r>
              <a:rPr lang="en-US" sz="1400" dirty="0"/>
              <a:t>In ONE OF THE COMMENT sections for each set of results, enter this text:  </a:t>
            </a:r>
            <a:r>
              <a:rPr lang="en-US" sz="1400" dirty="0">
                <a:solidFill>
                  <a:srgbClr val="FF0000"/>
                </a:solidFill>
              </a:rPr>
              <a:t>INVALID RESULT, PATIENT SAMPLE MISIDENTIFICATION, NOTIFIED </a:t>
            </a:r>
            <a:r>
              <a:rPr lang="en-US" sz="1400" i="1" dirty="0">
                <a:solidFill>
                  <a:srgbClr val="FF0000"/>
                </a:solidFill>
              </a:rPr>
              <a:t>enter the full name of the provider that was notified with credentials and the date and time of notification </a:t>
            </a:r>
            <a:r>
              <a:rPr lang="en-US" sz="1400" dirty="0">
                <a:solidFill>
                  <a:srgbClr val="FF0000"/>
                </a:solidFill>
              </a:rPr>
              <a:t>BY </a:t>
            </a:r>
            <a:r>
              <a:rPr lang="en-US" sz="1400" i="1" dirty="0">
                <a:solidFill>
                  <a:srgbClr val="FF0000"/>
                </a:solidFill>
              </a:rPr>
              <a:t>the name of the person that notified the provider</a:t>
            </a:r>
          </a:p>
          <a:p>
            <a:pPr hangingPunct="0"/>
            <a:r>
              <a:rPr lang="en-US" sz="1400" dirty="0"/>
              <a:t>Click Accept.</a:t>
            </a:r>
          </a:p>
          <a:p>
            <a:pPr hangingPunct="0"/>
            <a:r>
              <a:rPr lang="en-US" sz="1400" dirty="0"/>
              <a:t>File an RL6 Report.   Email RL6 number to the Laboratory Compliance, Quality, and Safety office:  </a:t>
            </a:r>
            <a:r>
              <a:rPr lang="en-US" sz="1400" dirty="0">
                <a:hlinkClick r:id="rId2"/>
              </a:rPr>
              <a:t>athayer@wakehealth.edu</a:t>
            </a:r>
            <a:r>
              <a:rPr lang="en-US" sz="1400" dirty="0"/>
              <a:t>, </a:t>
            </a:r>
            <a:r>
              <a:rPr lang="en-US" sz="1400" dirty="0">
                <a:hlinkClick r:id="rId3"/>
              </a:rPr>
              <a:t>rddyer@wakehealth.edu</a:t>
            </a:r>
            <a:r>
              <a:rPr lang="en-US" sz="1400" dirty="0"/>
              <a:t>, </a:t>
            </a:r>
            <a:r>
              <a:rPr lang="en-US" sz="1400" dirty="0" smtClean="0">
                <a:hlinkClick r:id="rId4"/>
              </a:rPr>
              <a:t>engregor@wakehealth.edu</a:t>
            </a:r>
            <a:endParaRPr lang="en-US" sz="1400" dirty="0"/>
          </a:p>
          <a:p>
            <a:endParaRPr lang="en-US" sz="1400" dirty="0"/>
          </a:p>
        </p:txBody>
      </p:sp>
    </p:spTree>
    <p:extLst>
      <p:ext uri="{BB962C8B-B14F-4D97-AF65-F5344CB8AC3E}">
        <p14:creationId xmlns:p14="http://schemas.microsoft.com/office/powerpoint/2010/main" val="3382273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1289685"/>
          </a:xfrm>
        </p:spPr>
        <p:txBody>
          <a:bodyPr/>
          <a:lstStyle/>
          <a:p>
            <a:r>
              <a:rPr lang="en-US" sz="3200" b="1" dirty="0"/>
              <a:t>Flagging questionable i-STAT results if posted to Wake One</a:t>
            </a:r>
            <a:endParaRPr lang="en-US" sz="3200" dirty="0"/>
          </a:p>
        </p:txBody>
      </p:sp>
      <p:sp>
        <p:nvSpPr>
          <p:cNvPr id="3" name="Content Placeholder 2"/>
          <p:cNvSpPr>
            <a:spLocks noGrp="1"/>
          </p:cNvSpPr>
          <p:nvPr>
            <p:ph idx="1"/>
          </p:nvPr>
        </p:nvSpPr>
        <p:spPr>
          <a:xfrm>
            <a:off x="838200" y="1447800"/>
            <a:ext cx="7848600" cy="5520869"/>
          </a:xfrm>
        </p:spPr>
        <p:txBody>
          <a:bodyPr/>
          <a:lstStyle/>
          <a:p>
            <a:r>
              <a:rPr lang="en-US" sz="1400" b="1" dirty="0">
                <a:solidFill>
                  <a:srgbClr val="FF0000"/>
                </a:solidFill>
              </a:rPr>
              <a:t>Notify provider of affected patient</a:t>
            </a:r>
          </a:p>
          <a:p>
            <a:r>
              <a:rPr lang="en-US" sz="1400" dirty="0"/>
              <a:t>In Wake One, open the patient chart---select </a:t>
            </a:r>
            <a:r>
              <a:rPr lang="en-US" sz="1400" b="1" u="sng" dirty="0"/>
              <a:t>More Activities</a:t>
            </a:r>
          </a:p>
          <a:p>
            <a:r>
              <a:rPr lang="en-US" sz="1400" dirty="0"/>
              <a:t>Go into </a:t>
            </a:r>
            <a:r>
              <a:rPr lang="en-US" sz="1400" b="1" u="sng" dirty="0"/>
              <a:t>Enter/Edit Results </a:t>
            </a:r>
            <a:endParaRPr lang="en-US" sz="1400" dirty="0"/>
          </a:p>
          <a:p>
            <a:pPr lvl="1"/>
            <a:r>
              <a:rPr lang="en-US" sz="1400" dirty="0"/>
              <a:t>—Click Filter</a:t>
            </a:r>
          </a:p>
          <a:p>
            <a:pPr lvl="1"/>
            <a:r>
              <a:rPr lang="en-US" sz="1400" dirty="0"/>
              <a:t>—Select Point of Care Testing Docked Device</a:t>
            </a:r>
          </a:p>
          <a:p>
            <a:pPr lvl="1"/>
            <a:r>
              <a:rPr lang="en-US" sz="1400" dirty="0"/>
              <a:t>—Radio Button ALL</a:t>
            </a:r>
          </a:p>
          <a:p>
            <a:pPr lvl="1"/>
            <a:r>
              <a:rPr lang="en-US" sz="1400" dirty="0"/>
              <a:t>—Enter Date range—Click Accept—</a:t>
            </a:r>
          </a:p>
          <a:p>
            <a:pPr lvl="1"/>
            <a:r>
              <a:rPr lang="en-US" sz="1400" dirty="0"/>
              <a:t>Highlight the results that need edit--Double click to open edit screen—</a:t>
            </a:r>
            <a:r>
              <a:rPr lang="en-US" sz="1400" dirty="0">
                <a:solidFill>
                  <a:srgbClr val="FF0000"/>
                </a:solidFill>
              </a:rPr>
              <a:t>ENSURE YOU SELECT THE CORRECT TEST RESULTS FOR EDIT!!!--VERY IMPORTANT</a:t>
            </a:r>
            <a:endParaRPr lang="en-US" sz="1400" dirty="0"/>
          </a:p>
          <a:p>
            <a:pPr hangingPunct="0"/>
            <a:r>
              <a:rPr lang="en-US" sz="1400" dirty="0"/>
              <a:t>At Component  Value (the results), </a:t>
            </a:r>
            <a:r>
              <a:rPr lang="en-US" sz="1400" b="1" u="sng" dirty="0">
                <a:solidFill>
                  <a:srgbClr val="FF0000"/>
                </a:solidFill>
              </a:rPr>
              <a:t>replace  ALL questionable results</a:t>
            </a:r>
            <a:r>
              <a:rPr lang="en-US" sz="1400" b="1" dirty="0">
                <a:solidFill>
                  <a:srgbClr val="FF0000"/>
                </a:solidFill>
              </a:rPr>
              <a:t> </a:t>
            </a:r>
            <a:r>
              <a:rPr lang="en-US" sz="1400" dirty="0"/>
              <a:t>with “XXX”.   </a:t>
            </a:r>
          </a:p>
          <a:p>
            <a:pPr hangingPunct="0"/>
            <a:r>
              <a:rPr lang="en-US" sz="1400" dirty="0"/>
              <a:t>In  the  first COMMENT section, enter this text:  </a:t>
            </a:r>
            <a:r>
              <a:rPr lang="en-US" sz="1400" dirty="0">
                <a:solidFill>
                  <a:srgbClr val="FF0000"/>
                </a:solidFill>
              </a:rPr>
              <a:t>QUESTIONABLE I-STAT RESULTS, NOTIFIED </a:t>
            </a:r>
            <a:r>
              <a:rPr lang="en-US" sz="1400" i="1" dirty="0">
                <a:solidFill>
                  <a:srgbClr val="FF0000"/>
                </a:solidFill>
              </a:rPr>
              <a:t>enter the full name of the provider that was notified with credentials and the date and time of notification </a:t>
            </a:r>
            <a:r>
              <a:rPr lang="en-US" sz="1400" dirty="0">
                <a:solidFill>
                  <a:srgbClr val="FF0000"/>
                </a:solidFill>
              </a:rPr>
              <a:t>BY </a:t>
            </a:r>
            <a:r>
              <a:rPr lang="en-US" sz="1400" i="1" dirty="0">
                <a:solidFill>
                  <a:srgbClr val="FF0000"/>
                </a:solidFill>
              </a:rPr>
              <a:t>the name of the person that notified the provider</a:t>
            </a:r>
          </a:p>
          <a:p>
            <a:pPr hangingPunct="0"/>
            <a:r>
              <a:rPr lang="en-US" sz="1400" dirty="0"/>
              <a:t>Click Accept.</a:t>
            </a:r>
          </a:p>
          <a:p>
            <a:pPr hangingPunct="0"/>
            <a:r>
              <a:rPr lang="en-US" sz="1400" dirty="0"/>
              <a:t>File an RL6 Report.   Email RL6 number to the Laboratory Compliance, Quality, and Safety office:  </a:t>
            </a:r>
            <a:r>
              <a:rPr lang="en-US" sz="1400" dirty="0">
                <a:hlinkClick r:id="rId2"/>
              </a:rPr>
              <a:t>athayer@wakehealth.edu</a:t>
            </a:r>
            <a:r>
              <a:rPr lang="en-US" sz="1400" dirty="0"/>
              <a:t>, </a:t>
            </a:r>
            <a:r>
              <a:rPr lang="en-US" sz="1400" dirty="0">
                <a:hlinkClick r:id="rId3"/>
              </a:rPr>
              <a:t>rddyer@wakehealth.edu</a:t>
            </a:r>
            <a:r>
              <a:rPr lang="en-US" sz="1400" dirty="0"/>
              <a:t>, </a:t>
            </a:r>
            <a:r>
              <a:rPr lang="en-US" sz="1400" dirty="0" smtClean="0">
                <a:hlinkClick r:id="rId4"/>
              </a:rPr>
              <a:t>engregor@wakehealth.edu</a:t>
            </a:r>
            <a:endParaRPr lang="en-US" sz="1400" dirty="0"/>
          </a:p>
        </p:txBody>
      </p:sp>
    </p:spTree>
    <p:extLst>
      <p:ext uri="{BB962C8B-B14F-4D97-AF65-F5344CB8AC3E}">
        <p14:creationId xmlns:p14="http://schemas.microsoft.com/office/powerpoint/2010/main" val="3922402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260396"/>
          </a:xfrm>
        </p:spPr>
        <p:txBody>
          <a:bodyPr/>
          <a:lstStyle/>
          <a:p>
            <a:r>
              <a:rPr lang="en-US" b="1" dirty="0"/>
              <a:t>Flagging tests </a:t>
            </a:r>
            <a:r>
              <a:rPr lang="en-US" b="1" dirty="0" smtClean="0"/>
              <a:t>not ordered </a:t>
            </a:r>
            <a:r>
              <a:rPr lang="en-US" b="1" dirty="0"/>
              <a:t>by the physician</a:t>
            </a:r>
            <a:endParaRPr lang="en-US" dirty="0"/>
          </a:p>
        </p:txBody>
      </p:sp>
      <p:sp>
        <p:nvSpPr>
          <p:cNvPr id="3" name="Content Placeholder 2"/>
          <p:cNvSpPr>
            <a:spLocks noGrp="1"/>
          </p:cNvSpPr>
          <p:nvPr>
            <p:ph idx="1"/>
          </p:nvPr>
        </p:nvSpPr>
        <p:spPr>
          <a:xfrm>
            <a:off x="685800" y="1219200"/>
            <a:ext cx="8001000" cy="5964912"/>
          </a:xfrm>
        </p:spPr>
        <p:txBody>
          <a:bodyPr/>
          <a:lstStyle/>
          <a:p>
            <a:r>
              <a:rPr lang="en-US" sz="1400" b="1" dirty="0">
                <a:solidFill>
                  <a:srgbClr val="FF0000"/>
                </a:solidFill>
              </a:rPr>
              <a:t>Notify provider of affected patient</a:t>
            </a:r>
          </a:p>
          <a:p>
            <a:r>
              <a:rPr lang="en-US" sz="1400" dirty="0"/>
              <a:t>In Wake One, open the patient chart---select </a:t>
            </a:r>
            <a:r>
              <a:rPr lang="en-US" sz="1400" b="1" u="sng" dirty="0"/>
              <a:t>More Activities</a:t>
            </a:r>
          </a:p>
          <a:p>
            <a:r>
              <a:rPr lang="en-US" sz="1400" dirty="0"/>
              <a:t>Go into </a:t>
            </a:r>
            <a:r>
              <a:rPr lang="en-US" sz="1400" b="1" u="sng" dirty="0"/>
              <a:t>Enter/Edit Results </a:t>
            </a:r>
            <a:endParaRPr lang="en-US" sz="1400" dirty="0"/>
          </a:p>
          <a:p>
            <a:pPr lvl="1"/>
            <a:r>
              <a:rPr lang="en-US" sz="1400" dirty="0"/>
              <a:t>—Click Filter</a:t>
            </a:r>
          </a:p>
          <a:p>
            <a:pPr lvl="1"/>
            <a:r>
              <a:rPr lang="en-US" sz="1400" dirty="0"/>
              <a:t>—Select Point of Care Testing Docked Device</a:t>
            </a:r>
          </a:p>
          <a:p>
            <a:pPr lvl="1"/>
            <a:r>
              <a:rPr lang="en-US" sz="1400" dirty="0"/>
              <a:t>—Radio Button ALL</a:t>
            </a:r>
          </a:p>
          <a:p>
            <a:pPr lvl="1"/>
            <a:r>
              <a:rPr lang="en-US" sz="1400" dirty="0"/>
              <a:t>—Enter Date range—Click Accept—</a:t>
            </a:r>
          </a:p>
          <a:p>
            <a:pPr lvl="1"/>
            <a:r>
              <a:rPr lang="en-US" sz="1400" dirty="0"/>
              <a:t>Highlight the results that need edit--Double click to open edit screen—</a:t>
            </a:r>
            <a:r>
              <a:rPr lang="en-US" sz="1400" dirty="0">
                <a:solidFill>
                  <a:srgbClr val="FF0000"/>
                </a:solidFill>
              </a:rPr>
              <a:t>ENSURE YOU SELECT THE CORRECT TEST RESULTS FOR EDIT!!!--VERY IMPORTANT</a:t>
            </a:r>
            <a:endParaRPr lang="en-US" sz="1400" dirty="0"/>
          </a:p>
          <a:p>
            <a:pPr hangingPunct="0"/>
            <a:r>
              <a:rPr lang="en-US" sz="1400" dirty="0">
                <a:solidFill>
                  <a:srgbClr val="FF0000"/>
                </a:solidFill>
              </a:rPr>
              <a:t>DO NOT REMOVE ANY TEST RESULTS   </a:t>
            </a:r>
          </a:p>
          <a:p>
            <a:pPr hangingPunct="0"/>
            <a:r>
              <a:rPr lang="en-US" sz="1400" dirty="0"/>
              <a:t>In  the  first COMMENT section, enter this text:  </a:t>
            </a:r>
            <a:r>
              <a:rPr lang="en-US" sz="1400" dirty="0">
                <a:solidFill>
                  <a:srgbClr val="FF0000"/>
                </a:solidFill>
              </a:rPr>
              <a:t>TESTING PERFORMED WITHOUT PHYSICIAN ORDER—CREDIT PENDING, NOTIFIED </a:t>
            </a:r>
            <a:r>
              <a:rPr lang="en-US" sz="1400" i="1" dirty="0">
                <a:solidFill>
                  <a:srgbClr val="FF0000"/>
                </a:solidFill>
              </a:rPr>
              <a:t>enter the full name of the provider that was notified with credentials and the date and time of notification </a:t>
            </a:r>
            <a:r>
              <a:rPr lang="en-US" sz="1400" dirty="0">
                <a:solidFill>
                  <a:srgbClr val="FF0000"/>
                </a:solidFill>
              </a:rPr>
              <a:t>BY </a:t>
            </a:r>
            <a:r>
              <a:rPr lang="en-US" sz="1400" i="1" dirty="0">
                <a:solidFill>
                  <a:srgbClr val="FF0000"/>
                </a:solidFill>
              </a:rPr>
              <a:t>the name of the person that notified the provider</a:t>
            </a:r>
          </a:p>
          <a:p>
            <a:pPr hangingPunct="0"/>
            <a:r>
              <a:rPr lang="en-US" sz="1400" dirty="0"/>
              <a:t>Click Accept.</a:t>
            </a:r>
          </a:p>
          <a:p>
            <a:pPr hangingPunct="0"/>
            <a:r>
              <a:rPr lang="en-US" sz="1400" dirty="0"/>
              <a:t>File an RL6 Report.   Email RL6 number to the Laboratory Compliance, Quality, and Safety office:  </a:t>
            </a:r>
            <a:r>
              <a:rPr lang="en-US" sz="1400" dirty="0">
                <a:hlinkClick r:id="rId2"/>
              </a:rPr>
              <a:t>athayer@wakehealth.edu</a:t>
            </a:r>
            <a:r>
              <a:rPr lang="en-US" sz="1400" dirty="0"/>
              <a:t>, </a:t>
            </a:r>
            <a:r>
              <a:rPr lang="en-US" sz="1400" dirty="0">
                <a:hlinkClick r:id="rId3"/>
              </a:rPr>
              <a:t>rddyer@wakehealth.edu</a:t>
            </a:r>
            <a:r>
              <a:rPr lang="en-US" sz="1400" dirty="0"/>
              <a:t>, </a:t>
            </a:r>
            <a:r>
              <a:rPr lang="en-US" sz="1400" dirty="0" smtClean="0">
                <a:hlinkClick r:id="rId4"/>
              </a:rPr>
              <a:t>engregor@wakehealth.edu</a:t>
            </a:r>
            <a:endParaRPr lang="en-US" sz="1400" dirty="0"/>
          </a:p>
        </p:txBody>
      </p:sp>
    </p:spTree>
    <p:extLst>
      <p:ext uri="{BB962C8B-B14F-4D97-AF65-F5344CB8AC3E}">
        <p14:creationId xmlns:p14="http://schemas.microsoft.com/office/powerpoint/2010/main" val="295963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1138773"/>
          </a:xfrm>
        </p:spPr>
        <p:txBody>
          <a:bodyPr/>
          <a:lstStyle/>
          <a:p>
            <a:r>
              <a:rPr lang="en-US" sz="2400" b="1" dirty="0">
                <a:solidFill>
                  <a:srgbClr val="FF0000"/>
                </a:solidFill>
              </a:rPr>
              <a:t>For DHP Phlebotomy, Family Practice Lab, and Davie Lab staff ONLY!</a:t>
            </a:r>
            <a:br>
              <a:rPr lang="en-US" sz="2400" b="1" dirty="0">
                <a:solidFill>
                  <a:srgbClr val="FF0000"/>
                </a:solidFill>
              </a:rPr>
            </a:br>
            <a:r>
              <a:rPr lang="en-US" sz="2600" b="1" dirty="0"/>
              <a:t>Documentation of critical value notification</a:t>
            </a:r>
          </a:p>
        </p:txBody>
      </p:sp>
      <p:sp>
        <p:nvSpPr>
          <p:cNvPr id="3" name="Content Placeholder 2"/>
          <p:cNvSpPr>
            <a:spLocks noGrp="1"/>
          </p:cNvSpPr>
          <p:nvPr>
            <p:ph idx="1"/>
          </p:nvPr>
        </p:nvSpPr>
        <p:spPr>
          <a:xfrm>
            <a:off x="762000" y="1828800"/>
            <a:ext cx="7924800" cy="5519380"/>
          </a:xfrm>
        </p:spPr>
        <p:txBody>
          <a:bodyPr/>
          <a:lstStyle/>
          <a:p>
            <a:r>
              <a:rPr lang="en-US" sz="1400" b="1" dirty="0">
                <a:solidFill>
                  <a:srgbClr val="FF0000"/>
                </a:solidFill>
              </a:rPr>
              <a:t>Notify provider of affected patient</a:t>
            </a:r>
          </a:p>
          <a:p>
            <a:r>
              <a:rPr lang="en-US" sz="1400" dirty="0"/>
              <a:t>In Wake One, open the patient chart---select </a:t>
            </a:r>
            <a:r>
              <a:rPr lang="en-US" sz="1400" b="1" u="sng" dirty="0"/>
              <a:t>More Activities</a:t>
            </a:r>
          </a:p>
          <a:p>
            <a:r>
              <a:rPr lang="en-US" sz="1400" dirty="0"/>
              <a:t>Go into </a:t>
            </a:r>
            <a:r>
              <a:rPr lang="en-US" sz="1400" b="1" u="sng" dirty="0"/>
              <a:t>Enter/Edit Results </a:t>
            </a:r>
            <a:endParaRPr lang="en-US" sz="1400" dirty="0"/>
          </a:p>
          <a:p>
            <a:pPr lvl="1"/>
            <a:r>
              <a:rPr lang="en-US" sz="1400" dirty="0"/>
              <a:t>—Click Filter</a:t>
            </a:r>
          </a:p>
          <a:p>
            <a:pPr lvl="1"/>
            <a:r>
              <a:rPr lang="en-US" sz="1400" dirty="0"/>
              <a:t>—Select Point of Care Testing Docked Device</a:t>
            </a:r>
          </a:p>
          <a:p>
            <a:pPr lvl="1"/>
            <a:r>
              <a:rPr lang="en-US" sz="1400" dirty="0"/>
              <a:t>—Radio Button ALL</a:t>
            </a:r>
          </a:p>
          <a:p>
            <a:pPr lvl="1"/>
            <a:r>
              <a:rPr lang="en-US" sz="1400" dirty="0"/>
              <a:t>—Enter Date range—Click Accept—</a:t>
            </a:r>
          </a:p>
          <a:p>
            <a:pPr lvl="1"/>
            <a:r>
              <a:rPr lang="en-US" sz="1400" dirty="0"/>
              <a:t>Highlight the results that need edit--Double click to open edit screen—</a:t>
            </a:r>
            <a:r>
              <a:rPr lang="en-US" sz="1400" dirty="0">
                <a:solidFill>
                  <a:srgbClr val="FF0000"/>
                </a:solidFill>
              </a:rPr>
              <a:t>ENSURE YOU SELECT THE CORRECT TEST RESULTS FOR EDIT!!!--VERY IMPORTANT</a:t>
            </a:r>
            <a:endParaRPr lang="en-US" sz="1400" dirty="0"/>
          </a:p>
          <a:p>
            <a:pPr hangingPunct="0"/>
            <a:r>
              <a:rPr lang="en-US" sz="1400" dirty="0"/>
              <a:t>In  the  COMMENT section for  the specific test with the critical value, enter this text:  </a:t>
            </a:r>
            <a:r>
              <a:rPr lang="en-US" sz="1400" dirty="0">
                <a:solidFill>
                  <a:srgbClr val="FF0000"/>
                </a:solidFill>
              </a:rPr>
              <a:t>CRITICAL VALUE CALLED TO AND READ BACK BY, </a:t>
            </a:r>
            <a:r>
              <a:rPr lang="en-US" sz="1400" i="1" dirty="0">
                <a:solidFill>
                  <a:srgbClr val="FF0000"/>
                </a:solidFill>
              </a:rPr>
              <a:t>enter the full name of the provider that was notified with credentials and the date and time of notification </a:t>
            </a:r>
            <a:r>
              <a:rPr lang="en-US" sz="1400" dirty="0">
                <a:solidFill>
                  <a:srgbClr val="FF0000"/>
                </a:solidFill>
              </a:rPr>
              <a:t>BY </a:t>
            </a:r>
            <a:r>
              <a:rPr lang="en-US" sz="1400" i="1" dirty="0">
                <a:solidFill>
                  <a:srgbClr val="FF0000"/>
                </a:solidFill>
              </a:rPr>
              <a:t>the name of the person that notified the provider</a:t>
            </a:r>
          </a:p>
          <a:p>
            <a:pPr hangingPunct="0"/>
            <a:r>
              <a:rPr lang="en-US" sz="1400" dirty="0"/>
              <a:t>Click Accept.</a:t>
            </a:r>
          </a:p>
          <a:p>
            <a:endParaRPr lang="en-US" dirty="0"/>
          </a:p>
        </p:txBody>
      </p:sp>
    </p:spTree>
    <p:extLst>
      <p:ext uri="{BB962C8B-B14F-4D97-AF65-F5344CB8AC3E}">
        <p14:creationId xmlns:p14="http://schemas.microsoft.com/office/powerpoint/2010/main" val="2397887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RL6 Report</a:t>
            </a:r>
            <a:endParaRPr lang="en-US" dirty="0"/>
          </a:p>
        </p:txBody>
      </p:sp>
      <p:sp>
        <p:nvSpPr>
          <p:cNvPr id="3" name="Content Placeholder 2"/>
          <p:cNvSpPr>
            <a:spLocks noGrp="1"/>
          </p:cNvSpPr>
          <p:nvPr>
            <p:ph idx="1"/>
          </p:nvPr>
        </p:nvSpPr>
        <p:spPr>
          <a:xfrm>
            <a:off x="914400" y="1828800"/>
            <a:ext cx="7772400" cy="3262432"/>
          </a:xfrm>
        </p:spPr>
        <p:txBody>
          <a:bodyPr/>
          <a:lstStyle/>
          <a:p>
            <a:r>
              <a:rPr lang="en-US" sz="3200" dirty="0"/>
              <a:t>Ensures the patient receives appropriate credit for tests billed to their account	</a:t>
            </a:r>
          </a:p>
          <a:p>
            <a:r>
              <a:rPr lang="en-US" sz="3200" dirty="0"/>
              <a:t>Allows review of edited i-STAT results</a:t>
            </a:r>
          </a:p>
          <a:p>
            <a:r>
              <a:rPr lang="en-US" sz="3200" dirty="0"/>
              <a:t>Tracks i-STAT occurrences for quality assurance and quality improvement purposes</a:t>
            </a:r>
          </a:p>
        </p:txBody>
      </p:sp>
    </p:spTree>
    <p:extLst>
      <p:ext uri="{BB962C8B-B14F-4D97-AF65-F5344CB8AC3E}">
        <p14:creationId xmlns:p14="http://schemas.microsoft.com/office/powerpoint/2010/main" val="118438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t>Safety</a:t>
            </a:r>
          </a:p>
        </p:txBody>
      </p:sp>
      <p:sp>
        <p:nvSpPr>
          <p:cNvPr id="8195" name="Rectangle 3"/>
          <p:cNvSpPr>
            <a:spLocks noGrp="1" noChangeArrowheads="1"/>
          </p:cNvSpPr>
          <p:nvPr>
            <p:ph type="body" idx="1"/>
          </p:nvPr>
        </p:nvSpPr>
        <p:spPr>
          <a:xfrm>
            <a:off x="838200" y="1447800"/>
            <a:ext cx="7772400" cy="5663089"/>
          </a:xfrm>
        </p:spPr>
        <p:txBody>
          <a:bodyPr/>
          <a:lstStyle/>
          <a:p>
            <a:pPr eaLnBrk="1" hangingPunct="1">
              <a:lnSpc>
                <a:spcPct val="80000"/>
              </a:lnSpc>
            </a:pPr>
            <a:r>
              <a:rPr lang="en-US" sz="2800" dirty="0" smtClean="0"/>
              <a:t>Always wear gloves when handling analyzer</a:t>
            </a:r>
          </a:p>
          <a:p>
            <a:pPr lvl="4">
              <a:lnSpc>
                <a:spcPct val="80000"/>
              </a:lnSpc>
            </a:pPr>
            <a:r>
              <a:rPr lang="en-US" sz="2400" dirty="0" smtClean="0"/>
              <a:t>Including patient testing and performing QC</a:t>
            </a:r>
          </a:p>
          <a:p>
            <a:pPr eaLnBrk="1" hangingPunct="1">
              <a:lnSpc>
                <a:spcPct val="80000"/>
              </a:lnSpc>
            </a:pPr>
            <a:r>
              <a:rPr lang="en-US" sz="2800" dirty="0" smtClean="0"/>
              <a:t>Disinfect when contaminated with blood AND between EACH patient</a:t>
            </a:r>
          </a:p>
          <a:p>
            <a:pPr eaLnBrk="1" hangingPunct="1">
              <a:lnSpc>
                <a:spcPct val="80000"/>
              </a:lnSpc>
            </a:pPr>
            <a:r>
              <a:rPr lang="en-US" sz="2800" dirty="0" smtClean="0"/>
              <a:t>DO NOT lean over the cartridge while filling with sample</a:t>
            </a:r>
          </a:p>
          <a:p>
            <a:pPr eaLnBrk="1" hangingPunct="1">
              <a:lnSpc>
                <a:spcPct val="80000"/>
              </a:lnSpc>
            </a:pPr>
            <a:r>
              <a:rPr lang="en-US" sz="2800" dirty="0" smtClean="0"/>
              <a:t>A safety shield is recommended</a:t>
            </a:r>
          </a:p>
          <a:p>
            <a:pPr eaLnBrk="1" hangingPunct="1">
              <a:lnSpc>
                <a:spcPct val="80000"/>
              </a:lnSpc>
            </a:pPr>
            <a:r>
              <a:rPr lang="en-US" sz="2800" dirty="0" smtClean="0"/>
              <a:t>Place gauze or tissue over snap when closing</a:t>
            </a:r>
          </a:p>
          <a:p>
            <a:pPr>
              <a:lnSpc>
                <a:spcPct val="80000"/>
              </a:lnSpc>
            </a:pPr>
            <a:r>
              <a:rPr lang="en-US" dirty="0"/>
              <a:t>Only use auto-disabling single-use finger stick </a:t>
            </a:r>
            <a:r>
              <a:rPr lang="en-US" dirty="0" smtClean="0"/>
              <a:t>devices  </a:t>
            </a:r>
            <a:endParaRPr lang="en-US" dirty="0"/>
          </a:p>
          <a:p>
            <a:pPr lvl="4">
              <a:lnSpc>
                <a:spcPct val="80000"/>
              </a:lnSpc>
            </a:pPr>
            <a:r>
              <a:rPr lang="en-US" dirty="0"/>
              <a:t>Never use finger stick devices for more than one </a:t>
            </a:r>
            <a:r>
              <a:rPr lang="en-US" dirty="0" smtClean="0"/>
              <a:t>person</a:t>
            </a:r>
            <a:endParaRPr lang="en-US" dirty="0"/>
          </a:p>
          <a:p>
            <a:pPr eaLnBrk="1" hangingPunct="1">
              <a:lnSpc>
                <a:spcPct val="80000"/>
              </a:lnSpc>
            </a:pPr>
            <a:endParaRPr lang="en-US" sz="2800"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14400" y="685800"/>
            <a:ext cx="7772400" cy="492443"/>
          </a:xfrm>
        </p:spPr>
        <p:txBody>
          <a:bodyPr/>
          <a:lstStyle/>
          <a:p>
            <a:pPr eaLnBrk="1" hangingPunct="1"/>
            <a:r>
              <a:rPr lang="en-US" sz="3200" b="1" dirty="0" smtClean="0"/>
              <a:t>College of American Pathologists (CAP)</a:t>
            </a:r>
          </a:p>
        </p:txBody>
      </p:sp>
      <p:sp>
        <p:nvSpPr>
          <p:cNvPr id="53251" name="Rectangle 3"/>
          <p:cNvSpPr>
            <a:spLocks noGrp="1" noChangeArrowheads="1"/>
          </p:cNvSpPr>
          <p:nvPr>
            <p:ph type="body" idx="1"/>
          </p:nvPr>
        </p:nvSpPr>
        <p:spPr>
          <a:xfrm>
            <a:off x="914400" y="1828800"/>
            <a:ext cx="7772400" cy="1723549"/>
          </a:xfrm>
        </p:spPr>
        <p:txBody>
          <a:bodyPr/>
          <a:lstStyle/>
          <a:p>
            <a:pPr eaLnBrk="1" hangingPunct="1"/>
            <a:r>
              <a:rPr lang="en-US" dirty="0" smtClean="0"/>
              <a:t>If there are concerns regarding result quality and the concerns are not adequately addressed by Lab or WFBMC management, CAP can be notified at 1-866-236-7212.</a:t>
            </a:r>
          </a:p>
        </p:txBody>
      </p:sp>
      <p:pic>
        <p:nvPicPr>
          <p:cNvPr id="4" name="Picture 3" descr="CAP poster102115.jpg"/>
          <p:cNvPicPr>
            <a:picLocks noChangeAspect="1"/>
          </p:cNvPicPr>
          <p:nvPr/>
        </p:nvPicPr>
        <p:blipFill>
          <a:blip r:embed="rId2" cstate="print"/>
          <a:stretch>
            <a:fillRect/>
          </a:stretch>
        </p:blipFill>
        <p:spPr>
          <a:xfrm>
            <a:off x="2438401" y="3810000"/>
            <a:ext cx="4267200" cy="285439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endParaRPr lang="en-US" dirty="0"/>
          </a:p>
        </p:txBody>
      </p:sp>
      <p:sp>
        <p:nvSpPr>
          <p:cNvPr id="3" name="Content Placeholder 2"/>
          <p:cNvSpPr>
            <a:spLocks noGrp="1"/>
          </p:cNvSpPr>
          <p:nvPr>
            <p:ph idx="1"/>
          </p:nvPr>
        </p:nvSpPr>
        <p:spPr>
          <a:xfrm>
            <a:off x="914400" y="1828800"/>
            <a:ext cx="7772400" cy="3662541"/>
          </a:xfrm>
        </p:spPr>
        <p:txBody>
          <a:bodyPr/>
          <a:lstStyle/>
          <a:p>
            <a:r>
              <a:rPr lang="en-US" sz="2400" dirty="0"/>
              <a:t>Contact the Laboratory Compliance, Safety, and Quality Assurance Office</a:t>
            </a:r>
          </a:p>
          <a:p>
            <a:pPr lvl="1"/>
            <a:r>
              <a:rPr lang="en-US" dirty="0"/>
              <a:t>3-4285—Melanie Haire</a:t>
            </a:r>
          </a:p>
          <a:p>
            <a:pPr lvl="1"/>
            <a:r>
              <a:rPr lang="en-US" dirty="0"/>
              <a:t>3-4136—Angie Thayer</a:t>
            </a:r>
          </a:p>
          <a:p>
            <a:pPr lvl="1"/>
            <a:r>
              <a:rPr lang="en-US" dirty="0"/>
              <a:t>3-4137—Ray Dyer</a:t>
            </a:r>
          </a:p>
          <a:p>
            <a:pPr lvl="1"/>
            <a:r>
              <a:rPr lang="en-US" dirty="0"/>
              <a:t>3-0377---Liz Gregory</a:t>
            </a:r>
          </a:p>
          <a:p>
            <a:endParaRPr lang="en-US" dirty="0"/>
          </a:p>
        </p:txBody>
      </p:sp>
    </p:spTree>
    <p:extLst>
      <p:ext uri="{BB962C8B-B14F-4D97-AF65-F5344CB8AC3E}">
        <p14:creationId xmlns:p14="http://schemas.microsoft.com/office/powerpoint/2010/main" val="310628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b="1" dirty="0" smtClean="0"/>
              <a:t>Congratulations</a:t>
            </a:r>
            <a:r>
              <a:rPr lang="en-US" dirty="0" smtClean="0"/>
              <a:t>	</a:t>
            </a:r>
          </a:p>
        </p:txBody>
      </p:sp>
      <p:sp>
        <p:nvSpPr>
          <p:cNvPr id="54275" name="Rectangle 3"/>
          <p:cNvSpPr>
            <a:spLocks noGrp="1" noChangeArrowheads="1"/>
          </p:cNvSpPr>
          <p:nvPr>
            <p:ph type="body" idx="1"/>
          </p:nvPr>
        </p:nvSpPr>
        <p:spPr>
          <a:xfrm>
            <a:off x="914400" y="1828800"/>
            <a:ext cx="7772400" cy="3219343"/>
          </a:xfrm>
        </p:spPr>
        <p:txBody>
          <a:bodyPr/>
          <a:lstStyle/>
          <a:p>
            <a:pPr eaLnBrk="1" hangingPunct="1">
              <a:lnSpc>
                <a:spcPct val="80000"/>
              </a:lnSpc>
            </a:pPr>
            <a:r>
              <a:rPr lang="en-US" dirty="0" smtClean="0"/>
              <a:t>This concludes the i-STAT ACT and PT/INR education module.</a:t>
            </a:r>
          </a:p>
          <a:p>
            <a:pPr eaLnBrk="1" hangingPunct="1">
              <a:lnSpc>
                <a:spcPct val="80000"/>
              </a:lnSpc>
            </a:pPr>
            <a:r>
              <a:rPr lang="en-US" dirty="0" smtClean="0">
                <a:solidFill>
                  <a:schemeClr val="hlink"/>
                </a:solidFill>
              </a:rPr>
              <a:t>Please note that this power point does not replace the i-STAT policies and procedures.</a:t>
            </a:r>
            <a:r>
              <a:rPr lang="en-US" dirty="0" smtClean="0"/>
              <a:t> </a:t>
            </a:r>
          </a:p>
          <a:p>
            <a:pPr eaLnBrk="1" hangingPunct="1">
              <a:lnSpc>
                <a:spcPct val="80000"/>
              </a:lnSpc>
            </a:pPr>
            <a:r>
              <a:rPr lang="en-US" dirty="0" smtClean="0"/>
              <a:t>The presentation only gives highlights of i-STAT information.</a:t>
            </a:r>
          </a:p>
          <a:p>
            <a:pPr eaLnBrk="1" hangingPunct="1">
              <a:lnSpc>
                <a:spcPct val="80000"/>
              </a:lnSpc>
            </a:pPr>
            <a:r>
              <a:rPr lang="en-US" dirty="0" smtClean="0"/>
              <a:t>Please complete the on-line i-STAT exam</a:t>
            </a:r>
            <a:r>
              <a:rPr lang="en-US" dirty="0"/>
              <a:t> </a:t>
            </a:r>
            <a:r>
              <a:rPr lang="en-US" dirty="0" smtClean="0"/>
              <a:t>within 1 week of training.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2850" y="1066801"/>
            <a:ext cx="7315200" cy="457200"/>
          </a:xfrm>
        </p:spPr>
        <p:txBody>
          <a:bodyPr/>
          <a:lstStyle/>
          <a:p>
            <a:r>
              <a:rPr lang="en-US" b="1" dirty="0" smtClean="0"/>
              <a:t>Hands On Experience</a:t>
            </a:r>
            <a:endParaRPr lang="en-US" b="1" dirty="0"/>
          </a:p>
        </p:txBody>
      </p:sp>
      <p:sp>
        <p:nvSpPr>
          <p:cNvPr id="5" name="Subtitle 4"/>
          <p:cNvSpPr>
            <a:spLocks noGrp="1"/>
          </p:cNvSpPr>
          <p:nvPr>
            <p:ph type="subTitle" idx="1"/>
          </p:nvPr>
        </p:nvSpPr>
        <p:spPr>
          <a:xfrm>
            <a:off x="2895600" y="1676400"/>
            <a:ext cx="4794250" cy="2923877"/>
          </a:xfrm>
        </p:spPr>
        <p:txBody>
          <a:bodyPr/>
          <a:lstStyle/>
          <a:p>
            <a:pPr lvl="1" algn="l">
              <a:buFont typeface="Arial" pitchFamily="34" charset="0"/>
              <a:buChar char="•"/>
            </a:pPr>
            <a:r>
              <a:rPr lang="en-US" sz="1600" dirty="0" smtClean="0">
                <a:solidFill>
                  <a:schemeClr val="tx1"/>
                </a:solidFill>
              </a:rPr>
              <a:t>Change batteries and check battery voltage</a:t>
            </a:r>
          </a:p>
          <a:p>
            <a:pPr lvl="1" algn="l">
              <a:buFont typeface="Arial" pitchFamily="34" charset="0"/>
              <a:buChar char="•"/>
            </a:pPr>
            <a:r>
              <a:rPr lang="en-US" sz="1600" dirty="0" smtClean="0">
                <a:solidFill>
                  <a:schemeClr val="tx1"/>
                </a:solidFill>
              </a:rPr>
              <a:t>Test External electronic simulator</a:t>
            </a:r>
          </a:p>
          <a:p>
            <a:pPr lvl="1" algn="l">
              <a:buFont typeface="Arial" pitchFamily="34" charset="0"/>
              <a:buChar char="•"/>
            </a:pPr>
            <a:r>
              <a:rPr lang="en-US" sz="1600" dirty="0" smtClean="0">
                <a:solidFill>
                  <a:schemeClr val="tx1"/>
                </a:solidFill>
              </a:rPr>
              <a:t>Test/Discuss Liquid QC</a:t>
            </a:r>
          </a:p>
          <a:p>
            <a:pPr lvl="1" algn="l">
              <a:buFont typeface="Arial" pitchFamily="34" charset="0"/>
              <a:buChar char="•"/>
            </a:pPr>
            <a:r>
              <a:rPr lang="en-US" sz="1600" dirty="0" smtClean="0">
                <a:solidFill>
                  <a:schemeClr val="tx1"/>
                </a:solidFill>
              </a:rPr>
              <a:t>Test patient sample</a:t>
            </a:r>
          </a:p>
          <a:p>
            <a:pPr lvl="1" algn="l">
              <a:buFont typeface="Arial" pitchFamily="34" charset="0"/>
              <a:buChar char="•"/>
            </a:pPr>
            <a:r>
              <a:rPr lang="en-US" sz="1600" dirty="0" smtClean="0">
                <a:solidFill>
                  <a:schemeClr val="tx1"/>
                </a:solidFill>
              </a:rPr>
              <a:t>Recall of results</a:t>
            </a:r>
          </a:p>
          <a:p>
            <a:pPr lvl="1" algn="l">
              <a:buFont typeface="Arial" pitchFamily="34" charset="0"/>
              <a:buChar char="•"/>
            </a:pPr>
            <a:r>
              <a:rPr lang="en-US" sz="1600" dirty="0" smtClean="0">
                <a:solidFill>
                  <a:schemeClr val="tx1"/>
                </a:solidFill>
              </a:rPr>
              <a:t>Discuss Menu Options</a:t>
            </a:r>
          </a:p>
          <a:p>
            <a:pPr lvl="1" algn="l">
              <a:buFont typeface="Arial" pitchFamily="34" charset="0"/>
              <a:buChar char="•"/>
            </a:pPr>
            <a:r>
              <a:rPr lang="en-US" sz="1600" dirty="0" smtClean="0">
                <a:solidFill>
                  <a:schemeClr val="tx1"/>
                </a:solidFill>
              </a:rPr>
              <a:t>Download of results</a:t>
            </a:r>
          </a:p>
          <a:p>
            <a:r>
              <a:rPr lang="en-US" sz="800" dirty="0" smtClean="0">
                <a:solidFill>
                  <a:schemeClr val="tx1"/>
                </a:solidFill>
              </a:rPr>
              <a:t>I	istatACTandPTINREducationModule122215</a:t>
            </a:r>
            <a:endParaRPr lang="en-US" dirty="0">
              <a:solidFill>
                <a:schemeClr val="tx1"/>
              </a:solidFill>
            </a:endParaRPr>
          </a:p>
        </p:txBody>
      </p:sp>
    </p:spTree>
    <p:extLst>
      <p:ext uri="{BB962C8B-B14F-4D97-AF65-F5344CB8AC3E}">
        <p14:creationId xmlns:p14="http://schemas.microsoft.com/office/powerpoint/2010/main" val="141191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t>i-STAT Components</a:t>
            </a:r>
          </a:p>
        </p:txBody>
      </p:sp>
      <p:sp>
        <p:nvSpPr>
          <p:cNvPr id="9219" name="Rectangle 3"/>
          <p:cNvSpPr>
            <a:spLocks noGrp="1" noChangeArrowheads="1"/>
          </p:cNvSpPr>
          <p:nvPr>
            <p:ph type="body" idx="1"/>
          </p:nvPr>
        </p:nvSpPr>
        <p:spPr/>
        <p:txBody>
          <a:bodyPr/>
          <a:lstStyle/>
          <a:p>
            <a:pPr eaLnBrk="1" hangingPunct="1"/>
            <a:r>
              <a:rPr lang="en-US" dirty="0" smtClean="0"/>
              <a:t>Analyzer	</a:t>
            </a:r>
          </a:p>
          <a:p>
            <a:pPr eaLnBrk="1" hangingPunct="1"/>
            <a:r>
              <a:rPr lang="en-US" dirty="0" smtClean="0"/>
              <a:t>Cartridge</a:t>
            </a:r>
          </a:p>
          <a:p>
            <a:pPr eaLnBrk="1" hangingPunct="1"/>
            <a:r>
              <a:rPr lang="en-US" dirty="0" smtClean="0"/>
              <a:t>Simulator (Electronic Quality Control)</a:t>
            </a:r>
          </a:p>
          <a:p>
            <a:pPr eaLnBrk="1" hangingPunct="1"/>
            <a:r>
              <a:rPr lang="en-US" dirty="0" smtClean="0"/>
              <a:t>Liquid Quality Control Materials</a:t>
            </a:r>
          </a:p>
          <a:p>
            <a:pPr eaLnBrk="1" hangingPunct="1"/>
            <a:r>
              <a:rPr lang="en-US" dirty="0" smtClean="0"/>
              <a:t>Downloader</a:t>
            </a:r>
          </a:p>
          <a:p>
            <a:pPr eaLnBrk="1" hangingPunct="1"/>
            <a:r>
              <a:rPr lang="en-US" dirty="0" smtClean="0"/>
              <a:t>Recharger</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762000"/>
            <a:ext cx="7315200" cy="553998"/>
          </a:xfrm>
        </p:spPr>
        <p:txBody>
          <a:bodyPr/>
          <a:lstStyle/>
          <a:p>
            <a:r>
              <a:rPr lang="en-US" b="1" dirty="0" smtClean="0"/>
              <a:t>Analyzer</a:t>
            </a:r>
            <a:endParaRPr lang="en-US" b="1" dirty="0"/>
          </a:p>
        </p:txBody>
      </p:sp>
      <p:sp>
        <p:nvSpPr>
          <p:cNvPr id="5" name="Subtitle 4"/>
          <p:cNvSpPr>
            <a:spLocks noGrp="1"/>
          </p:cNvSpPr>
          <p:nvPr>
            <p:ph type="subTitle" idx="1"/>
          </p:nvPr>
        </p:nvSpPr>
        <p:spPr>
          <a:xfrm>
            <a:off x="3124200" y="1447800"/>
            <a:ext cx="4794250" cy="584775"/>
          </a:xfrm>
        </p:spPr>
        <p:txBody>
          <a:bodyPr/>
          <a:lstStyle/>
          <a:p>
            <a:pPr>
              <a:buFont typeface="Arial" pitchFamily="34" charset="0"/>
              <a:buChar char="•"/>
            </a:pPr>
            <a:endParaRPr lang="en-US" sz="800" dirty="0" smtClean="0"/>
          </a:p>
          <a:p>
            <a:pPr lvl="1">
              <a:buFont typeface="Arial" pitchFamily="34" charset="0"/>
              <a:buChar char="•"/>
            </a:pPr>
            <a:endParaRPr lang="en-US" sz="2000" dirty="0"/>
          </a:p>
        </p:txBody>
      </p:sp>
    </p:spTree>
    <p:extLst>
      <p:ext uri="{BB962C8B-B14F-4D97-AF65-F5344CB8AC3E}">
        <p14:creationId xmlns:p14="http://schemas.microsoft.com/office/powerpoint/2010/main" val="141191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t>i-STAT Analyzer (Handheld)</a:t>
            </a:r>
          </a:p>
        </p:txBody>
      </p:sp>
      <p:sp>
        <p:nvSpPr>
          <p:cNvPr id="10243" name="Rectangle 3"/>
          <p:cNvSpPr>
            <a:spLocks noGrp="1" noChangeArrowheads="1"/>
          </p:cNvSpPr>
          <p:nvPr>
            <p:ph type="body" idx="1"/>
          </p:nvPr>
        </p:nvSpPr>
        <p:spPr/>
        <p:txBody>
          <a:bodyPr/>
          <a:lstStyle/>
          <a:p>
            <a:pPr eaLnBrk="1" hangingPunct="1">
              <a:lnSpc>
                <a:spcPct val="90000"/>
              </a:lnSpc>
            </a:pPr>
            <a:r>
              <a:rPr lang="en-US" dirty="0" smtClean="0"/>
              <a:t>Volt Meter </a:t>
            </a:r>
          </a:p>
          <a:p>
            <a:pPr eaLnBrk="1" hangingPunct="1">
              <a:lnSpc>
                <a:spcPct val="90000"/>
              </a:lnSpc>
            </a:pPr>
            <a:r>
              <a:rPr lang="en-US" dirty="0" smtClean="0"/>
              <a:t>Testing occurs on the test cartridge bio-sensors</a:t>
            </a:r>
          </a:p>
          <a:p>
            <a:pPr eaLnBrk="1" hangingPunct="1">
              <a:lnSpc>
                <a:spcPct val="90000"/>
              </a:lnSpc>
            </a:pPr>
            <a:r>
              <a:rPr lang="en-US" dirty="0" smtClean="0"/>
              <a:t>Rechargeable batteries are utilized</a:t>
            </a:r>
            <a:r>
              <a:rPr lang="en-US" dirty="0" smtClean="0">
                <a:solidFill>
                  <a:schemeClr val="hlink"/>
                </a:solidFill>
              </a:rPr>
              <a:t>—care should be taken to keep batteries charged—</a:t>
            </a:r>
            <a:r>
              <a:rPr lang="en-US" dirty="0" smtClean="0"/>
              <a:t>do not discard rechargeable batteries</a:t>
            </a:r>
          </a:p>
          <a:p>
            <a:pPr eaLnBrk="1" hangingPunct="1">
              <a:lnSpc>
                <a:spcPct val="90000"/>
              </a:lnSpc>
            </a:pPr>
            <a:r>
              <a:rPr lang="en-US" dirty="0" smtClean="0"/>
              <a:t>Rotate analyzers on charger each day</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BMC_internal_template">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WFBMC_internal_template</Template>
  <TotalTime>717</TotalTime>
  <Words>3773</Words>
  <Application>Microsoft Office PowerPoint</Application>
  <PresentationFormat>On-screen Show (4:3)</PresentationFormat>
  <Paragraphs>400</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WFBMC_internal_template</vt:lpstr>
      <vt:lpstr>Point of Care Testing i-STAT ACT and PT/INR  Education Module</vt:lpstr>
      <vt:lpstr>i-STAT Support</vt:lpstr>
      <vt:lpstr>i-STAT Policies and Procedures</vt:lpstr>
      <vt:lpstr>i-STAT Operator ID</vt:lpstr>
      <vt:lpstr>Training and Competency Requirements</vt:lpstr>
      <vt:lpstr>Safety</vt:lpstr>
      <vt:lpstr>i-STAT Components</vt:lpstr>
      <vt:lpstr>Analyzer</vt:lpstr>
      <vt:lpstr>i-STAT Analyzer (Handheld)</vt:lpstr>
      <vt:lpstr>i-STAT Analyzer</vt:lpstr>
      <vt:lpstr>Analyzer display</vt:lpstr>
      <vt:lpstr>Menu Options</vt:lpstr>
      <vt:lpstr>Analyzer Download</vt:lpstr>
      <vt:lpstr>Analyzer Download</vt:lpstr>
      <vt:lpstr>Re-charger</vt:lpstr>
      <vt:lpstr>Cartridges</vt:lpstr>
      <vt:lpstr>i-STAT Supplies </vt:lpstr>
      <vt:lpstr>i-STAT Cartridges</vt:lpstr>
      <vt:lpstr>i-STAT Cartridges</vt:lpstr>
      <vt:lpstr>i-STAT ACT Methodology</vt:lpstr>
      <vt:lpstr>ACT-Kaolin:  Analyzer and Cartridge Release</vt:lpstr>
      <vt:lpstr>Cartridge Storage</vt:lpstr>
      <vt:lpstr>Emergency Release of Cartridges</vt:lpstr>
      <vt:lpstr>Cartridge Handling - DO NOT’s</vt:lpstr>
      <vt:lpstr>Cartridge Handling</vt:lpstr>
      <vt:lpstr>Quality Controls (QC) and Maintenance</vt:lpstr>
      <vt:lpstr>Simulators</vt:lpstr>
      <vt:lpstr>Simulators - Internal</vt:lpstr>
      <vt:lpstr>Simulators - External</vt:lpstr>
      <vt:lpstr>Simulators - External</vt:lpstr>
      <vt:lpstr>Liquid Quality Control</vt:lpstr>
      <vt:lpstr>Liquid QC Important Notes/Reminders</vt:lpstr>
      <vt:lpstr>Staff should NEVER REPORT PATIENT RESULTS IF QC HAS FAILED!  </vt:lpstr>
      <vt:lpstr>i-STAT Maintenance</vt:lpstr>
      <vt:lpstr>Patient and Sample Identification</vt:lpstr>
      <vt:lpstr>Process Flow</vt:lpstr>
      <vt:lpstr>Patient identity</vt:lpstr>
      <vt:lpstr>Patient Identity-Misidentifications</vt:lpstr>
      <vt:lpstr>Sample Information</vt:lpstr>
      <vt:lpstr>Sample Requirements: ACT cartridge</vt:lpstr>
      <vt:lpstr>Sample Requirements: PT/INR Cartridge</vt:lpstr>
      <vt:lpstr>In-Dwelling Line Sample Collection</vt:lpstr>
      <vt:lpstr>Results</vt:lpstr>
      <vt:lpstr>Factors affecting results</vt:lpstr>
      <vt:lpstr>Result Considerations</vt:lpstr>
      <vt:lpstr>Result considerations</vt:lpstr>
      <vt:lpstr>When Results Not Given</vt:lpstr>
      <vt:lpstr>Analyzer Error Messages: Codes 20, 23, 43</vt:lpstr>
      <vt:lpstr>Analyzer Error Messages:  Codes 79 and 80</vt:lpstr>
      <vt:lpstr>Use of Comment Codes</vt:lpstr>
      <vt:lpstr>Important i-STAT INR Reminders</vt:lpstr>
      <vt:lpstr>Star Out Results</vt:lpstr>
      <vt:lpstr>Result Recall</vt:lpstr>
      <vt:lpstr>Editing of results once they have already posted to Wake One</vt:lpstr>
      <vt:lpstr>Correcting a Sample Misidentification</vt:lpstr>
      <vt:lpstr>Flagging questionable i-STAT results if posted to Wake One</vt:lpstr>
      <vt:lpstr>Flagging tests not ordered by the physician</vt:lpstr>
      <vt:lpstr>For DHP Phlebotomy, Family Practice Lab, and Davie Lab staff ONLY! Documentation of critical value notification</vt:lpstr>
      <vt:lpstr>RL6 Report</vt:lpstr>
      <vt:lpstr>College of American Pathologists (CAP)</vt:lpstr>
      <vt:lpstr>Questions?</vt:lpstr>
      <vt:lpstr>Congratulations </vt:lpstr>
      <vt:lpstr>Hands On Experience</vt:lpstr>
    </vt:vector>
  </TitlesOfParts>
  <Company>WFUBMC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athayer</dc:creator>
  <cp:lastModifiedBy>athayer</cp:lastModifiedBy>
  <cp:revision>21</cp:revision>
  <dcterms:created xsi:type="dcterms:W3CDTF">2013-01-25T17:37:27Z</dcterms:created>
  <dcterms:modified xsi:type="dcterms:W3CDTF">2015-12-22T20:08:20Z</dcterms:modified>
</cp:coreProperties>
</file>