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7"/>
  </p:handoutMasterIdLst>
  <p:sldIdLst>
    <p:sldId id="259" r:id="rId2"/>
    <p:sldId id="260" r:id="rId3"/>
    <p:sldId id="330" r:id="rId4"/>
    <p:sldId id="261" r:id="rId5"/>
    <p:sldId id="262" r:id="rId6"/>
    <p:sldId id="263" r:id="rId7"/>
    <p:sldId id="264" r:id="rId8"/>
    <p:sldId id="315" r:id="rId9"/>
    <p:sldId id="265" r:id="rId10"/>
    <p:sldId id="266" r:id="rId11"/>
    <p:sldId id="270" r:id="rId12"/>
    <p:sldId id="271" r:id="rId13"/>
    <p:sldId id="323" r:id="rId14"/>
    <p:sldId id="324" r:id="rId15"/>
    <p:sldId id="325" r:id="rId16"/>
    <p:sldId id="296" r:id="rId17"/>
    <p:sldId id="316" r:id="rId18"/>
    <p:sldId id="327" r:id="rId19"/>
    <p:sldId id="272" r:id="rId20"/>
    <p:sldId id="273" r:id="rId21"/>
    <p:sldId id="331" r:id="rId22"/>
    <p:sldId id="303" r:id="rId23"/>
    <p:sldId id="276" r:id="rId24"/>
    <p:sldId id="275" r:id="rId25"/>
    <p:sldId id="317" r:id="rId26"/>
    <p:sldId id="277" r:id="rId27"/>
    <p:sldId id="278" r:id="rId28"/>
    <p:sldId id="279" r:id="rId29"/>
    <p:sldId id="280" r:id="rId30"/>
    <p:sldId id="281" r:id="rId31"/>
    <p:sldId id="344" r:id="rId32"/>
    <p:sldId id="345" r:id="rId33"/>
    <p:sldId id="282" r:id="rId34"/>
    <p:sldId id="319" r:id="rId35"/>
    <p:sldId id="343" r:id="rId36"/>
    <p:sldId id="267" r:id="rId37"/>
    <p:sldId id="290" r:id="rId38"/>
    <p:sldId id="318" r:id="rId39"/>
    <p:sldId id="283" r:id="rId40"/>
    <p:sldId id="332" r:id="rId41"/>
    <p:sldId id="284" r:id="rId42"/>
    <p:sldId id="285" r:id="rId43"/>
    <p:sldId id="268" r:id="rId44"/>
    <p:sldId id="321" r:id="rId45"/>
    <p:sldId id="322" r:id="rId46"/>
    <p:sldId id="309" r:id="rId47"/>
    <p:sldId id="291" r:id="rId48"/>
    <p:sldId id="333" r:id="rId49"/>
    <p:sldId id="294" r:id="rId50"/>
    <p:sldId id="334" r:id="rId51"/>
    <p:sldId id="335" r:id="rId52"/>
    <p:sldId id="336" r:id="rId53"/>
    <p:sldId id="337" r:id="rId54"/>
    <p:sldId id="308" r:id="rId55"/>
    <p:sldId id="293" r:id="rId56"/>
    <p:sldId id="338" r:id="rId57"/>
    <p:sldId id="339" r:id="rId58"/>
    <p:sldId id="340" r:id="rId59"/>
    <p:sldId id="347" r:id="rId60"/>
    <p:sldId id="341" r:id="rId61"/>
    <p:sldId id="346" r:id="rId62"/>
    <p:sldId id="342" r:id="rId63"/>
    <p:sldId id="329" r:id="rId64"/>
    <p:sldId id="306" r:id="rId65"/>
    <p:sldId id="310" r:id="rId66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3" autoAdjust="0"/>
    <p:restoredTop sz="94660"/>
  </p:normalViewPr>
  <p:slideViewPr>
    <p:cSldViewPr showGuides="1">
      <p:cViewPr varScale="1">
        <p:scale>
          <a:sx n="98" d="100"/>
          <a:sy n="98" d="100"/>
        </p:scale>
        <p:origin x="-84" y="-342"/>
      </p:cViewPr>
      <p:guideLst>
        <p:guide orient="horz" pos="432"/>
        <p:guide orient="horz" pos="3888"/>
        <p:guide pos="576"/>
        <p:guide pos="4032"/>
        <p:guide pos="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BE9ED-C6C0-4C27-9A27-F0C4B7223FF8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6F71A-5F82-459E-91E3-7CC4DDCCC4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06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1808-0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1" name="Picture 10" descr="wfbmc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6705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05280804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20808-15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R111704060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7" r:id="rId7"/>
    <p:sldLayoutId id="2147483660" r:id="rId8"/>
    <p:sldLayoutId id="2147483658" r:id="rId9"/>
    <p:sldLayoutId id="2147483670" r:id="rId10"/>
    <p:sldLayoutId id="2147483657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371600"/>
            <a:ext cx="5943599" cy="369332"/>
          </a:xfrm>
        </p:spPr>
        <p:txBody>
          <a:bodyPr/>
          <a:lstStyle/>
          <a:p>
            <a:pPr algn="ctr" eaLnBrk="1" hangingPunct="1"/>
            <a:r>
              <a:rPr lang="en-US" sz="2400" b="1" dirty="0" smtClean="0"/>
              <a:t>Point of Care Testing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828800"/>
            <a:ext cx="5939539" cy="1846659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2400" b="1" dirty="0" smtClean="0"/>
              <a:t>i-STAT G3, CG4, EG7, Creatinine Education Module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Prepared by Angie Thayer, BSMT (ASCP), Clinical Lab POCT Coordinator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Updated by Liz Gregory </a:t>
            </a:r>
            <a:r>
              <a:rPr lang="en-US" sz="1400" dirty="0" smtClean="0"/>
              <a:t>12/22/15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Analyzer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062651"/>
          </a:xfrm>
        </p:spPr>
        <p:txBody>
          <a:bodyPr/>
          <a:lstStyle/>
          <a:p>
            <a:pPr eaLnBrk="1" hangingPunct="1"/>
            <a:r>
              <a:rPr lang="en-US" dirty="0" smtClean="0"/>
              <a:t>Will turn off after 2 minutes of non-use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Can be turned on by pressing the on/off keypad—circle with line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If </a:t>
            </a:r>
            <a:r>
              <a:rPr lang="en-US" dirty="0" smtClean="0"/>
              <a:t>operator, patient, and cartridge </a:t>
            </a:r>
            <a:r>
              <a:rPr lang="en-US" dirty="0" smtClean="0"/>
              <a:t>information has been entered, the analyzer will remain on for 15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772400" cy="553998"/>
          </a:xfrm>
        </p:spPr>
        <p:txBody>
          <a:bodyPr/>
          <a:lstStyle/>
          <a:p>
            <a:pPr eaLnBrk="1" hangingPunct="1"/>
            <a:r>
              <a:rPr lang="en-US" b="1" dirty="0" smtClean="0"/>
              <a:t>Analyzer Display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062651"/>
          </a:xfrm>
        </p:spPr>
        <p:txBody>
          <a:bodyPr/>
          <a:lstStyle/>
          <a:p>
            <a:r>
              <a:rPr lang="en-US" dirty="0"/>
              <a:t>‘Cartridge/Simulator Locked’</a:t>
            </a:r>
          </a:p>
          <a:p>
            <a:pPr lvl="3"/>
            <a:r>
              <a:rPr lang="en-US" dirty="0"/>
              <a:t>Cartridge or simulator locked in analyzer</a:t>
            </a:r>
          </a:p>
          <a:p>
            <a:pPr lvl="3"/>
            <a:r>
              <a:rPr lang="en-US" dirty="0"/>
              <a:t>DO NOT remove when this message is displayed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Flashing battery icon or ‘Low Battery’ indicates battery voltage is low and batteries need to be re-charged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Menu Options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8600" cy="41242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Analyzer Status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/>
              <a:t>Allows viewing of battery voltage - recommend maintaining charge above 8 volts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Data Review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/>
              <a:t>Allows review/print of data stored in analyzer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Quality Tests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/>
              <a:t>Quality control checks are performed utilizing this menu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Other Menu options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/>
              <a:t>Refer to i-STAT System Manual for additional information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Download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1057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Use the Downloader located in each site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downloader is specifically labeled as the downloader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Analyzers should be downloaded </a:t>
            </a:r>
            <a:r>
              <a:rPr lang="en-US" sz="2800" dirty="0" smtClean="0"/>
              <a:t>after each patient test </a:t>
            </a:r>
            <a:r>
              <a:rPr lang="en-US" sz="2800" dirty="0" smtClean="0"/>
              <a:t>so electronic medical record information is current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is the responsibility of testing personnel to download i-STAT analyzers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You can’t “over-download”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Download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546" y="1396314"/>
            <a:ext cx="7871254" cy="5570756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downloader will display “Communication in Progress”, indicating successful download of data</a:t>
            </a:r>
          </a:p>
          <a:p>
            <a:r>
              <a:rPr lang="en-US" sz="2400" dirty="0" smtClean="0"/>
              <a:t>An error message will display on the analyzer if results do not successfully transmit.  If </a:t>
            </a:r>
            <a:r>
              <a:rPr lang="en-US" sz="2400" dirty="0"/>
              <a:t>an error occurs:</a:t>
            </a:r>
          </a:p>
          <a:p>
            <a:pPr lvl="3"/>
            <a:r>
              <a:rPr lang="en-US" sz="2400" dirty="0"/>
              <a:t>Troubleshoot the downloader</a:t>
            </a:r>
          </a:p>
          <a:p>
            <a:pPr lvl="3"/>
            <a:r>
              <a:rPr lang="en-US" sz="2400" dirty="0"/>
              <a:t>Check for a green power light</a:t>
            </a:r>
          </a:p>
          <a:p>
            <a:pPr lvl="3"/>
            <a:r>
              <a:rPr lang="en-US" sz="2400" dirty="0"/>
              <a:t>Check all cord/cable connections to the down loader</a:t>
            </a:r>
          </a:p>
          <a:p>
            <a:pPr lvl="3"/>
            <a:r>
              <a:rPr lang="en-US" sz="2400" dirty="0"/>
              <a:t>Try unplugging and re-plugging the cables</a:t>
            </a:r>
          </a:p>
          <a:p>
            <a:pPr lvl="3"/>
            <a:r>
              <a:rPr lang="en-US" sz="2400" dirty="0"/>
              <a:t>If troubleshooting does not resolve problem, report problem to the Help Desk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Re-charger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2462213"/>
          </a:xfrm>
        </p:spPr>
        <p:txBody>
          <a:bodyPr/>
          <a:lstStyle/>
          <a:p>
            <a:pPr eaLnBrk="1" hangingPunct="1"/>
            <a:r>
              <a:rPr lang="en-US" dirty="0" smtClean="0"/>
              <a:t>Can charge battery in compartment and battery in analyzer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Rotate analyzers on chargers to ensure they stay adequately charged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Printing Results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39087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Printer uses thermal printer</a:t>
            </a:r>
          </a:p>
          <a:p>
            <a:pPr eaLnBrk="1" hangingPunct="1"/>
            <a:r>
              <a:rPr lang="en-US" sz="2800" dirty="0" smtClean="0"/>
              <a:t>Results fade over time—can’t be used as permanent chartable record</a:t>
            </a:r>
          </a:p>
          <a:p>
            <a:pPr eaLnBrk="1" hangingPunct="1"/>
            <a:r>
              <a:rPr lang="en-US" sz="2800" dirty="0" smtClean="0"/>
              <a:t>Printer operates using rechargeable batteries—MUST remain plugged into outlet when not in use so batteries can stay charged</a:t>
            </a:r>
          </a:p>
          <a:p>
            <a:pPr eaLnBrk="1" hangingPunct="1"/>
            <a:r>
              <a:rPr lang="en-US" sz="2800" u="sng" dirty="0" smtClean="0"/>
              <a:t>Verify patient ID on printout against patient sample ID prior to reporting results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7315200" cy="553998"/>
          </a:xfrm>
        </p:spPr>
        <p:txBody>
          <a:bodyPr/>
          <a:lstStyle/>
          <a:p>
            <a:r>
              <a:rPr lang="en-US" b="1" dirty="0" smtClean="0"/>
              <a:t>Cartridges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1447800"/>
            <a:ext cx="4794250" cy="307777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91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Supplies</a:t>
            </a:r>
            <a:r>
              <a:rPr lang="en-US" dirty="0" smtClean="0"/>
              <a:t>	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3396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Cartridges and paper can be obtained from the OR Blood Gas Lab  M-F 7am-7pm</a:t>
            </a:r>
          </a:p>
          <a:p>
            <a:r>
              <a:rPr lang="en-US" sz="2800" dirty="0" smtClean="0"/>
              <a:t>Care should be taken to </a:t>
            </a:r>
            <a:r>
              <a:rPr lang="en-US" dirty="0"/>
              <a:t>get only the </a:t>
            </a:r>
            <a:r>
              <a:rPr lang="en-US" sz="2800" dirty="0" smtClean="0"/>
              <a:t>amount of cartridges which will be used within the room temperature expiration dating period</a:t>
            </a:r>
          </a:p>
          <a:p>
            <a:r>
              <a:rPr lang="en-US" sz="2800" dirty="0" smtClean="0"/>
              <a:t>Replacement analyzers or printers can be obtained </a:t>
            </a:r>
            <a:r>
              <a:rPr lang="en-US" dirty="0"/>
              <a:t>from the Clinical Laboratory Point-of-Care Testing Office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Cartridges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3631763"/>
          </a:xfrm>
        </p:spPr>
        <p:txBody>
          <a:bodyPr/>
          <a:lstStyle/>
          <a:p>
            <a:pPr eaLnBrk="1" hangingPunct="1"/>
            <a:r>
              <a:rPr lang="en-US" dirty="0" smtClean="0"/>
              <a:t>Testing occurs in the cartridge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Cartridges have bio-sensors that “measure” the analytes tested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There are different cartridge configurations available from i-STAT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Support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348403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Angie Thayer 713-4136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Ray Dyer 713-4137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Liz Gregory 713-0377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OR Blood Gas Lab 716-2181 (M-F 7am-7pm)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Refer to the i-STAT System Manual and WFBMC specific i-STAT policies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WFBMC POCT web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Cartridges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E=electrolyte</a:t>
            </a:r>
          </a:p>
          <a:p>
            <a:pPr eaLnBrk="1" hangingPunct="1"/>
            <a:r>
              <a:rPr lang="en-US" dirty="0" smtClean="0"/>
              <a:t>G=gas</a:t>
            </a:r>
          </a:p>
          <a:p>
            <a:pPr eaLnBrk="1" hangingPunct="1"/>
            <a:r>
              <a:rPr lang="en-US" dirty="0" smtClean="0"/>
              <a:t>C=Chemistry</a:t>
            </a:r>
          </a:p>
          <a:p>
            <a:pPr eaLnBrk="1" hangingPunct="1"/>
            <a:r>
              <a:rPr lang="en-US" dirty="0" smtClean="0"/>
              <a:t>#=Number of measured parameters</a:t>
            </a:r>
          </a:p>
          <a:p>
            <a:pPr eaLnBrk="1" hangingPunct="1"/>
            <a:r>
              <a:rPr lang="en-US" dirty="0" smtClean="0"/>
              <a:t>Everything above line is measured</a:t>
            </a:r>
          </a:p>
          <a:p>
            <a:pPr eaLnBrk="1" hangingPunct="1"/>
            <a:r>
              <a:rPr lang="en-US" dirty="0" smtClean="0"/>
              <a:t>Everything below line is calculated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Cartridge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848600" cy="594624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Cartridges are stored refrigerated 2 to 8</a:t>
            </a:r>
            <a:r>
              <a:rPr lang="en-US" sz="2000" dirty="0">
                <a:cs typeface="Tahoma" charset="0"/>
              </a:rPr>
              <a:t>˚</a:t>
            </a:r>
            <a:r>
              <a:rPr lang="en-US" sz="2000" dirty="0"/>
              <a:t>C until the manufacturer’s expiration date.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Do NOT use past manufacturer’s expiration </a:t>
            </a:r>
            <a:r>
              <a:rPr lang="en-US" sz="2000" dirty="0" smtClean="0"/>
              <a:t>date.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Can be stored at room temperature (18 to 30˚C) per manufacturer instructions.  </a:t>
            </a:r>
            <a:r>
              <a:rPr lang="en-US" sz="2000" b="1" dirty="0" smtClean="0">
                <a:solidFill>
                  <a:srgbClr val="FF0000"/>
                </a:solidFill>
                <a:cs typeface="Tahoma" charset="0"/>
              </a:rPr>
              <a:t>G3, CG4, and EG7 </a:t>
            </a:r>
            <a:r>
              <a:rPr lang="en-US" sz="2000" dirty="0" smtClean="0">
                <a:solidFill>
                  <a:srgbClr val="FF0000"/>
                </a:solidFill>
                <a:cs typeface="Tahoma" charset="0"/>
              </a:rPr>
              <a:t>cartridges have a 2 month expiration date</a:t>
            </a:r>
            <a:r>
              <a:rPr lang="en-US" sz="2000" dirty="0" smtClean="0">
                <a:cs typeface="Tahoma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Tahoma" charset="0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cs typeface="Tahoma" charset="0"/>
              </a:rPr>
              <a:t>Creatinine</a:t>
            </a:r>
            <a:r>
              <a:rPr lang="en-US" sz="2000" dirty="0" smtClean="0">
                <a:solidFill>
                  <a:srgbClr val="FF0000"/>
                </a:solidFill>
                <a:cs typeface="Tahoma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Tahoma" charset="0"/>
              </a:rPr>
              <a:t>cartridges have a 14 day </a:t>
            </a:r>
            <a:r>
              <a:rPr lang="en-US" sz="2000" dirty="0" smtClean="0">
                <a:solidFill>
                  <a:srgbClr val="FF0000"/>
                </a:solidFill>
                <a:cs typeface="Tahoma" charset="0"/>
              </a:rPr>
              <a:t>expiration date at room temperature.</a:t>
            </a:r>
          </a:p>
          <a:p>
            <a:pPr>
              <a:lnSpc>
                <a:spcPct val="80000"/>
              </a:lnSpc>
            </a:pPr>
            <a:r>
              <a:rPr lang="en-US" sz="2000" u="sng" dirty="0">
                <a:cs typeface="Tahoma" charset="0"/>
              </a:rPr>
              <a:t>DO NOT use past the room temperature expiration date!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If a small supply of cartridges are kept refrigerated at the POC site, the refrigerator temperature should have 24/7/365 temperature monitoring.  The refrigerator temperature must be maintained at 2 to 8</a:t>
            </a:r>
            <a:r>
              <a:rPr lang="en-US" sz="2000" dirty="0">
                <a:cs typeface="Tahoma" charset="0"/>
              </a:rPr>
              <a:t>˚</a:t>
            </a:r>
            <a:r>
              <a:rPr lang="en-US" sz="2000" dirty="0"/>
              <a:t>C.</a:t>
            </a:r>
            <a:endParaRPr lang="en-US" sz="2000" u="sng" dirty="0">
              <a:cs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If the temperature is ever outside of 2 to 8</a:t>
            </a:r>
            <a:r>
              <a:rPr lang="en-US" sz="2000" dirty="0">
                <a:cs typeface="Tahoma" charset="0"/>
              </a:rPr>
              <a:t>˚</a:t>
            </a:r>
            <a:r>
              <a:rPr lang="en-US" sz="2000" dirty="0"/>
              <a:t>C, contact  the Clinical Laboratory Point-of-Care Testing Office for assistance.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Cartridges should NOT be returned to the refrigerator once they have been stored at room temperature.</a:t>
            </a:r>
          </a:p>
          <a:p>
            <a:pPr>
              <a:lnSpc>
                <a:spcPct val="80000"/>
              </a:lnSpc>
            </a:pPr>
            <a:endParaRPr lang="en-US" dirty="0">
              <a:cs typeface="Tahom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64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Emergency Release of Cartridges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6474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 i-STAT Emergency Cartridge Release Form  </a:t>
            </a:r>
            <a:r>
              <a:rPr lang="en-US" u="sng" dirty="0" smtClean="0"/>
              <a:t>must</a:t>
            </a:r>
            <a:r>
              <a:rPr lang="en-US" dirty="0" smtClean="0"/>
              <a:t> be completed should i-STAT cartridges be needed outside of M-F 7am-7pm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site picking up the cartridges is responsible for room temperature dating of the cartridges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NEVER take cartridges that are marked with “Do Not Use”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Cartridge Handling - DO NOT’s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8600" cy="292238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use “quick heating”—holding close to body or near a warm surface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store or expose cartridges to extreme cold or heat such as freezing or stored above lights or computers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re-refrigerate cartridges once they have warmed to room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touch bio-sensors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pre-rupture silver calibrant disc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re-use cartridges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leave exposed to air and moisture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use expired cartridges for patient testing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Cartridge Handling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848600" cy="5514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Individual cartridges can be used after 5 minutes at room temperature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A box of 25 cartridges must sit at room temperature for 1 hour prior to use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Enter operator and patient ID information prior to collecting the sample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Open by tear symbol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Use cartridge IMMEDIATELY after opening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Fill to blue triangle—leave “blood dome”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Insert into analyzer immediately after filling with sample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Do not move analyzer after cartridge has been inserted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Tahoma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885111"/>
            <a:ext cx="7315200" cy="430887"/>
          </a:xfrm>
        </p:spPr>
        <p:txBody>
          <a:bodyPr/>
          <a:lstStyle/>
          <a:p>
            <a:r>
              <a:rPr lang="en-US" sz="2800" b="1" dirty="0" smtClean="0"/>
              <a:t>Quality Controls (QC) and Maintenance</a:t>
            </a:r>
            <a:endParaRPr lang="en-US" sz="2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1752600"/>
            <a:ext cx="4870450" cy="1480304"/>
          </a:xfrm>
        </p:spPr>
        <p:txBody>
          <a:bodyPr/>
          <a:lstStyle/>
          <a:p>
            <a:pPr lvl="1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Simulators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Liquid QC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Maintenance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1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3046988"/>
          </a:xfrm>
        </p:spPr>
        <p:txBody>
          <a:bodyPr/>
          <a:lstStyle/>
          <a:p>
            <a:pPr eaLnBrk="1" hangingPunct="1"/>
            <a:r>
              <a:rPr lang="en-US" dirty="0" smtClean="0"/>
              <a:t>Electronic Quality control that is used to validate the i-STAT analyzer—Pass or Fail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QC results are automatically documented when the i-STAT analyzer is downloaded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 - Internal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78900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 INTERNAL electronic simulator is performed automatically by the analyzer every 8 hours of use with each cartridge type.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internal simulator is performed when a patient cartridge is inserted.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Results will not be given if the simulator fails.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the simulator passes, patient results will be displayed.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 - External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EXTERNAL electronic simulator is the same as the internal simulator but is an external device and can be tested upon demand.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 - External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801314"/>
          </a:xfrm>
        </p:spPr>
        <p:txBody>
          <a:bodyPr/>
          <a:lstStyle/>
          <a:p>
            <a:pPr eaLnBrk="1" hangingPunct="1"/>
            <a:r>
              <a:rPr lang="en-US" dirty="0" smtClean="0"/>
              <a:t>The external simulator should be used:</a:t>
            </a:r>
          </a:p>
          <a:p>
            <a:pPr lvl="4"/>
            <a:r>
              <a:rPr lang="en-US" dirty="0" smtClean="0"/>
              <a:t>If the analyzer is dropped </a:t>
            </a:r>
          </a:p>
          <a:p>
            <a:pPr lvl="4"/>
            <a:r>
              <a:rPr lang="en-US" dirty="0" smtClean="0"/>
              <a:t>If the internal simulator fails</a:t>
            </a:r>
          </a:p>
          <a:p>
            <a:pPr lvl="4"/>
            <a:r>
              <a:rPr lang="en-US" dirty="0" smtClean="0"/>
              <a:t>If an error code occurs that indicates the simulator should be tested.</a:t>
            </a:r>
          </a:p>
          <a:p>
            <a:pPr lvl="4"/>
            <a:r>
              <a:rPr lang="en-US" dirty="0" smtClean="0"/>
              <a:t>If analyzer performance is in question</a:t>
            </a:r>
          </a:p>
          <a:p>
            <a:pPr lvl="4"/>
            <a:r>
              <a:rPr lang="en-US" dirty="0" smtClean="0"/>
              <a:t>Prior to and after performing the ceramic cartridge cleaning procedure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07831"/>
          </a:xfrm>
        </p:spPr>
        <p:txBody>
          <a:bodyPr/>
          <a:lstStyle/>
          <a:p>
            <a:r>
              <a:rPr lang="en-US" sz="3300" b="1" dirty="0"/>
              <a:t>i-STAT Policies/Procedures/Guidelines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046988"/>
          </a:xfrm>
        </p:spPr>
        <p:txBody>
          <a:bodyPr/>
          <a:lstStyle/>
          <a:p>
            <a:r>
              <a:rPr lang="en-US" dirty="0"/>
              <a:t>Posted on the WFBMC Intranet</a:t>
            </a:r>
          </a:p>
          <a:p>
            <a:r>
              <a:rPr lang="en-US" dirty="0"/>
              <a:t>Department—Point of Care Testing—Policies</a:t>
            </a:r>
          </a:p>
          <a:p>
            <a:r>
              <a:rPr lang="en-US" dirty="0"/>
              <a:t>The i-STAT System Manual (Abbott POC website)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can be found under Resources-- Resource Links—Manuals</a:t>
            </a:r>
            <a:endParaRPr lang="en-US" dirty="0">
              <a:solidFill>
                <a:schemeClr val="hlin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23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Liquid Quality Control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1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Used to validate performance of test cartridges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Consists of multiple levels—test specific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Should be performed: 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/>
              <a:t>On each new cartridge shipment, per cartridge type, per cartridge lot #, PRIOR to patient use—by Clinical Lab staff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/>
              <a:t>Monthly—by testing site staff</a:t>
            </a:r>
          </a:p>
          <a:p>
            <a:pPr lvl="3">
              <a:lnSpc>
                <a:spcPct val="90000"/>
              </a:lnSpc>
            </a:pPr>
            <a:r>
              <a:rPr lang="en-US" sz="2200" dirty="0" smtClean="0"/>
              <a:t>If cartridge/analyzer performance is in question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29" y="661086"/>
            <a:ext cx="7772400" cy="507831"/>
          </a:xfrm>
        </p:spPr>
        <p:txBody>
          <a:bodyPr/>
          <a:lstStyle/>
          <a:p>
            <a:r>
              <a:rPr lang="en-US" sz="3300" b="1" dirty="0"/>
              <a:t>Liquid QC Important Notes/Reminders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6089511"/>
          </a:xfrm>
        </p:spPr>
        <p:txBody>
          <a:bodyPr/>
          <a:lstStyle/>
          <a:p>
            <a:pPr lvl="0"/>
            <a:r>
              <a:rPr lang="en-US" sz="2400" dirty="0"/>
              <a:t>All analyzers will be programmed with electronic QC value assignments for the liquid QC.  The analyzer will note whether or not the liquid QC passes or fails.  If a value fails, a comment code will be required.  However, patient testing lockout does NOT occur.</a:t>
            </a:r>
          </a:p>
          <a:p>
            <a:r>
              <a:rPr lang="en-US" sz="2400" dirty="0"/>
              <a:t>If liquid QC fails, a comment code is required:</a:t>
            </a:r>
          </a:p>
          <a:p>
            <a:pPr lvl="3"/>
            <a:r>
              <a:rPr lang="en-US" sz="2400" dirty="0"/>
              <a:t>Use comment code 5—recheck/confirm---repeat liquid QC</a:t>
            </a:r>
          </a:p>
          <a:p>
            <a:pPr lvl="3"/>
            <a:r>
              <a:rPr lang="en-US" sz="2400" dirty="0"/>
              <a:t>This has been put into place to create a </a:t>
            </a:r>
            <a:r>
              <a:rPr lang="en-US" sz="2400" b="1" dirty="0">
                <a:solidFill>
                  <a:srgbClr val="FF0000"/>
                </a:solidFill>
              </a:rPr>
              <a:t>STOP</a:t>
            </a:r>
            <a:r>
              <a:rPr lang="en-US" sz="2400" dirty="0"/>
              <a:t> point for the testing staff member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Staff MUST ensure QC results are within acceptable limits PRIOR to proceeding with patient testing.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68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477328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Staff should NEVER REPORT PATIENT RESULTS IF QC HAS FAILED</a:t>
            </a:r>
            <a:r>
              <a:rPr lang="en-US" sz="3200" dirty="0">
                <a:solidFill>
                  <a:srgbClr val="FF0000"/>
                </a:solidFill>
              </a:rPr>
              <a:t>!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124206"/>
          </a:xfrm>
        </p:spPr>
        <p:txBody>
          <a:bodyPr/>
          <a:lstStyle/>
          <a:p>
            <a:r>
              <a:rPr lang="en-US" sz="1800" dirty="0"/>
              <a:t>ALL failed liquid QC results must have corrective/follow-up action, according to your site’s established protocol.</a:t>
            </a:r>
          </a:p>
          <a:p>
            <a:r>
              <a:rPr lang="en-US" sz="1800" dirty="0"/>
              <a:t>i-STAT will NOT lock out a user from performing patient testing if liquid QC failures occur.</a:t>
            </a:r>
          </a:p>
          <a:p>
            <a:r>
              <a:rPr lang="en-US" sz="1800" dirty="0"/>
              <a:t>Staff Must ensure liquid QC values are within acceptable range or “PASS”</a:t>
            </a:r>
          </a:p>
          <a:p>
            <a:pPr lvl="3"/>
            <a:r>
              <a:rPr lang="en-US" sz="1800" dirty="0"/>
              <a:t>If QC fails – Patient testing should </a:t>
            </a:r>
            <a:r>
              <a:rPr lang="en-US" sz="1800" dirty="0">
                <a:solidFill>
                  <a:srgbClr val="FF0000"/>
                </a:solidFill>
              </a:rPr>
              <a:t>STOP!!</a:t>
            </a:r>
          </a:p>
          <a:p>
            <a:pPr lvl="3"/>
            <a:r>
              <a:rPr lang="en-US" sz="1800" dirty="0"/>
              <a:t>The testing staff member should begin troubleshooting procedures.</a:t>
            </a:r>
          </a:p>
          <a:p>
            <a:r>
              <a:rPr lang="en-US" sz="1800" dirty="0"/>
              <a:t>Patient results may not be accurate if QC does not perform as expected – </a:t>
            </a:r>
          </a:p>
          <a:p>
            <a:pPr lvl="3"/>
            <a:r>
              <a:rPr lang="en-US" sz="1800" dirty="0"/>
              <a:t>NEVER report patient results on a failed quality control event.</a:t>
            </a:r>
          </a:p>
          <a:p>
            <a:r>
              <a:rPr lang="en-US" sz="1800" dirty="0"/>
              <a:t>If a staff member proceeds with patient testing on a failed QC event, then the test site is out of compliance.  </a:t>
            </a:r>
            <a:r>
              <a:rPr lang="en-US" sz="1800" u="sng" dirty="0"/>
              <a:t>Patient safety is at risk.</a:t>
            </a:r>
          </a:p>
        </p:txBody>
      </p:sp>
    </p:spTree>
    <p:extLst>
      <p:ext uri="{BB962C8B-B14F-4D97-AF65-F5344CB8AC3E}">
        <p14:creationId xmlns:p14="http://schemas.microsoft.com/office/powerpoint/2010/main" val="1022820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Maintenance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1"/>
            <a:ext cx="77724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Recharge batteries</a:t>
            </a:r>
          </a:p>
          <a:p>
            <a:pPr eaLnBrk="1" hangingPunct="1"/>
            <a:r>
              <a:rPr lang="en-US" sz="2800" dirty="0" smtClean="0"/>
              <a:t>Disinfect outside of analyzer between patients</a:t>
            </a:r>
          </a:p>
          <a:p>
            <a:pPr lvl="3"/>
            <a:r>
              <a:rPr lang="en-US" dirty="0" smtClean="0"/>
              <a:t>Do not get moisture inside of the analyzer</a:t>
            </a:r>
          </a:p>
          <a:p>
            <a:pPr eaLnBrk="1" hangingPunct="1"/>
            <a:r>
              <a:rPr lang="en-US" sz="2800" dirty="0" smtClean="0"/>
              <a:t>Perform ceramic cartridge pin conditioning when indicated by analyzer error codes.  (scheduled conditioning is not recommended)</a:t>
            </a:r>
          </a:p>
          <a:p>
            <a:pPr lvl="3"/>
            <a:r>
              <a:rPr lang="en-US" sz="2400" dirty="0" smtClean="0"/>
              <a:t>Each site has a ceramic cartridge and instructions for performing this procedure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7315200" cy="553998"/>
          </a:xfrm>
        </p:spPr>
        <p:txBody>
          <a:bodyPr/>
          <a:lstStyle/>
          <a:p>
            <a:r>
              <a:rPr lang="en-US" b="1" dirty="0" smtClean="0"/>
              <a:t>Patient and Sample Identification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1447800"/>
            <a:ext cx="4794250" cy="307777"/>
          </a:xfrm>
        </p:spPr>
        <p:txBody>
          <a:bodyPr/>
          <a:lstStyle/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917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5997922"/>
          </a:xfrm>
        </p:spPr>
        <p:txBody>
          <a:bodyPr/>
          <a:lstStyle/>
          <a:p>
            <a:r>
              <a:rPr lang="en-US" sz="2100" b="1" dirty="0">
                <a:solidFill>
                  <a:schemeClr val="hlink"/>
                </a:solidFill>
              </a:rPr>
              <a:t>The testing staff member is responsible for ensuring that there is a documented physician order or documented protocol before i-STAT testing is performed.</a:t>
            </a:r>
          </a:p>
          <a:p>
            <a:r>
              <a:rPr lang="en-US" sz="2100" dirty="0"/>
              <a:t>CSN for </a:t>
            </a:r>
            <a:r>
              <a:rPr lang="en-US" sz="2100" u="sng" dirty="0"/>
              <a:t>that specific date of service or current admission CSN </a:t>
            </a:r>
            <a:r>
              <a:rPr lang="en-US" sz="2100" dirty="0"/>
              <a:t>should be entered by testing staff member into i-STAT handheld.</a:t>
            </a:r>
          </a:p>
          <a:p>
            <a:r>
              <a:rPr lang="en-US" sz="2100" dirty="0"/>
              <a:t>After testing is completed, analyzer should be downloaded.  Results flow to p-Web.  P-Web searches it’s ADT for a CSN match.  If match found, results post to Wake One.</a:t>
            </a:r>
          </a:p>
          <a:p>
            <a:pPr lvl="0"/>
            <a:r>
              <a:rPr lang="en-US" sz="2100" dirty="0"/>
              <a:t>Operator’s name, i-STAT analyzer serial number, and cartridge lot number will report with each test result in Wake One.</a:t>
            </a:r>
          </a:p>
          <a:p>
            <a:r>
              <a:rPr lang="en-US" sz="2100" dirty="0"/>
              <a:t>Billing occurs when results hit Wake One.  Billing occurs based on results that hit Wake One, not on the physician order for the test.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984678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Patient identity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848600" cy="499521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/>
              <a:t>Follow WFBMC policy for verification of patient identity—              </a:t>
            </a:r>
            <a:r>
              <a:rPr lang="en-US" sz="2100" b="1" dirty="0">
                <a:solidFill>
                  <a:srgbClr val="FF0000"/>
                </a:solidFill>
              </a:rPr>
              <a:t>Use 2 patient identifiers at the patient bedside and 4 identifiers (name, DOB, MRN, CSN) in sites which perform procedural cases where patient armband is not accessible.</a:t>
            </a:r>
          </a:p>
          <a:p>
            <a:pPr>
              <a:lnSpc>
                <a:spcPct val="90000"/>
              </a:lnSpc>
            </a:pPr>
            <a:r>
              <a:rPr lang="en-US" sz="2100" b="1" dirty="0"/>
              <a:t>If scanning a patient armband or label not on the patient, include patient ID verification in time out procedure.</a:t>
            </a:r>
          </a:p>
          <a:p>
            <a:pPr>
              <a:lnSpc>
                <a:spcPct val="90000"/>
              </a:lnSpc>
            </a:pPr>
            <a:r>
              <a:rPr lang="en-US" sz="2100" u="sng" dirty="0"/>
              <a:t>Ensure sample identity throughout entire testing and reporting process.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Press and hold the SCAN key pad.</a:t>
            </a:r>
            <a:endParaRPr lang="en-US" sz="2100" u="sng" dirty="0"/>
          </a:p>
          <a:p>
            <a:pPr>
              <a:lnSpc>
                <a:spcPct val="90000"/>
              </a:lnSpc>
            </a:pPr>
            <a:r>
              <a:rPr lang="en-US" sz="2100" u="sng" dirty="0"/>
              <a:t>Scan patient ID into the analyzer DIRECTLY from the patient armband on the patient or in the presence of the patient.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Verify patient ID again on analyzer display.</a:t>
            </a:r>
          </a:p>
          <a:p>
            <a:pPr marL="231775" lvl="4">
              <a:lnSpc>
                <a:spcPct val="90000"/>
              </a:lnSpc>
            </a:pPr>
            <a:r>
              <a:rPr lang="en-US" sz="2100" dirty="0">
                <a:solidFill>
                  <a:schemeClr val="hlink"/>
                </a:solidFill>
              </a:rPr>
              <a:t>CAUTION:  Laser</a:t>
            </a:r>
            <a:r>
              <a:rPr lang="en-US" sz="2100" dirty="0"/>
              <a:t> </a:t>
            </a:r>
            <a:r>
              <a:rPr lang="en-US" sz="2100" dirty="0">
                <a:solidFill>
                  <a:schemeClr val="hlink"/>
                </a:solidFill>
              </a:rPr>
              <a:t>light</a:t>
            </a:r>
            <a:r>
              <a:rPr lang="en-US" sz="2100" dirty="0"/>
              <a:t>—do not stare into beam or point at anyone.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Patient Identity - Misidentifications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386567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Any misidentified samples/results should be reported to the Clinical Laboratory immediately.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/>
              <a:t>In the event of an error, </a:t>
            </a:r>
            <a:r>
              <a:rPr lang="en-US" sz="2400" b="1" dirty="0">
                <a:solidFill>
                  <a:srgbClr val="FF0000"/>
                </a:solidFill>
              </a:rPr>
              <a:t>operators will need to edit their own results in Wake One</a:t>
            </a:r>
            <a:r>
              <a:rPr lang="en-US" sz="2400" dirty="0"/>
              <a:t> – for example, sample misidentification or questionable results that were not flagged with a comment code at the time of testing.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It is the responsibility of the staff member who creates the error to notify appropriate patient care providers of the sample misidentification.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7315200" cy="553998"/>
          </a:xfrm>
        </p:spPr>
        <p:txBody>
          <a:bodyPr/>
          <a:lstStyle/>
          <a:p>
            <a:r>
              <a:rPr lang="en-US" b="1" dirty="0" smtClean="0"/>
              <a:t>Sample Information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1447800"/>
            <a:ext cx="4794250" cy="307777"/>
          </a:xfrm>
        </p:spPr>
        <p:txBody>
          <a:bodyPr/>
          <a:lstStyle/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917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Sample Requirements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616" y="1556952"/>
            <a:ext cx="7834184" cy="532453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u="sng" dirty="0" smtClean="0"/>
              <a:t>ONLY whole blood</a:t>
            </a:r>
            <a:r>
              <a:rPr lang="en-US" sz="2000" b="1" dirty="0" smtClean="0"/>
              <a:t> should be tested on the i-STAT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Arterial, venous or capillary is acceptable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Syringe or capillary collection containers may be used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Non-anti-coagulated whole blood and capillary samples should be tested within 3 minutes of collection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Lactate</a:t>
            </a:r>
            <a:r>
              <a:rPr lang="en-US" sz="2000" dirty="0"/>
              <a:t> </a:t>
            </a:r>
            <a:r>
              <a:rPr lang="en-US" sz="2000" dirty="0" smtClean="0"/>
              <a:t> samples should be tested </a:t>
            </a:r>
            <a:r>
              <a:rPr lang="en-US" sz="2000" b="1" u="sng" dirty="0" smtClean="0">
                <a:solidFill>
                  <a:schemeClr val="hlink"/>
                </a:solidFill>
              </a:rPr>
              <a:t>immediately</a:t>
            </a:r>
            <a:r>
              <a:rPr lang="en-US" sz="2000" dirty="0" smtClean="0"/>
              <a:t> after collection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Heparin is the ONLY acceptable anti-coagulant which may be used with the </a:t>
            </a:r>
            <a:r>
              <a:rPr lang="en-US" sz="2000" dirty="0" smtClean="0"/>
              <a:t>i-STAT –  samples should be tested within 10 minutes of collection </a:t>
            </a:r>
            <a:r>
              <a:rPr lang="en-US" sz="2000" dirty="0"/>
              <a:t>for blood gas and </a:t>
            </a:r>
            <a:r>
              <a:rPr lang="en-US" sz="2000" dirty="0" smtClean="0"/>
              <a:t>electrolytes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	For Creatinine cartridge:</a:t>
            </a:r>
          </a:p>
          <a:p>
            <a:pPr lvl="4">
              <a:lnSpc>
                <a:spcPct val="80000"/>
              </a:lnSpc>
            </a:pPr>
            <a:r>
              <a:rPr lang="en-US" sz="2000" dirty="0"/>
              <a:t>MUST use the BD Vacutainer lithium heparin green top 4ml tube— </a:t>
            </a:r>
            <a:r>
              <a:rPr lang="en-US" sz="2000" dirty="0">
                <a:solidFill>
                  <a:srgbClr val="FF0000"/>
                </a:solidFill>
              </a:rPr>
              <a:t>FILL TO CAPACITY </a:t>
            </a:r>
            <a:r>
              <a:rPr lang="en-US" sz="2000" dirty="0"/>
              <a:t>or results may be adversely affected</a:t>
            </a:r>
          </a:p>
          <a:p>
            <a:pPr lvl="4">
              <a:lnSpc>
                <a:spcPct val="80000"/>
              </a:lnSpc>
            </a:pPr>
            <a:r>
              <a:rPr lang="en-US" sz="2000" dirty="0" smtClean="0"/>
              <a:t>Heparinized </a:t>
            </a:r>
            <a:r>
              <a:rPr lang="en-US" sz="2000" dirty="0"/>
              <a:t>samples may be tested up to  30 minutes after collection 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Operator ID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User specific</a:t>
            </a:r>
          </a:p>
          <a:p>
            <a:pPr eaLnBrk="1" hangingPunct="1"/>
            <a:r>
              <a:rPr lang="en-US" dirty="0" smtClean="0"/>
              <a:t>Serves as identification of testing personnel</a:t>
            </a:r>
          </a:p>
          <a:p>
            <a:pPr eaLnBrk="1" hangingPunct="1"/>
            <a:r>
              <a:rPr lang="en-US" dirty="0" smtClean="0"/>
              <a:t>Do NOT share operator ID’s</a:t>
            </a:r>
          </a:p>
          <a:p>
            <a:pPr eaLnBrk="1" hangingPunct="1"/>
            <a:r>
              <a:rPr lang="en-US" dirty="0" smtClean="0"/>
              <a:t>Do NOT enter your operator ID into analyzer and allow use by another individual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In-Dwelling Line Sample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370427"/>
          </a:xfrm>
        </p:spPr>
        <p:txBody>
          <a:bodyPr/>
          <a:lstStyle/>
          <a:p>
            <a:pPr lvl="1"/>
            <a:r>
              <a:rPr lang="en-US" sz="1800" dirty="0"/>
              <a:t>Always adequately ‘clear’ line prior to collecting a sample for testing on i-STAT.</a:t>
            </a:r>
          </a:p>
          <a:p>
            <a:pPr lvl="1"/>
            <a:r>
              <a:rPr lang="en-US" sz="1800" dirty="0"/>
              <a:t>Inaccurate results will be given if samples are contaminated.</a:t>
            </a:r>
          </a:p>
          <a:p>
            <a:pPr lvl="1"/>
            <a:r>
              <a:rPr lang="en-US" sz="1800" dirty="0"/>
              <a:t>Back flush line with sufficient amount of blood to remove intravenous solution, heparin, or medications that may contaminate the sample.</a:t>
            </a:r>
          </a:p>
          <a:p>
            <a:pPr lvl="1"/>
            <a:r>
              <a:rPr lang="en-US" sz="1800" b="1" dirty="0"/>
              <a:t>i-STAT Recommendation: </a:t>
            </a:r>
            <a:r>
              <a:rPr lang="en-US" sz="1800" dirty="0"/>
              <a:t> five to six times the volume of the catheter, connectors, and needle should be collected as ‘waste’ for </a:t>
            </a:r>
            <a:r>
              <a:rPr lang="en-US" sz="1800" dirty="0" smtClean="0"/>
              <a:t>i-STAT </a:t>
            </a:r>
            <a:r>
              <a:rPr lang="en-US" sz="1800" dirty="0"/>
              <a:t>samples.</a:t>
            </a:r>
          </a:p>
          <a:p>
            <a:pPr lvl="1"/>
            <a:r>
              <a:rPr lang="en-US" sz="1800" b="1" i="1" dirty="0"/>
              <a:t>Accurate results depend on an adequate back flush to eliminate the possibility of sample contamination with IV fluids.</a:t>
            </a:r>
            <a:endParaRPr lang="en-US" sz="1800" dirty="0"/>
          </a:p>
          <a:p>
            <a:pPr lvl="1"/>
            <a:r>
              <a:rPr lang="en-US" sz="1800" i="1" dirty="0"/>
              <a:t>Caution should be taken when collecting from lines which have had fluids that could adhere to the sides of the tubing.  These lines may be difficult to adequately  ‘clear’.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94528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Sample Considerations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57971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ALWAYS use a </a:t>
            </a:r>
            <a:r>
              <a:rPr lang="en-US" sz="2400" u="sng" dirty="0" smtClean="0"/>
              <a:t>well mixed sample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Hematocrit is most affected by an improperly mixed sample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Mix syringe or capillary samples for 15 seconds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Always squirt out the first drop of blood from syringe or capillary samples 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To check for clots and to get rid of any micro air bubbles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NEVER run a sample that has or has had a clot.  </a:t>
            </a:r>
            <a:r>
              <a:rPr lang="en-US" sz="2400" u="sng" dirty="0" smtClean="0"/>
              <a:t>Inaccurate results may be obtained!</a:t>
            </a:r>
          </a:p>
          <a:p>
            <a:pPr eaLnBrk="1" hangingPunct="1">
              <a:lnSpc>
                <a:spcPct val="90000"/>
              </a:lnSpc>
            </a:pPr>
            <a:endParaRPr lang="en-US" sz="2400" u="sng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Sample Considerations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2782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Any sample collected for pH, pCO2, pO2, </a:t>
            </a:r>
            <a:r>
              <a:rPr lang="en-US" sz="2200" dirty="0" err="1" smtClean="0"/>
              <a:t>iCa</a:t>
            </a:r>
            <a:r>
              <a:rPr lang="en-US" sz="2200" dirty="0" smtClean="0"/>
              <a:t>, or TCO2 should not be contaminated with air.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Samples should be capped immediately after collection and kept airtight.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If not kept airtight, results will be adversely affected.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Ionized calcium requires balanced heparin.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u="sng" dirty="0" smtClean="0"/>
              <a:t>Ionized calcium results will be adversely affected if a balanced heparin collection container is NOT used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/>
          <a:lstStyle/>
          <a:p>
            <a:pPr eaLnBrk="1" hangingPunct="1"/>
            <a:r>
              <a:rPr lang="en-US" b="1" dirty="0" smtClean="0"/>
              <a:t>Information Entered into i-STAT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7140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 temperature corrected blood gas can be obtained</a:t>
            </a:r>
          </a:p>
          <a:p>
            <a:pPr lvl="3">
              <a:lnSpc>
                <a:spcPct val="90000"/>
              </a:lnSpc>
            </a:pPr>
            <a:r>
              <a:rPr lang="en-US" sz="2600" dirty="0"/>
              <a:t>Make sure any entries made at this prompt are true and correct</a:t>
            </a:r>
          </a:p>
          <a:p>
            <a:pPr lvl="3">
              <a:lnSpc>
                <a:spcPct val="90000"/>
              </a:lnSpc>
            </a:pPr>
            <a:r>
              <a:rPr lang="en-US" sz="2600" dirty="0"/>
              <a:t>Erroneous temperature entries should be corrected in the electronic medical </a:t>
            </a:r>
            <a:r>
              <a:rPr lang="en-US" sz="2600" dirty="0" smtClean="0"/>
              <a:t>record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The </a:t>
            </a:r>
            <a:r>
              <a:rPr lang="en-US" sz="2600" dirty="0"/>
              <a:t>FIO2 should always be entered 	</a:t>
            </a:r>
          </a:p>
          <a:p>
            <a:pPr lvl="4">
              <a:lnSpc>
                <a:spcPct val="90000"/>
              </a:lnSpc>
            </a:pPr>
            <a:r>
              <a:rPr lang="en-US" sz="2600" dirty="0"/>
              <a:t>Can be entered as percent, liters, or decimal entries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/>
              <a:t>The sample type should always be entered</a:t>
            </a:r>
          </a:p>
          <a:p>
            <a:pPr lvl="4">
              <a:lnSpc>
                <a:spcPct val="80000"/>
              </a:lnSpc>
              <a:defRPr/>
            </a:pPr>
            <a:r>
              <a:rPr lang="en-US" sz="2600" dirty="0" smtClean="0"/>
              <a:t>Arterial, Venous, Capillary, Cord, Mixed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7315200" cy="934998"/>
          </a:xfrm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00400" y="990600"/>
            <a:ext cx="4794250" cy="44012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Factors Affecting </a:t>
            </a:r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esults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Result Considerations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Error Codes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Comment Codes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Critical Results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Enter/Edit of Results – Wake One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RL6</a:t>
            </a:r>
          </a:p>
          <a:p>
            <a:pPr lvl="1" algn="l"/>
            <a:endParaRPr lang="en-US" sz="2000" dirty="0" smtClean="0">
              <a:solidFill>
                <a:schemeClr val="tx1"/>
              </a:solidFill>
            </a:endParaRPr>
          </a:p>
          <a:p>
            <a:pPr lvl="1" algn="l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17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Factors Affecting Results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382258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Moving/carrying the analyzer during sample testing</a:t>
            </a:r>
          </a:p>
          <a:p>
            <a:pPr>
              <a:lnSpc>
                <a:spcPct val="80000"/>
              </a:lnSpc>
            </a:pPr>
            <a:r>
              <a:rPr lang="en-US" dirty="0"/>
              <a:t>Vibration of the analyzer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hlink"/>
                </a:solidFill>
              </a:rPr>
              <a:t>Tilting the analyzer during testing.  The analyzer MUST remain flat during sample testing.</a:t>
            </a:r>
          </a:p>
          <a:p>
            <a:r>
              <a:rPr lang="en-US" dirty="0"/>
              <a:t>Refer to the i-STAT System Manual—Cartridge Test Information (CTI) sheets for other factors which can adversely affect results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430887"/>
          </a:xfrm>
        </p:spPr>
        <p:txBody>
          <a:bodyPr/>
          <a:lstStyle/>
          <a:p>
            <a:r>
              <a:rPr lang="en-US" sz="2800" b="1" dirty="0" smtClean="0"/>
              <a:t>Effects of Hemolysis on Potassium Result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508927"/>
          </a:xfrm>
        </p:spPr>
        <p:txBody>
          <a:bodyPr/>
          <a:lstStyle/>
          <a:p>
            <a:r>
              <a:rPr lang="en-US" sz="2300" dirty="0" smtClean="0"/>
              <a:t>Hemolysis is the destruction of red blood cells, caused by disruption of the cell membrane and resulting in the release of hemoglobin.</a:t>
            </a:r>
          </a:p>
          <a:p>
            <a:r>
              <a:rPr lang="en-US" sz="2300" dirty="0"/>
              <a:t>When the red blood cell membrane is ruptured, potassium is released from the red cell into the blood sample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To detect hemolysis, the sample must be spun in a centrifuge - the </a:t>
            </a:r>
            <a:r>
              <a:rPr lang="en-US" sz="2300" dirty="0"/>
              <a:t>presence of pink or red color in the serum/plasma </a:t>
            </a:r>
            <a:r>
              <a:rPr lang="en-US" sz="2300" dirty="0" smtClean="0"/>
              <a:t>(top layer) indicates </a:t>
            </a:r>
            <a:r>
              <a:rPr lang="en-US" sz="2300" dirty="0"/>
              <a:t>the presence of </a:t>
            </a:r>
            <a:r>
              <a:rPr lang="en-US" sz="2300" dirty="0" smtClean="0"/>
              <a:t>hemolysis.</a:t>
            </a:r>
            <a:endParaRPr lang="en-US" sz="2300" dirty="0"/>
          </a:p>
          <a:p>
            <a:r>
              <a:rPr lang="en-US" sz="2300" dirty="0" smtClean="0"/>
              <a:t>Hemolysis adversely affects i-STAT potassium results.</a:t>
            </a:r>
          </a:p>
          <a:p>
            <a:pPr lvl="4"/>
            <a:r>
              <a:rPr lang="en-US" sz="2300" dirty="0" smtClean="0"/>
              <a:t>Potassium value is increased</a:t>
            </a:r>
            <a:endParaRPr lang="en-US" sz="23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Considerations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924800" cy="57085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i-STAT tests whole blood.  </a:t>
            </a:r>
            <a:r>
              <a:rPr lang="en-US" sz="2000" dirty="0" smtClean="0">
                <a:solidFill>
                  <a:srgbClr val="FF0000"/>
                </a:solidFill>
              </a:rPr>
              <a:t>Hemolysis can NOT be determined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DO NOT report/treat high potassium results until verified via an alternate method.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Critical values should be repeated and validated.  Consider repeat testing via an alternate method.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Use correct critical value documentation of notification.  Follow WFBMC policy.</a:t>
            </a:r>
          </a:p>
          <a:p>
            <a:r>
              <a:rPr lang="en-US" sz="2000" dirty="0"/>
              <a:t>Samples diluted with IV fluids will give inaccurate </a:t>
            </a:r>
            <a:r>
              <a:rPr lang="en-US" sz="2000" dirty="0" smtClean="0"/>
              <a:t>results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Drop in hemoglobin and hematocrit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Falsely elevated sodium and decreased potassium if contaminated with saline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Blood gas results will be erroneous—low pCO2 </a:t>
            </a:r>
            <a:r>
              <a:rPr lang="en-US" sz="2000" u="sng" dirty="0"/>
              <a:t>may</a:t>
            </a:r>
            <a:r>
              <a:rPr lang="en-US" sz="2000" dirty="0"/>
              <a:t> be a </a:t>
            </a:r>
            <a:r>
              <a:rPr lang="en-US" sz="2000" dirty="0" smtClean="0"/>
              <a:t>possibility</a:t>
            </a:r>
          </a:p>
          <a:p>
            <a:pPr marL="231775" lvl="2"/>
            <a:r>
              <a:rPr lang="en-US" sz="2000" dirty="0"/>
              <a:t>Results should be carefully evaluated</a:t>
            </a:r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r>
              <a:rPr lang="en-US" u="sng" dirty="0"/>
              <a:t>Unexpected and unexplained results should be repeated by another test method.</a:t>
            </a:r>
          </a:p>
          <a:p>
            <a:pPr>
              <a:buNone/>
            </a:pPr>
            <a:endParaRPr lang="en-US" u="sng" dirty="0"/>
          </a:p>
          <a:p>
            <a:r>
              <a:rPr lang="en-US" u="sng" dirty="0"/>
              <a:t>Problems should be reported to:</a:t>
            </a:r>
          </a:p>
          <a:p>
            <a:pPr lvl="4"/>
            <a:r>
              <a:rPr lang="en-US" u="sng" dirty="0"/>
              <a:t>Angie Thayer 3-4136</a:t>
            </a:r>
          </a:p>
          <a:p>
            <a:pPr lvl="4"/>
            <a:r>
              <a:rPr lang="en-US" u="sng" dirty="0"/>
              <a:t>Ray Dyer 3-4137</a:t>
            </a:r>
          </a:p>
          <a:p>
            <a:pPr lvl="4"/>
            <a:r>
              <a:rPr lang="en-US" u="sng" dirty="0"/>
              <a:t>Liz Gregory 3-0377 </a:t>
            </a:r>
          </a:p>
        </p:txBody>
      </p:sp>
    </p:spTree>
    <p:extLst>
      <p:ext uri="{BB962C8B-B14F-4D97-AF65-F5344CB8AC3E}">
        <p14:creationId xmlns:p14="http://schemas.microsoft.com/office/powerpoint/2010/main" val="2869301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848600" cy="782598"/>
          </a:xfrm>
        </p:spPr>
        <p:txBody>
          <a:bodyPr/>
          <a:lstStyle/>
          <a:p>
            <a:pPr eaLnBrk="1" hangingPunct="1"/>
            <a:r>
              <a:rPr lang="en-US" b="1" dirty="0" smtClean="0"/>
              <a:t>When Results Not Given</a:t>
            </a:r>
            <a:endParaRPr 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4445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Cartridge error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Refer to Technical Bulletin --- ‘Analyzer Coded Messages’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Do NOT continue with testing until the cause of the error is clearly understood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If the same error code occurs multiple times with no apparent cause, notify the Clinical Laboratory POCT Coordinator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Consider using a different analyzer and a different batch of test cartridges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Star out (***)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Occurs when specific bio-sensor is compromised or there is an interfering substance in the sample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Out of instrument range (&gt;x value or &lt;x value)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Result is out of reportable range for the analyzer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Suppressed results (&lt;&gt;)</a:t>
            </a:r>
            <a:r>
              <a:rPr lang="en-US" sz="1800" dirty="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/>
              <a:t>Displays for calculated parameters, if the calculation is dependent on a result that is out of reportable range.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2400" cy="492443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Training and Competency Requirement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924800" cy="521224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Must be documented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Initial training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Initial competency evaluation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6 month competency evaluation-NEW users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On-going Annual competency evaluation—must </a:t>
            </a:r>
            <a:r>
              <a:rPr lang="en-US" dirty="0"/>
              <a:t>meet all 6 points of competency assessment, as defined by CLIA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Failure to maintain updated training and competency will result in loss of testing privileges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Competency observation may only be completed by an authorized staff 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461665"/>
          </a:xfrm>
        </p:spPr>
        <p:txBody>
          <a:bodyPr/>
          <a:lstStyle/>
          <a:p>
            <a:r>
              <a:rPr lang="en-US" sz="3000" b="1" dirty="0"/>
              <a:t>Analyzer Error Messages: Codes 20, 23, 43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848600" cy="5152281"/>
          </a:xfrm>
        </p:spPr>
        <p:txBody>
          <a:bodyPr/>
          <a:lstStyle/>
          <a:p>
            <a:pPr lvl="0"/>
            <a:r>
              <a:rPr lang="en-US" sz="2500" dirty="0"/>
              <a:t>Be aware that codes 20, 23, 43, and others indicate that the ceramic cartridge conditioning may need to be performed.  </a:t>
            </a:r>
          </a:p>
          <a:p>
            <a:pPr lvl="0"/>
            <a:r>
              <a:rPr lang="en-US" sz="2500" dirty="0"/>
              <a:t>Every site should have one of these cartridges.  </a:t>
            </a:r>
          </a:p>
          <a:p>
            <a:pPr lvl="0"/>
            <a:r>
              <a:rPr lang="en-US" sz="2500" dirty="0"/>
              <a:t>Instructions are in the i-STAT Technical Bulletin—Analyzer Coded Messages.  </a:t>
            </a:r>
          </a:p>
          <a:p>
            <a:pPr lvl="0"/>
            <a:r>
              <a:rPr lang="en-US" sz="2500" dirty="0"/>
              <a:t>This cartridge should NOT be used as preventive maintenance.  It should only be used when a quality check code indicates.  </a:t>
            </a:r>
          </a:p>
          <a:p>
            <a:pPr lvl="0"/>
            <a:r>
              <a:rPr lang="en-US" sz="2500" dirty="0"/>
              <a:t>Routine use can damage the internal mechanism of the i-STAT handheld.</a:t>
            </a:r>
          </a:p>
        </p:txBody>
      </p:sp>
    </p:spTree>
    <p:extLst>
      <p:ext uri="{BB962C8B-B14F-4D97-AF65-F5344CB8AC3E}">
        <p14:creationId xmlns:p14="http://schemas.microsoft.com/office/powerpoint/2010/main" val="2228573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446276"/>
          </a:xfrm>
        </p:spPr>
        <p:txBody>
          <a:bodyPr/>
          <a:lstStyle/>
          <a:p>
            <a:r>
              <a:rPr lang="en-US" sz="2900" b="1" dirty="0"/>
              <a:t>Analyzer Error Messages:  Codes 79 and 80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093428"/>
          </a:xfrm>
        </p:spPr>
        <p:txBody>
          <a:bodyPr/>
          <a:lstStyle/>
          <a:p>
            <a:pPr lvl="0"/>
            <a:r>
              <a:rPr lang="en-US" dirty="0"/>
              <a:t>Codes 79 and 80 may indicate that the thermal probes are dirty and need cleaning. </a:t>
            </a:r>
          </a:p>
          <a:p>
            <a:pPr lvl="0"/>
            <a:r>
              <a:rPr lang="en-US" dirty="0"/>
              <a:t>Refer to </a:t>
            </a:r>
            <a:r>
              <a:rPr lang="en-US" i="1" dirty="0"/>
              <a:t>“i-STAT Thermal Probe Cleaning” </a:t>
            </a:r>
            <a:r>
              <a:rPr lang="en-US" dirty="0"/>
              <a:t>procedure on the POCT website. </a:t>
            </a:r>
          </a:p>
          <a:p>
            <a:pPr lvl="4"/>
            <a:r>
              <a:rPr lang="en-US" sz="2400" dirty="0"/>
              <a:t>Go to INTRANET – DEPARTMENTS – POCT </a:t>
            </a:r>
            <a:r>
              <a:rPr lang="en-US" sz="2400" dirty="0" smtClean="0"/>
              <a:t>–Resources–Resource Links –Internal Resources -</a:t>
            </a:r>
            <a:r>
              <a:rPr lang="en-US" sz="2400" i="1" dirty="0" smtClean="0"/>
              <a:t>“i-STAT </a:t>
            </a:r>
            <a:r>
              <a:rPr lang="en-US" sz="2400" i="1" dirty="0"/>
              <a:t>TROUBLESHOOTING: ERROR CODES 79 AND 80”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50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of Comment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48600" cy="5569268"/>
          </a:xfrm>
        </p:spPr>
        <p:txBody>
          <a:bodyPr/>
          <a:lstStyle/>
          <a:p>
            <a:pPr lvl="2">
              <a:spcAft>
                <a:spcPts val="0"/>
              </a:spcAft>
            </a:pPr>
            <a:r>
              <a:rPr lang="en-US" sz="1400" dirty="0"/>
              <a:t>We will use comment codes to better ‘automate’ result hold or posting to the patient record—MUST be entered at the time of testing for effect.</a:t>
            </a:r>
          </a:p>
          <a:p>
            <a:pPr lvl="0"/>
            <a:endParaRPr lang="en-US" sz="1200" dirty="0"/>
          </a:p>
          <a:p>
            <a:r>
              <a:rPr lang="en-US" sz="1400" b="1" u="sng" dirty="0"/>
              <a:t>COMMENT CODES --- FOR ISTAT  (same as glucose)</a:t>
            </a:r>
            <a:endParaRPr lang="en-US" sz="1400" b="1" dirty="0"/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0   </a:t>
            </a:r>
            <a:r>
              <a:rPr lang="en-US" sz="1200" b="1" dirty="0" smtClean="0"/>
              <a:t> </a:t>
            </a:r>
            <a:r>
              <a:rPr lang="en-US" sz="1400" b="1" u="sng" dirty="0"/>
              <a:t>translates to --- Procedure Error</a:t>
            </a:r>
            <a:endParaRPr lang="en-US" sz="1400" dirty="0"/>
          </a:p>
          <a:p>
            <a:pPr lvl="4"/>
            <a:r>
              <a:rPr lang="en-US" sz="1400" dirty="0"/>
              <a:t>Results flagged with comment code 0 </a:t>
            </a:r>
            <a:r>
              <a:rPr lang="en-US" sz="1400" b="1" u="sng" dirty="0">
                <a:solidFill>
                  <a:srgbClr val="FF0000"/>
                </a:solidFill>
              </a:rPr>
              <a:t>will NOT post to the patient electronic healthcare record.</a:t>
            </a:r>
          </a:p>
          <a:p>
            <a:pPr lvl="4"/>
            <a:r>
              <a:rPr lang="en-US" sz="1400" dirty="0"/>
              <a:t>This code should be used when the staff member does not believe the result and feels an error was made in testing</a:t>
            </a:r>
            <a:r>
              <a:rPr lang="en-US" sz="1400" dirty="0" smtClean="0"/>
              <a:t>.</a:t>
            </a:r>
            <a:endParaRPr lang="en-US" sz="1400" dirty="0"/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5    </a:t>
            </a:r>
            <a:r>
              <a:rPr lang="en-US" sz="1200" b="1" dirty="0" smtClean="0"/>
              <a:t> </a:t>
            </a:r>
            <a:r>
              <a:rPr lang="en-US" sz="1400" b="1" u="sng" dirty="0"/>
              <a:t>translates to --- Recheck/confirm</a:t>
            </a:r>
            <a:endParaRPr lang="en-US" sz="1400" dirty="0"/>
          </a:p>
          <a:p>
            <a:pPr lvl="4"/>
            <a:r>
              <a:rPr lang="en-US" sz="1400" dirty="0"/>
              <a:t>Results flagged with comment code 5 will post to the patient electronic healthcare record but the patient </a:t>
            </a:r>
            <a:r>
              <a:rPr lang="en-US" sz="1400" b="1" u="sng" dirty="0">
                <a:solidFill>
                  <a:srgbClr val="FF0000"/>
                </a:solidFill>
              </a:rPr>
              <a:t>will not be billed for testing.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6    </a:t>
            </a:r>
            <a:r>
              <a:rPr lang="en-US" sz="1400" b="1" u="sng" dirty="0" smtClean="0"/>
              <a:t>translates </a:t>
            </a:r>
            <a:r>
              <a:rPr lang="en-US" sz="1400" b="1" u="sng" dirty="0"/>
              <a:t>to --- To notify Provider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123</a:t>
            </a:r>
            <a:r>
              <a:rPr lang="en-US" sz="2000" b="1" dirty="0" smtClean="0"/>
              <a:t>    </a:t>
            </a:r>
            <a:r>
              <a:rPr lang="en-US" sz="1400" b="1" u="sng" dirty="0" smtClean="0"/>
              <a:t>translates </a:t>
            </a:r>
            <a:r>
              <a:rPr lang="en-US" sz="1400" b="1" u="sng" dirty="0"/>
              <a:t>to --- Lab Confirmation to Follow</a:t>
            </a:r>
          </a:p>
          <a:p>
            <a:pPr lvl="4"/>
            <a:r>
              <a:rPr lang="en-US" sz="1400" dirty="0"/>
              <a:t>Results flagged with comment code 123 will post to the patient electronic healthcare record but the patient </a:t>
            </a:r>
            <a:r>
              <a:rPr lang="en-US" sz="1400" b="1" u="sng" dirty="0">
                <a:solidFill>
                  <a:srgbClr val="FF0000"/>
                </a:solidFill>
              </a:rPr>
              <a:t>will not be billed for testing.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9088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 Out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5309890"/>
          </a:xfrm>
        </p:spPr>
        <p:txBody>
          <a:bodyPr/>
          <a:lstStyle/>
          <a:p>
            <a:r>
              <a:rPr lang="en-US" sz="2000" dirty="0"/>
              <a:t>To </a:t>
            </a:r>
            <a:r>
              <a:rPr lang="en-US" sz="2000" dirty="0">
                <a:solidFill>
                  <a:srgbClr val="FF0000"/>
                </a:solidFill>
              </a:rPr>
              <a:t>stop a star out result from posting</a:t>
            </a:r>
            <a:r>
              <a:rPr lang="en-US" sz="2000" dirty="0"/>
              <a:t> to the patient record, </a:t>
            </a:r>
            <a:r>
              <a:rPr lang="en-US" sz="2000" dirty="0">
                <a:solidFill>
                  <a:srgbClr val="FF0000"/>
                </a:solidFill>
              </a:rPr>
              <a:t>comment code 0 </a:t>
            </a:r>
            <a:r>
              <a:rPr lang="en-US" sz="2000" dirty="0"/>
              <a:t>will need to be entered into the analyzer by the testing staff member.</a:t>
            </a:r>
          </a:p>
          <a:p>
            <a:r>
              <a:rPr lang="en-US" sz="2000" dirty="0"/>
              <a:t>Retest the sample and if star out values continue, send the sample to the Clinical lab for creatinine testing.</a:t>
            </a:r>
          </a:p>
          <a:p>
            <a:pPr lvl="0"/>
            <a:r>
              <a:rPr lang="en-US" sz="2000" dirty="0"/>
              <a:t>If comment code 0 is </a:t>
            </a:r>
            <a:r>
              <a:rPr lang="en-US" sz="2000" dirty="0">
                <a:solidFill>
                  <a:srgbClr val="FF0000"/>
                </a:solidFill>
              </a:rPr>
              <a:t>not entered </a:t>
            </a:r>
            <a:r>
              <a:rPr lang="en-US" sz="2000" dirty="0"/>
              <a:t>into the i-STAT handheld,  the result will </a:t>
            </a:r>
            <a:r>
              <a:rPr lang="en-US" sz="2000" dirty="0">
                <a:solidFill>
                  <a:srgbClr val="FF0000"/>
                </a:solidFill>
              </a:rPr>
              <a:t>NOT be held in p-Web.</a:t>
            </a:r>
            <a:r>
              <a:rPr lang="en-US" sz="2000" dirty="0"/>
              <a:t>  It </a:t>
            </a:r>
            <a:r>
              <a:rPr lang="en-US" sz="2000" dirty="0">
                <a:solidFill>
                  <a:srgbClr val="FF0000"/>
                </a:solidFill>
              </a:rPr>
              <a:t>will post </a:t>
            </a:r>
            <a:r>
              <a:rPr lang="en-US" sz="2000" dirty="0"/>
              <a:t>automatically to </a:t>
            </a:r>
            <a:r>
              <a:rPr lang="en-US" sz="2000" dirty="0">
                <a:solidFill>
                  <a:srgbClr val="FF0000"/>
                </a:solidFill>
              </a:rPr>
              <a:t>Wake One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The star out result will report as INSTRUMENT ERROR and an additional NO CHARGE code will be sent to Wake One in the interface message. </a:t>
            </a:r>
          </a:p>
          <a:p>
            <a:pPr lvl="0"/>
            <a:r>
              <a:rPr lang="en-US" sz="2000" dirty="0"/>
              <a:t>There is a Wake One report that will include all results that posted as INSTRUMENT ERROR.  For quality monitoring, this will allow us to track the number of star out results that occur.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41570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84885"/>
          </a:xfrm>
        </p:spPr>
        <p:txBody>
          <a:bodyPr/>
          <a:lstStyle/>
          <a:p>
            <a:r>
              <a:rPr lang="en-US" sz="3200" b="1" dirty="0" smtClean="0"/>
              <a:t>Estimated Glomerular Filtration Rate (eGFR)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6905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Estimated Glomerular Filtration Rate (eGFR) values will be reported when Creatinine results are downloaded into the electronic medical record.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values may be accessed via Wake One.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i-STAT handheld will NOT report eGFR values.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Critical Values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32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Critical values should be evaluated with patient’s clinical symptoms and appropriate repeat testing performed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u="sng" dirty="0" smtClean="0"/>
              <a:t>Any critical value not consistent with patient symptoms should be repeated by an alternate test method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WFBMC policy must be followed for reporting critical values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Follow “Read Back” procedures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The i-STAT policy/procedure has defined i-STAT critical values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The patient physician must be notified of these critical values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Documentation of notification must be included in the patient record--include—result, date and time of notification, name of MD notified, and name of staff member notifying MD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r>
              <a:rPr lang="en-US" dirty="0"/>
              <a:t>Turn on analyzer</a:t>
            </a:r>
          </a:p>
          <a:p>
            <a:r>
              <a:rPr lang="en-US" dirty="0"/>
              <a:t>Select MENU</a:t>
            </a:r>
          </a:p>
          <a:p>
            <a:r>
              <a:rPr lang="en-US" dirty="0"/>
              <a:t>Select 2 DATA REVIEW</a:t>
            </a:r>
          </a:p>
          <a:p>
            <a:r>
              <a:rPr lang="en-US" dirty="0"/>
              <a:t>Select desired data</a:t>
            </a:r>
          </a:p>
          <a:p>
            <a:r>
              <a:rPr lang="en-US" dirty="0"/>
              <a:t>PATIENT DATA requires entry of patient and operator ID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82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07996"/>
          </a:xfrm>
        </p:spPr>
        <p:txBody>
          <a:bodyPr/>
          <a:lstStyle/>
          <a:p>
            <a:r>
              <a:rPr lang="en-US" b="1" dirty="0"/>
              <a:t>Editing of results once they have already posted to Wake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3095387"/>
          </a:xfrm>
        </p:spPr>
        <p:txBody>
          <a:bodyPr/>
          <a:lstStyle/>
          <a:p>
            <a:r>
              <a:rPr lang="en-US" dirty="0"/>
              <a:t>MUST be done in Wake One</a:t>
            </a:r>
          </a:p>
          <a:p>
            <a:r>
              <a:rPr lang="en-US" dirty="0"/>
              <a:t>All staff members will have to complete some form of Wake One training for editing interfaced results</a:t>
            </a:r>
          </a:p>
          <a:p>
            <a:r>
              <a:rPr lang="en-US" dirty="0"/>
              <a:t> This access is needed if a sample misidentification occurs or other result modification is needed</a:t>
            </a:r>
          </a:p>
        </p:txBody>
      </p:sp>
    </p:spTree>
    <p:extLst>
      <p:ext uri="{BB962C8B-B14F-4D97-AF65-F5344CB8AC3E}">
        <p14:creationId xmlns:p14="http://schemas.microsoft.com/office/powerpoint/2010/main" val="7034171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523220"/>
          </a:xfrm>
        </p:spPr>
        <p:txBody>
          <a:bodyPr/>
          <a:lstStyle/>
          <a:p>
            <a:r>
              <a:rPr lang="en-US" sz="3400" b="1" dirty="0"/>
              <a:t>Correcting a </a:t>
            </a:r>
            <a:r>
              <a:rPr lang="en-US" sz="3400" b="1" dirty="0" smtClean="0"/>
              <a:t>Sample </a:t>
            </a:r>
            <a:r>
              <a:rPr lang="en-US" sz="3400" b="1" dirty="0"/>
              <a:t>M</a:t>
            </a:r>
            <a:r>
              <a:rPr lang="en-US" sz="3400" b="1" dirty="0" smtClean="0"/>
              <a:t>isidentification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6104156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providers of affected patients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1"/>
            <a:r>
              <a:rPr lang="en-US" sz="1400" dirty="0"/>
              <a:t>—Click Filter</a:t>
            </a:r>
          </a:p>
          <a:p>
            <a:pPr lvl="1"/>
            <a:r>
              <a:rPr lang="en-US" sz="1400" dirty="0"/>
              <a:t>—Select Point of Care Testing Docked Device</a:t>
            </a:r>
          </a:p>
          <a:p>
            <a:pPr lvl="1"/>
            <a:r>
              <a:rPr lang="en-US" sz="1400" dirty="0"/>
              <a:t>—Radio Button ALL</a:t>
            </a:r>
          </a:p>
          <a:p>
            <a:pPr lvl="1"/>
            <a:r>
              <a:rPr lang="en-US" sz="1400" dirty="0"/>
              <a:t>—Enter Date range—Click Accept—</a:t>
            </a:r>
          </a:p>
          <a:p>
            <a:pPr lvl="1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/>
              <a:t>At Component  Value (the results), replace </a:t>
            </a:r>
            <a:r>
              <a:rPr lang="en-US" sz="1400" b="1" u="sng" dirty="0">
                <a:solidFill>
                  <a:srgbClr val="FF0000"/>
                </a:solidFill>
              </a:rPr>
              <a:t>All i-STAT values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with “XXX”.  If a comment is present, “XXX” out the comment, as well. </a:t>
            </a:r>
          </a:p>
          <a:p>
            <a:pPr hangingPunct="0"/>
            <a:r>
              <a:rPr lang="en-US" sz="1400" dirty="0"/>
              <a:t>In ONE OF THE COMMENT sections for each set of results, enter this text:  </a:t>
            </a:r>
            <a:r>
              <a:rPr lang="en-US" sz="1400" dirty="0">
                <a:solidFill>
                  <a:srgbClr val="FF0000"/>
                </a:solidFill>
              </a:rPr>
              <a:t>INVALID RESULT, PATIENT SAMPLE MISIDENTIFICATION,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engregor@wakehealth.edu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53572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318974"/>
          </a:xfrm>
        </p:spPr>
        <p:txBody>
          <a:bodyPr/>
          <a:lstStyle/>
          <a:p>
            <a:r>
              <a:rPr lang="en-US" sz="2800" b="1" dirty="0"/>
              <a:t>Correcting erroneous temperature corrected blood gas results in Wake One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848600" cy="5940088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 of affected patient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1"/>
            <a:r>
              <a:rPr lang="en-US" sz="1400" dirty="0"/>
              <a:t>—Click Filter</a:t>
            </a:r>
          </a:p>
          <a:p>
            <a:pPr lvl="1"/>
            <a:r>
              <a:rPr lang="en-US" sz="1400" dirty="0"/>
              <a:t>—Select Point of Care Testing Docked Device</a:t>
            </a:r>
          </a:p>
          <a:p>
            <a:pPr lvl="1"/>
            <a:r>
              <a:rPr lang="en-US" sz="1400" dirty="0"/>
              <a:t>—Radio Button ALL</a:t>
            </a:r>
          </a:p>
          <a:p>
            <a:pPr lvl="1"/>
            <a:r>
              <a:rPr lang="en-US" sz="1400" dirty="0"/>
              <a:t>—Enter Date range—Click Accept—</a:t>
            </a:r>
          </a:p>
          <a:p>
            <a:pPr lvl="1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/>
              <a:t>At Component  Value (the results), </a:t>
            </a:r>
            <a:r>
              <a:rPr lang="en-US" sz="1400" b="1" u="sng" dirty="0">
                <a:solidFill>
                  <a:srgbClr val="FF0000"/>
                </a:solidFill>
              </a:rPr>
              <a:t>replace  the erroneous patient temperature entered into the i-STAT handheld and the temperature corrected pH, pCO2, and pO2 values </a:t>
            </a:r>
            <a:r>
              <a:rPr lang="en-US" sz="1400" dirty="0"/>
              <a:t>with “XXX”.   </a:t>
            </a:r>
          </a:p>
          <a:p>
            <a:pPr hangingPunct="0"/>
            <a:r>
              <a:rPr lang="en-US" sz="1400" dirty="0"/>
              <a:t>In  the patient temperature COMMENT section, enter this text:  </a:t>
            </a:r>
            <a:r>
              <a:rPr lang="en-US" sz="1400" dirty="0">
                <a:solidFill>
                  <a:srgbClr val="FF0000"/>
                </a:solidFill>
              </a:rPr>
              <a:t>INVALID PATIENT TEMPERATURE,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 smtClean="0">
                <a:hlinkClick r:id="rId4"/>
              </a:rPr>
              <a:t>engregor@wakehealth.edu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1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Safety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1"/>
            <a:ext cx="7924800" cy="566308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Always wear gloves when handling analyzer</a:t>
            </a:r>
          </a:p>
          <a:p>
            <a:pPr lvl="4">
              <a:lnSpc>
                <a:spcPct val="80000"/>
              </a:lnSpc>
            </a:pPr>
            <a:r>
              <a:rPr lang="en-US" dirty="0" smtClean="0"/>
              <a:t>Including patient testing and performing QC</a:t>
            </a:r>
          </a:p>
          <a:p>
            <a:pPr>
              <a:lnSpc>
                <a:spcPct val="80000"/>
              </a:lnSpc>
            </a:pPr>
            <a:r>
              <a:rPr lang="en-US" dirty="0"/>
              <a:t>Disinfect when contaminated with blood AND between EACH patient / Follow WFBMC policies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Only use auto-disabling single-use finger stick devices</a:t>
            </a:r>
          </a:p>
          <a:p>
            <a:pPr lvl="4">
              <a:lnSpc>
                <a:spcPct val="80000"/>
              </a:lnSpc>
            </a:pPr>
            <a:r>
              <a:rPr lang="en-US" dirty="0" smtClean="0"/>
              <a:t>Never use finger stick device for more than one person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DO NOT lean over the cartridge while filling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 safety shield is recommended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Place gauze or tissue over snap when closing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984885"/>
          </a:xfrm>
        </p:spPr>
        <p:txBody>
          <a:bodyPr/>
          <a:lstStyle/>
          <a:p>
            <a:r>
              <a:rPr lang="en-US" sz="3200" b="1" dirty="0"/>
              <a:t>Flagging questionable i-STAT results if posted to Wake One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5800844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 of affected patient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1"/>
            <a:r>
              <a:rPr lang="en-US" sz="1400" dirty="0"/>
              <a:t>—Click Filter</a:t>
            </a:r>
          </a:p>
          <a:p>
            <a:pPr lvl="1"/>
            <a:r>
              <a:rPr lang="en-US" sz="1400" dirty="0"/>
              <a:t>—Select Point of Care Testing Docked Device</a:t>
            </a:r>
          </a:p>
          <a:p>
            <a:pPr lvl="1"/>
            <a:r>
              <a:rPr lang="en-US" sz="1400" dirty="0"/>
              <a:t>—Radio Button ALL</a:t>
            </a:r>
          </a:p>
          <a:p>
            <a:pPr lvl="1"/>
            <a:r>
              <a:rPr lang="en-US" sz="1400" dirty="0"/>
              <a:t>—Enter Date range—Click Accept—</a:t>
            </a:r>
          </a:p>
          <a:p>
            <a:pPr lvl="1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/>
              <a:t>At Component  Value (the results), </a:t>
            </a:r>
            <a:r>
              <a:rPr lang="en-US" sz="1400" b="1" u="sng" dirty="0">
                <a:solidFill>
                  <a:srgbClr val="FF0000"/>
                </a:solidFill>
              </a:rPr>
              <a:t>replace  ALL questionable results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with “XXX”.   </a:t>
            </a:r>
          </a:p>
          <a:p>
            <a:pPr hangingPunct="0"/>
            <a:r>
              <a:rPr lang="en-US" sz="1400" dirty="0"/>
              <a:t>In  the  first COMMENT section, enter this text:  </a:t>
            </a:r>
            <a:r>
              <a:rPr lang="en-US" sz="1400" dirty="0">
                <a:solidFill>
                  <a:srgbClr val="FF0000"/>
                </a:solidFill>
              </a:rPr>
              <a:t>QUESTIONABLE I-STAT RESULTS,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engregor@wakehealth.edu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936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828800"/>
          </a:xfrm>
        </p:spPr>
        <p:txBody>
          <a:bodyPr/>
          <a:lstStyle/>
          <a:p>
            <a:r>
              <a:rPr lang="en-US" b="1" dirty="0"/>
              <a:t>Flagging tests not ordered by the physician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6473488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 of affected patient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1"/>
            <a:r>
              <a:rPr lang="en-US" sz="1400" dirty="0"/>
              <a:t>—Click Filter</a:t>
            </a:r>
          </a:p>
          <a:p>
            <a:pPr lvl="1"/>
            <a:r>
              <a:rPr lang="en-US" sz="1400" dirty="0"/>
              <a:t>—Select Point of Care Testing Docked Device</a:t>
            </a:r>
          </a:p>
          <a:p>
            <a:pPr lvl="1"/>
            <a:r>
              <a:rPr lang="en-US" sz="1400" dirty="0"/>
              <a:t>—Radio Button ALL</a:t>
            </a:r>
          </a:p>
          <a:p>
            <a:pPr lvl="1"/>
            <a:r>
              <a:rPr lang="en-US" sz="1400" dirty="0"/>
              <a:t>—Enter Date range—Click Accept—</a:t>
            </a:r>
          </a:p>
          <a:p>
            <a:pPr lvl="1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>
                <a:solidFill>
                  <a:srgbClr val="FF0000"/>
                </a:solidFill>
              </a:rPr>
              <a:t>DO NOT REMOVE ANY TEST RESULTS   </a:t>
            </a:r>
          </a:p>
          <a:p>
            <a:pPr hangingPunct="0"/>
            <a:r>
              <a:rPr lang="en-US" sz="1400" dirty="0"/>
              <a:t>In  the  first COMMENT section, enter this text:  </a:t>
            </a:r>
            <a:r>
              <a:rPr lang="en-US" sz="1400" dirty="0">
                <a:solidFill>
                  <a:srgbClr val="FF0000"/>
                </a:solidFill>
              </a:rPr>
              <a:t>TESTING PERFORMED WITHOUT PHYSICIAN ORDER—CREDIT PENDING,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engregor@wakehealth.edu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364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RL6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031325"/>
          </a:xfrm>
        </p:spPr>
        <p:txBody>
          <a:bodyPr/>
          <a:lstStyle/>
          <a:p>
            <a:r>
              <a:rPr lang="en-US" dirty="0" smtClean="0"/>
              <a:t>Allows </a:t>
            </a:r>
            <a:r>
              <a:rPr lang="en-US" dirty="0"/>
              <a:t>review of edited i-STAT </a:t>
            </a:r>
            <a:r>
              <a:rPr lang="en-US" dirty="0" smtClean="0"/>
              <a:t>results</a:t>
            </a:r>
          </a:p>
          <a:p>
            <a:endParaRPr lang="en-US" dirty="0"/>
          </a:p>
          <a:p>
            <a:r>
              <a:rPr lang="en-US" dirty="0"/>
              <a:t>Tracks i-STAT occurrences for quality assurance and quality improvement purposes</a:t>
            </a:r>
          </a:p>
        </p:txBody>
      </p:sp>
    </p:spTree>
    <p:extLst>
      <p:ext uri="{BB962C8B-B14F-4D97-AF65-F5344CB8AC3E}">
        <p14:creationId xmlns:p14="http://schemas.microsoft.com/office/powerpoint/2010/main" val="1984681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772400" cy="492443"/>
          </a:xfrm>
        </p:spPr>
        <p:txBody>
          <a:bodyPr/>
          <a:lstStyle/>
          <a:p>
            <a:r>
              <a:rPr lang="en-US" sz="3200" b="1" dirty="0"/>
              <a:t>College of American Pathologists (CAP)</a:t>
            </a:r>
            <a:endParaRPr lang="en-US" sz="32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1723549"/>
          </a:xfrm>
        </p:spPr>
        <p:txBody>
          <a:bodyPr/>
          <a:lstStyle/>
          <a:p>
            <a:pPr eaLnBrk="1" hangingPunct="1"/>
            <a:r>
              <a:rPr lang="en-US" dirty="0" smtClean="0"/>
              <a:t>If there are concerns regarding result quality and the concerns are not adequately addressed by Lab or WFBMC management, CAP can be notified at 1-866-236-7212.</a:t>
            </a:r>
          </a:p>
        </p:txBody>
      </p:sp>
      <p:pic>
        <p:nvPicPr>
          <p:cNvPr id="4" name="Picture 3" descr="CAP poster102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6681" y="3657600"/>
            <a:ext cx="3857625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Congratulations</a:t>
            </a:r>
            <a:r>
              <a:rPr lang="en-US" dirty="0" smtClean="0"/>
              <a:t>	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3396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This concludes the i-STAT G3, CG4, EG7, and Creatinine education module.</a:t>
            </a:r>
          </a:p>
          <a:p>
            <a:pPr eaLnBrk="1" hangingPunct="1"/>
            <a:r>
              <a:rPr lang="en-US" sz="2800" dirty="0" smtClean="0">
                <a:solidFill>
                  <a:srgbClr val="0070C0"/>
                </a:solidFill>
              </a:rPr>
              <a:t>Please note that this power point does not replace the i-STAT policies and procedures. </a:t>
            </a:r>
          </a:p>
          <a:p>
            <a:pPr eaLnBrk="1" hangingPunct="1"/>
            <a:r>
              <a:rPr lang="en-US" sz="2800" dirty="0" smtClean="0"/>
              <a:t>The presentation only gives highlights of i-STAT information.</a:t>
            </a:r>
          </a:p>
          <a:p>
            <a:pPr eaLnBrk="1" hangingPunct="1"/>
            <a:r>
              <a:rPr lang="en-US" sz="2800" dirty="0" smtClean="0"/>
              <a:t>Please complete the i-STAT written exam within 1 week of training.</a:t>
            </a:r>
            <a:r>
              <a:rPr lang="en-US" dirty="0" smtClean="0"/>
              <a:t>						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7315200" cy="553998"/>
          </a:xfrm>
        </p:spPr>
        <p:txBody>
          <a:bodyPr/>
          <a:lstStyle/>
          <a:p>
            <a:r>
              <a:rPr lang="en-US" b="1" dirty="0" smtClean="0"/>
              <a:t>Hands On Experience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1447800"/>
            <a:ext cx="4794250" cy="338554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Change batteries and check battery voltage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 External electronic simulator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Test/Discuss Liquid QC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 patient sample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Recall results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Discuss Menu Options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Download of results</a:t>
            </a:r>
          </a:p>
          <a:p>
            <a:pPr lvl="4">
              <a:buFont typeface="Arial" pitchFamily="34" charset="0"/>
              <a:buChar char="•"/>
            </a:pPr>
            <a:r>
              <a:rPr lang="en-US" sz="800" dirty="0" smtClean="0"/>
              <a:t> </a:t>
            </a:r>
            <a:r>
              <a:rPr lang="en-US" sz="800" dirty="0" smtClean="0"/>
              <a:t>istatG3,CG4,EG7,andCreatinineEducationModule122215</a:t>
            </a:r>
            <a:endParaRPr lang="en-US" sz="800" dirty="0" smtClean="0"/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91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Components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Analyzer	</a:t>
            </a:r>
          </a:p>
          <a:p>
            <a:pPr eaLnBrk="1" hangingPunct="1"/>
            <a:r>
              <a:rPr lang="en-US" dirty="0" smtClean="0"/>
              <a:t>Cartridge</a:t>
            </a:r>
          </a:p>
          <a:p>
            <a:pPr eaLnBrk="1" hangingPunct="1"/>
            <a:r>
              <a:rPr lang="en-US" dirty="0" smtClean="0"/>
              <a:t>Simulator (Electronic Quality Control)</a:t>
            </a:r>
          </a:p>
          <a:p>
            <a:pPr eaLnBrk="1" hangingPunct="1"/>
            <a:r>
              <a:rPr lang="en-US" dirty="0" smtClean="0"/>
              <a:t>Liquid Quality Control Materials</a:t>
            </a:r>
          </a:p>
          <a:p>
            <a:pPr eaLnBrk="1" hangingPunct="1"/>
            <a:r>
              <a:rPr lang="en-US" dirty="0" smtClean="0"/>
              <a:t>Downloader</a:t>
            </a:r>
          </a:p>
          <a:p>
            <a:pPr eaLnBrk="1" hangingPunct="1"/>
            <a:r>
              <a:rPr lang="en-US" dirty="0" smtClean="0"/>
              <a:t>Recharger</a:t>
            </a:r>
          </a:p>
          <a:p>
            <a:pPr eaLnBrk="1" hangingPunct="1"/>
            <a:r>
              <a:rPr lang="en-US" dirty="0" smtClean="0"/>
              <a:t>Printer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7315200" cy="553998"/>
          </a:xfrm>
        </p:spPr>
        <p:txBody>
          <a:bodyPr/>
          <a:lstStyle/>
          <a:p>
            <a:r>
              <a:rPr lang="en-US" b="1" dirty="0" smtClean="0"/>
              <a:t>Analyzer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1447800"/>
            <a:ext cx="4794250" cy="5847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91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Analyzer (Handheld)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3631763"/>
          </a:xfrm>
        </p:spPr>
        <p:txBody>
          <a:bodyPr/>
          <a:lstStyle/>
          <a:p>
            <a:pPr eaLnBrk="1" hangingPunct="1"/>
            <a:r>
              <a:rPr lang="en-US" dirty="0" smtClean="0"/>
              <a:t>Volt Meter 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Testing occurs on the test cartridge bio-sensors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Rechargeable batteries are utilized—</a:t>
            </a:r>
            <a:r>
              <a:rPr lang="en-US" dirty="0" smtClean="0">
                <a:solidFill>
                  <a:srgbClr val="0070C0"/>
                </a:solidFill>
              </a:rPr>
              <a:t>care should be taken to keep batteries charged</a:t>
            </a:r>
            <a:r>
              <a:rPr lang="en-US" dirty="0" smtClean="0"/>
              <a:t>—do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not discard rechargeable batteries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FBMC_internal_template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WFBMC_internal_template</Template>
  <TotalTime>1285</TotalTime>
  <Words>3951</Words>
  <Application>Microsoft Office PowerPoint</Application>
  <PresentationFormat>On-screen Show (4:3)</PresentationFormat>
  <Paragraphs>439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WFBMC_internal_template</vt:lpstr>
      <vt:lpstr>Point of Care Testing</vt:lpstr>
      <vt:lpstr>i-STAT Support</vt:lpstr>
      <vt:lpstr>i-STAT Policies/Procedures/Guidelines</vt:lpstr>
      <vt:lpstr>i-STAT Operator ID</vt:lpstr>
      <vt:lpstr>Training and Competency Requirement</vt:lpstr>
      <vt:lpstr>Safety</vt:lpstr>
      <vt:lpstr>i-STAT Components</vt:lpstr>
      <vt:lpstr>Analyzer</vt:lpstr>
      <vt:lpstr>i-STAT Analyzer (Handheld)</vt:lpstr>
      <vt:lpstr>i-STAT Analyzer</vt:lpstr>
      <vt:lpstr>Analyzer Display</vt:lpstr>
      <vt:lpstr>Menu Options</vt:lpstr>
      <vt:lpstr>Analyzer Download</vt:lpstr>
      <vt:lpstr>Analyzer Download</vt:lpstr>
      <vt:lpstr>Re-charger</vt:lpstr>
      <vt:lpstr>Printing Results</vt:lpstr>
      <vt:lpstr>Cartridges</vt:lpstr>
      <vt:lpstr>i-STAT Supplies </vt:lpstr>
      <vt:lpstr>i-STAT Cartridges</vt:lpstr>
      <vt:lpstr>i-STAT Cartridges </vt:lpstr>
      <vt:lpstr>Cartridge Storage</vt:lpstr>
      <vt:lpstr>Emergency Release of Cartridges</vt:lpstr>
      <vt:lpstr>Cartridge Handling - DO NOT’s</vt:lpstr>
      <vt:lpstr>Cartridge Handling</vt:lpstr>
      <vt:lpstr>Quality Controls (QC) and Maintenance</vt:lpstr>
      <vt:lpstr>Simulators</vt:lpstr>
      <vt:lpstr>Simulators - Internal</vt:lpstr>
      <vt:lpstr>Simulators - External</vt:lpstr>
      <vt:lpstr>Simulators - External</vt:lpstr>
      <vt:lpstr>Liquid Quality Control</vt:lpstr>
      <vt:lpstr>Liquid QC Important Notes/Reminders</vt:lpstr>
      <vt:lpstr>Staff should NEVER REPORT PATIENT RESULTS IF QC HAS FAILED!  </vt:lpstr>
      <vt:lpstr>i-STAT Maintenance</vt:lpstr>
      <vt:lpstr>Patient and Sample Identification</vt:lpstr>
      <vt:lpstr>Process Flow</vt:lpstr>
      <vt:lpstr>Patient identity</vt:lpstr>
      <vt:lpstr>Patient Identity - Misidentifications</vt:lpstr>
      <vt:lpstr>Sample Information</vt:lpstr>
      <vt:lpstr>Sample Requirements</vt:lpstr>
      <vt:lpstr>In-Dwelling Line Sample Collection</vt:lpstr>
      <vt:lpstr>Sample Considerations</vt:lpstr>
      <vt:lpstr>Sample Considerations</vt:lpstr>
      <vt:lpstr>Information Entered into i-STAT</vt:lpstr>
      <vt:lpstr>Results</vt:lpstr>
      <vt:lpstr>Factors Affecting Results</vt:lpstr>
      <vt:lpstr>Effects of Hemolysis on Potassium Result</vt:lpstr>
      <vt:lpstr>Result Considerations</vt:lpstr>
      <vt:lpstr>Result considerations</vt:lpstr>
      <vt:lpstr>When Results Not Given</vt:lpstr>
      <vt:lpstr>Analyzer Error Messages: Codes 20, 23, 43</vt:lpstr>
      <vt:lpstr>Analyzer Error Messages:  Codes 79 and 80</vt:lpstr>
      <vt:lpstr>Use of Comment Codes</vt:lpstr>
      <vt:lpstr>Star Out Results</vt:lpstr>
      <vt:lpstr>Estimated Glomerular Filtration Rate (eGFR)</vt:lpstr>
      <vt:lpstr>Critical Values</vt:lpstr>
      <vt:lpstr>Result Recall</vt:lpstr>
      <vt:lpstr>Editing of results once they have already posted to Wake One</vt:lpstr>
      <vt:lpstr>Correcting a Sample Misidentification</vt:lpstr>
      <vt:lpstr>Correcting erroneous temperature corrected blood gas results in Wake One</vt:lpstr>
      <vt:lpstr>Flagging questionable i-STAT results if posted to Wake One</vt:lpstr>
      <vt:lpstr>Flagging tests not ordered by the physician</vt:lpstr>
      <vt:lpstr>RL6 Report</vt:lpstr>
      <vt:lpstr>College of American Pathologists (CAP)</vt:lpstr>
      <vt:lpstr>Congratulations </vt:lpstr>
      <vt:lpstr>Hands On Experience</vt:lpstr>
    </vt:vector>
  </TitlesOfParts>
  <Company>WFUBMC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of Care Testing</dc:title>
  <dc:creator>athayer</dc:creator>
  <cp:lastModifiedBy>athayer</cp:lastModifiedBy>
  <cp:revision>18</cp:revision>
  <dcterms:created xsi:type="dcterms:W3CDTF">2013-01-24T14:42:56Z</dcterms:created>
  <dcterms:modified xsi:type="dcterms:W3CDTF">2015-12-22T20:17:23Z</dcterms:modified>
</cp:coreProperties>
</file>