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Despite our best efforts and </a:t>
            </a:r>
            <a:r>
              <a:rPr lang="en-US" smtClean="0"/>
              <a:t>the best </a:t>
            </a:r>
            <a:r>
              <a:rPr lang="en-US" dirty="0" smtClean="0"/>
              <a:t>efforts of healthcare</a:t>
            </a:r>
            <a:r>
              <a:rPr lang="en-US" baseline="0" dirty="0" smtClean="0"/>
              <a:t> providers around the country, our actions sometimes lead to unintended harm to our patients. No wakes up to purposefully make mistakes.  Only 5% of medical harm is caused by incompetent of poorly intended care.  The majority of events are system failures related to the complexity of health care, not bad people.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0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rlprod1.medctr.ad.wfubmc.edu/RL6_Prod/Homecenter/Client/Home.asp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Faculty/Managers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April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Causes of Death, US: 2013</a:t>
            </a:r>
            <a:endParaRPr lang="en-US" dirty="0"/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087438"/>
            <a:ext cx="4419600" cy="5197475"/>
          </a:xfrm>
        </p:spPr>
      </p:pic>
    </p:spTree>
    <p:extLst>
      <p:ext uri="{BB962C8B-B14F-4D97-AF65-F5344CB8AC3E}">
        <p14:creationId xmlns:p14="http://schemas.microsoft.com/office/powerpoint/2010/main" val="23375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3970318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 smtClean="0"/>
              <a:t>“The biggest challenge to moving toward a safer health system is </a:t>
            </a:r>
            <a:r>
              <a:rPr lang="en-US" sz="3200" b="1" i="1" dirty="0" smtClean="0">
                <a:solidFill>
                  <a:srgbClr val="FF0000"/>
                </a:solidFill>
              </a:rPr>
              <a:t>changing the culture </a:t>
            </a:r>
            <a:r>
              <a:rPr lang="en-US" sz="3200" i="1" dirty="0" smtClean="0"/>
              <a:t>from one of blaming individuals for errors to one in which errors are treated not as personal failures, but as </a:t>
            </a:r>
            <a:r>
              <a:rPr lang="en-US" sz="3200" b="1" i="1" dirty="0" smtClean="0">
                <a:solidFill>
                  <a:srgbClr val="FF0000"/>
                </a:solidFill>
              </a:rPr>
              <a:t>opportunities to improve the system </a:t>
            </a:r>
            <a:r>
              <a:rPr lang="en-US" sz="3200" i="1" dirty="0" smtClean="0"/>
              <a:t>and prevent harm.”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-The Institute of Medicine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33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Safety Focus for April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746" y="1828800"/>
            <a:ext cx="7772400" cy="4308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RL6 Reporting</a:t>
            </a:r>
            <a:endParaRPr lang="en-US" dirty="0"/>
          </a:p>
        </p:txBody>
      </p:sp>
      <p:sp>
        <p:nvSpPr>
          <p:cNvPr id="5" name="AutoShape 4" descr="http://rlprod1.medctr.ad.wfubmc.edu/RL6_Prod/Homecenter/Images/HomeIcons/x25.hic?id=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://rlprod1.medctr.ad.wfubmc.edu/RL6_Prod/Homecenter/Images/HomeIcons/x25.hic?id=2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044243"/>
            <a:ext cx="2381250" cy="2105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352800"/>
            <a:ext cx="2381250" cy="2381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0" y="4495800"/>
            <a:ext cx="4557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clinical laboratory incident / credit report may be completed prior to entering the information into RL6.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5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146304" rIns="146304" bIns="146304" anchor="ctr"/>
          <a:lstStyle/>
          <a:p>
            <a:pPr marL="2873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Report: </a:t>
            </a:r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Problems, Errors, Events &amp; Concerns</a:t>
            </a:r>
          </a:p>
        </p:txBody>
      </p:sp>
      <p:graphicFrame>
        <p:nvGraphicFramePr>
          <p:cNvPr id="5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740010"/>
              </p:ext>
            </p:extLst>
          </p:nvPr>
        </p:nvGraphicFramePr>
        <p:xfrm>
          <a:off x="228600" y="914400"/>
          <a:ext cx="5562600" cy="2959100"/>
        </p:xfrm>
        <a:graphic>
          <a:graphicData uri="http://schemas.openxmlformats.org/drawingml/2006/table">
            <a:tbl>
              <a:tblPr/>
              <a:tblGrid>
                <a:gridCol w="2840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2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What to Report</a:t>
                      </a:r>
                    </a:p>
                  </a:txBody>
                  <a:tcPr marL="91436" marR="91436" marT="45662" marB="4566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How to Report</a:t>
                      </a:r>
                    </a:p>
                  </a:txBody>
                  <a:tcPr marL="91436" marR="91436"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Anything that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harms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 patient or employee</a:t>
                      </a:r>
                    </a:p>
                  </a:txBody>
                  <a:tcPr marL="91436" marR="91436" marT="45662" marB="4566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Share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with your direct inline leader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Report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in incident reporting system – RL – using Intranet.</a:t>
                      </a:r>
                    </a:p>
                  </a:txBody>
                  <a:tcPr marL="91436" marR="91436"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Anything that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threatens to harm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patient or employee</a:t>
                      </a:r>
                    </a:p>
                  </a:txBody>
                  <a:tcPr marL="91436" marR="91436" marT="45662" marB="4566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172200" y="915987"/>
            <a:ext cx="2514600" cy="295751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04" tIns="146304" rIns="146304" bIns="146304">
            <a:spAutoFit/>
          </a:bodyPr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b="1" i="1" dirty="0">
                <a:solidFill>
                  <a:schemeClr val="bg1"/>
                </a:solidFill>
              </a:rPr>
              <a:t>Reporting</a:t>
            </a:r>
            <a:br>
              <a:rPr lang="en-US" altLang="en-US" b="1" i="1" dirty="0">
                <a:solidFill>
                  <a:schemeClr val="bg1"/>
                </a:solidFill>
              </a:rPr>
            </a:br>
            <a:r>
              <a:rPr lang="en-US" altLang="en-US" b="1" i="1" dirty="0">
                <a:solidFill>
                  <a:schemeClr val="bg1"/>
                </a:solidFill>
              </a:rPr>
              <a:t>for Success</a:t>
            </a:r>
            <a:endParaRPr lang="en-US" altLang="en-US" i="1" dirty="0">
              <a:solidFill>
                <a:schemeClr val="bg1"/>
              </a:solidFill>
            </a:endParaRPr>
          </a:p>
          <a:p>
            <a:pPr algn="ctr" eaLnBrk="1" hangingPunct="1">
              <a:spcAft>
                <a:spcPct val="0"/>
              </a:spcAft>
              <a:buFontTx/>
              <a:buNone/>
              <a:defRPr/>
            </a:pPr>
            <a:r>
              <a:rPr lang="en-US" altLang="en-US" i="1" dirty="0">
                <a:solidFill>
                  <a:schemeClr val="bg1"/>
                </a:solidFill>
              </a:rPr>
              <a:t>Report </a:t>
            </a:r>
          </a:p>
          <a:p>
            <a:pPr algn="ctr" eaLnBrk="1" hangingPunct="1">
              <a:spcAft>
                <a:spcPct val="0"/>
              </a:spcAft>
              <a:buFontTx/>
              <a:buNone/>
              <a:defRPr/>
            </a:pPr>
            <a:r>
              <a:rPr lang="en-US" altLang="en-US" i="1" dirty="0">
                <a:solidFill>
                  <a:schemeClr val="bg1"/>
                </a:solidFill>
              </a:rPr>
              <a:t>“Good Catches” </a:t>
            </a:r>
          </a:p>
          <a:p>
            <a:pPr algn="ctr" eaLnBrk="1" hangingPunct="1">
              <a:spcAft>
                <a:spcPct val="0"/>
              </a:spcAft>
              <a:buFontTx/>
              <a:buNone/>
              <a:defRPr/>
            </a:pPr>
            <a:r>
              <a:rPr lang="en-US" altLang="en-US" i="1" dirty="0">
                <a:solidFill>
                  <a:schemeClr val="bg1"/>
                </a:solidFill>
              </a:rPr>
              <a:t>in addition to patient safety incidents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24241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81200" y="4369777"/>
            <a:ext cx="40719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100" dirty="0">
                <a:solidFill>
                  <a:schemeClr val="accent1"/>
                </a:solidFill>
              </a:rPr>
              <a:t>Icon link on </a:t>
            </a:r>
            <a:r>
              <a:rPr lang="en-US" altLang="en-US" sz="2100" dirty="0" err="1">
                <a:solidFill>
                  <a:schemeClr val="accent1"/>
                </a:solidFill>
              </a:rPr>
              <a:t>WakeOne</a:t>
            </a:r>
            <a:r>
              <a:rPr lang="en-US" altLang="en-US" sz="2100" dirty="0">
                <a:solidFill>
                  <a:schemeClr val="accent1"/>
                </a:solidFill>
              </a:rPr>
              <a:t> screen, every desktop, and found on “Clinical Applications and Links” page</a:t>
            </a:r>
          </a:p>
        </p:txBody>
      </p:sp>
      <p:pic>
        <p:nvPicPr>
          <p:cNvPr id="9" name="Picture 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343400"/>
            <a:ext cx="1066800" cy="1333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62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133350" y="1031875"/>
            <a:ext cx="2700338" cy="2066925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Serious Safety Event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6072188" y="3678238"/>
            <a:ext cx="2857500" cy="268446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Near Miss Safety Event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6435725" y="3659188"/>
            <a:ext cx="2138363" cy="20256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Precursor Safety Event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6856413" y="3659188"/>
            <a:ext cx="1295400" cy="118745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/>
              <a:t>Serious Safety Event</a:t>
            </a:r>
          </a:p>
        </p:txBody>
      </p:sp>
      <p:sp>
        <p:nvSpPr>
          <p:cNvPr id="8" name="Hexagon 7"/>
          <p:cNvSpPr/>
          <p:nvPr/>
        </p:nvSpPr>
        <p:spPr>
          <a:xfrm>
            <a:off x="121627" y="4962220"/>
            <a:ext cx="1571625" cy="120173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Deviations from Best Practice Care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110038" y="2751138"/>
            <a:ext cx="1171575" cy="1673225"/>
          </a:xfrm>
          <a:prstGeom prst="rect">
            <a:avLst/>
          </a:prstGeom>
          <a:solidFill>
            <a:srgbClr val="FFB300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rgbClr val="FFFF00"/>
              </a:buClr>
              <a:buFontTx/>
              <a:buChar char="•"/>
            </a:pPr>
            <a:endParaRPr kumimoji="1" lang="en-US" altLang="en-US" sz="2800"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405188" y="3216275"/>
            <a:ext cx="1169987" cy="1673225"/>
          </a:xfrm>
          <a:prstGeom prst="rect">
            <a:avLst/>
          </a:prstGeom>
          <a:solidFill>
            <a:srgbClr val="FFB300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rgbClr val="FFFF00"/>
              </a:buClr>
              <a:buFontTx/>
              <a:buChar char="•"/>
            </a:pPr>
            <a:endParaRPr kumimoji="1" lang="en-US" altLang="en-US" sz="2800">
              <a:latin typeface="Calibri" panose="020F050202020403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666823" y="3597642"/>
            <a:ext cx="1171575" cy="1673225"/>
          </a:xfrm>
          <a:prstGeom prst="rect">
            <a:avLst/>
          </a:prstGeom>
          <a:solidFill>
            <a:srgbClr val="FFB300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rgbClr val="FFFF00"/>
              </a:buClr>
              <a:buFontTx/>
              <a:buChar char="•"/>
            </a:pPr>
            <a:endParaRPr kumimoji="1" lang="en-US" altLang="en-US" sz="2800">
              <a:latin typeface="Calibri" panose="020F050202020403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846086" y="3959226"/>
            <a:ext cx="1171575" cy="1671637"/>
          </a:xfrm>
          <a:prstGeom prst="rect">
            <a:avLst/>
          </a:prstGeom>
          <a:solidFill>
            <a:srgbClr val="FFB300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rgbClr val="FFFF00"/>
              </a:buClr>
              <a:buFontTx/>
              <a:buChar char="•"/>
            </a:pPr>
            <a:endParaRPr kumimoji="1" lang="en-US" altLang="en-US" sz="2800">
              <a:latin typeface="Calibri" panose="020F0502020204030204" pitchFamily="34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2203450" y="4075113"/>
            <a:ext cx="334963" cy="346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rgbClr val="FFFF00"/>
              </a:buClr>
              <a:buFontTx/>
              <a:buChar char="•"/>
            </a:pPr>
            <a:endParaRPr kumimoji="1" lang="en-US" altLang="en-US" sz="2800">
              <a:latin typeface="Calibri" panose="020F0502020204030204" pitchFamily="34" charset="0"/>
            </a:endParaRP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1905000" y="4470400"/>
            <a:ext cx="334963" cy="4619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rgbClr val="FFFF00"/>
              </a:buClr>
              <a:buFontTx/>
              <a:buChar char="•"/>
            </a:pPr>
            <a:endParaRPr kumimoji="1" lang="en-US" altLang="en-US" sz="2800">
              <a:latin typeface="Calibri" panose="020F0502020204030204" pitchFamily="34" charset="0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2474913" y="4614863"/>
            <a:ext cx="166687" cy="1730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rgbClr val="FFFF00"/>
              </a:buClr>
              <a:buFontTx/>
              <a:buChar char="•"/>
            </a:pPr>
            <a:endParaRPr kumimoji="1" lang="en-US" altLang="en-US" sz="2800">
              <a:latin typeface="Calibri" panose="020F0502020204030204" pitchFamily="34" charset="0"/>
            </a:endParaRP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2406650" y="5057775"/>
            <a:ext cx="334963" cy="3444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rgbClr val="FFFF00"/>
              </a:buClr>
              <a:buFontTx/>
              <a:buChar char="•"/>
            </a:pPr>
            <a:endParaRPr kumimoji="1" lang="en-US" altLang="en-US" sz="2800">
              <a:latin typeface="Calibri" panose="020F0502020204030204" pitchFamily="34" charset="0"/>
            </a:endParaRPr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3159125" y="4726415"/>
            <a:ext cx="334962" cy="4619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rgbClr val="FFFF00"/>
              </a:buClr>
              <a:buFontTx/>
              <a:buChar char="•"/>
            </a:pPr>
            <a:endParaRPr kumimoji="1" lang="en-US" altLang="en-US" sz="2800">
              <a:latin typeface="Calibri" panose="020F0502020204030204" pitchFamily="34" charset="0"/>
            </a:endParaRP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3432175" y="4137025"/>
            <a:ext cx="334963" cy="3444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rgbClr val="FFFF00"/>
              </a:buClr>
              <a:buFontTx/>
              <a:buChar char="•"/>
            </a:pPr>
            <a:endParaRPr kumimoji="1" lang="en-US" altLang="en-US" sz="2800">
              <a:latin typeface="Calibri" panose="020F0502020204030204" pitchFamily="34" charset="0"/>
            </a:endParaRPr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3894138" y="4211638"/>
            <a:ext cx="501650" cy="5762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rgbClr val="FFFF00"/>
              </a:buClr>
              <a:buFontTx/>
              <a:buChar char="•"/>
            </a:pPr>
            <a:endParaRPr kumimoji="1" lang="en-US" altLang="en-US" sz="2800">
              <a:latin typeface="Calibri" panose="020F0502020204030204" pitchFamily="34" charset="0"/>
            </a:endParaRPr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 rot="2309405">
            <a:off x="3975100" y="3371850"/>
            <a:ext cx="160338" cy="1349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rgbClr val="FFFF00"/>
              </a:buClr>
              <a:buFontTx/>
              <a:buChar char="•"/>
            </a:pPr>
            <a:endParaRPr kumimoji="1" lang="en-US" altLang="en-US" sz="2800">
              <a:latin typeface="Calibri" panose="020F0502020204030204" pitchFamily="34" charset="0"/>
            </a:endParaRPr>
          </a:p>
        </p:txBody>
      </p:sp>
      <p:sp>
        <p:nvSpPr>
          <p:cNvPr id="23" name="Oval 10"/>
          <p:cNvSpPr>
            <a:spLocks noChangeArrowheads="1"/>
          </p:cNvSpPr>
          <p:nvPr/>
        </p:nvSpPr>
        <p:spPr bwMode="auto">
          <a:xfrm>
            <a:off x="4183063" y="3495675"/>
            <a:ext cx="334962" cy="357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rgbClr val="FFFF00"/>
              </a:buClr>
              <a:buFontTx/>
              <a:buChar char="•"/>
            </a:pPr>
            <a:endParaRPr kumimoji="1" lang="en-US" altLang="en-US" sz="2800">
              <a:latin typeface="Calibri" panose="020F0502020204030204" pitchFamily="34" charset="0"/>
            </a:endParaRPr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4794250" y="2984500"/>
            <a:ext cx="334963" cy="4619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rgbClr val="FFFF00"/>
              </a:buClr>
              <a:buFontTx/>
              <a:buChar char="•"/>
            </a:pPr>
            <a:endParaRPr kumimoji="1" lang="en-US" altLang="en-US" sz="2800">
              <a:latin typeface="Calibri" panose="020F0502020204030204" pitchFamily="34" charset="0"/>
            </a:endParaRP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4752975" y="3898900"/>
            <a:ext cx="334963" cy="3460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rgbClr val="FFFF00"/>
              </a:buClr>
              <a:buFontTx/>
              <a:buChar char="•"/>
            </a:pPr>
            <a:endParaRPr kumimoji="1" lang="en-US" altLang="en-US" sz="2800">
              <a:latin typeface="Calibri" panose="020F0502020204030204" pitchFamily="34" charset="0"/>
            </a:endParaRPr>
          </a:p>
        </p:txBody>
      </p:sp>
      <p:cxnSp>
        <p:nvCxnSpPr>
          <p:cNvPr id="26" name="Straight Connector 25"/>
          <p:cNvCxnSpPr>
            <a:endCxn id="18" idx="7"/>
          </p:cNvCxnSpPr>
          <p:nvPr/>
        </p:nvCxnSpPr>
        <p:spPr>
          <a:xfrm flipV="1">
            <a:off x="1516334" y="5108224"/>
            <a:ext cx="1176225" cy="80442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35852"/>
          <p:cNvCxnSpPr>
            <a:stCxn id="14" idx="3"/>
          </p:cNvCxnSpPr>
          <p:nvPr/>
        </p:nvCxnSpPr>
        <p:spPr>
          <a:xfrm flipV="1">
            <a:off x="3017661" y="4186238"/>
            <a:ext cx="700264" cy="60880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35855"/>
          <p:cNvCxnSpPr/>
          <p:nvPr/>
        </p:nvCxnSpPr>
        <p:spPr>
          <a:xfrm flipV="1">
            <a:off x="3844925" y="3548063"/>
            <a:ext cx="623888" cy="56673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5862"/>
          <p:cNvCxnSpPr/>
          <p:nvPr/>
        </p:nvCxnSpPr>
        <p:spPr>
          <a:xfrm flipV="1">
            <a:off x="4605338" y="3052763"/>
            <a:ext cx="495300" cy="42068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5844"/>
          <p:cNvCxnSpPr/>
          <p:nvPr/>
        </p:nvCxnSpPr>
        <p:spPr>
          <a:xfrm flipV="1">
            <a:off x="3576638" y="3354388"/>
            <a:ext cx="320675" cy="23336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890963" y="3379788"/>
            <a:ext cx="0" cy="4159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" idx="5"/>
          </p:cNvCxnSpPr>
          <p:nvPr/>
        </p:nvCxnSpPr>
        <p:spPr>
          <a:xfrm flipV="1">
            <a:off x="1392818" y="4538663"/>
            <a:ext cx="797932" cy="42355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3273425" y="3732213"/>
            <a:ext cx="168275" cy="1730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rgbClr val="FFFF00"/>
              </a:buClr>
              <a:buFontTx/>
              <a:buChar char="•"/>
            </a:pPr>
            <a:endParaRPr kumimoji="1" lang="en-US" altLang="en-US" sz="2800">
              <a:latin typeface="Calibri" panose="020F0502020204030204" pitchFamily="34" charset="0"/>
            </a:endParaRPr>
          </a:p>
        </p:txBody>
      </p:sp>
      <p:cxnSp>
        <p:nvCxnSpPr>
          <p:cNvPr id="37" name="Straight Connector 36"/>
          <p:cNvCxnSpPr>
            <a:endCxn id="36" idx="0"/>
          </p:cNvCxnSpPr>
          <p:nvPr/>
        </p:nvCxnSpPr>
        <p:spPr>
          <a:xfrm flipV="1">
            <a:off x="3017661" y="3732213"/>
            <a:ext cx="339902" cy="22701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4" name="Right Arrow 43"/>
          <p:cNvSpPr/>
          <p:nvPr/>
        </p:nvSpPr>
        <p:spPr>
          <a:xfrm rot="19403537">
            <a:off x="5280025" y="2090738"/>
            <a:ext cx="1193800" cy="58261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CAUSING</a:t>
            </a:r>
          </a:p>
        </p:txBody>
      </p:sp>
      <p:sp>
        <p:nvSpPr>
          <p:cNvPr id="45" name="Oval 44"/>
          <p:cNvSpPr/>
          <p:nvPr/>
        </p:nvSpPr>
        <p:spPr>
          <a:xfrm>
            <a:off x="6519863" y="1193800"/>
            <a:ext cx="1824037" cy="11779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 to Severe Harm or Death</a:t>
            </a:r>
          </a:p>
        </p:txBody>
      </p:sp>
      <p:sp>
        <p:nvSpPr>
          <p:cNvPr id="46" name="Title 45"/>
          <p:cNvSpPr>
            <a:spLocks noGrp="1"/>
          </p:cNvSpPr>
          <p:nvPr>
            <p:ph type="title"/>
          </p:nvPr>
        </p:nvSpPr>
        <p:spPr>
          <a:xfrm>
            <a:off x="762793" y="211687"/>
            <a:ext cx="8062913" cy="5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146304" rIns="146304" bIns="146304" anchor="ctr"/>
          <a:lstStyle/>
          <a:p>
            <a:pPr marL="287338" eaLnBrk="1" fontAlgn="auto" hangingPunct="1">
              <a:spcBef>
                <a:spcPts val="0"/>
              </a:spcBef>
              <a:spcAft>
                <a:spcPts val="0"/>
              </a:spcAft>
              <a:tabLst>
                <a:tab pos="8686800" algn="r"/>
              </a:tabLst>
              <a:defRPr/>
            </a:pPr>
            <a:r>
              <a:rPr lang="en-US" sz="3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 </a:t>
            </a:r>
            <a:r>
              <a:rPr lang="en-US" sz="3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Happens at Wake Forest Baptist	2016</a:t>
            </a:r>
            <a:endParaRPr lang="en-US" i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550</TotalTime>
  <Words>258</Words>
  <Application>Microsoft Office PowerPoint</Application>
  <PresentationFormat>On-screen Show (4:3)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WFBMC Internal Theme1</vt:lpstr>
      <vt:lpstr>Lab / Pathology Faculty/Managers Meeting</vt:lpstr>
      <vt:lpstr>Patient and Family Promise</vt:lpstr>
      <vt:lpstr>Causes of Death, US: 2013</vt:lpstr>
      <vt:lpstr>The Challenge</vt:lpstr>
      <vt:lpstr>Safety Focus for April 2018</vt:lpstr>
      <vt:lpstr>Report: Problems, Errors, Events &amp; Concerns</vt:lpstr>
      <vt:lpstr>Harm Happens at Wake Forest Baptist 2016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Jennifer Ann Hausman</cp:lastModifiedBy>
  <cp:revision>24</cp:revision>
  <dcterms:created xsi:type="dcterms:W3CDTF">2016-09-30T15:29:35Z</dcterms:created>
  <dcterms:modified xsi:type="dcterms:W3CDTF">2018-04-12T19:45:43Z</dcterms:modified>
</cp:coreProperties>
</file>