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57" r:id="rId3"/>
    <p:sldId id="261" r:id="rId4"/>
    <p:sldId id="269" r:id="rId5"/>
    <p:sldId id="266" r:id="rId6"/>
    <p:sldId id="268" r:id="rId7"/>
    <p:sldId id="273"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111" d="100"/>
          <a:sy n="111"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RL6 by Month</a:t>
            </a:r>
          </a:p>
        </c:rich>
      </c:tx>
      <c:layout/>
      <c:overlay val="0"/>
      <c:spPr>
        <a:noFill/>
        <a:ln>
          <a:noFill/>
        </a:ln>
        <a:effectLst/>
      </c:spPr>
    </c:title>
    <c:autoTitleDeleted val="0"/>
    <c:plotArea>
      <c:layout/>
      <c:lineChart>
        <c:grouping val="standard"/>
        <c:varyColors val="0"/>
        <c:ser>
          <c:idx val="0"/>
          <c:order val="0"/>
          <c:tx>
            <c:strRef>
              <c:f>Sheet1!$B$4</c:f>
              <c:strCache>
                <c:ptCount val="1"/>
                <c:pt idx="0">
                  <c:v>Lab</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Sheet1!$A$5:$A$8</c:f>
              <c:strCache>
                <c:ptCount val="4"/>
                <c:pt idx="0">
                  <c:v>Jan</c:v>
                </c:pt>
                <c:pt idx="1">
                  <c:v>Feb</c:v>
                </c:pt>
                <c:pt idx="2">
                  <c:v>Mar</c:v>
                </c:pt>
                <c:pt idx="3">
                  <c:v>Apr</c:v>
                </c:pt>
              </c:strCache>
            </c:strRef>
          </c:cat>
          <c:val>
            <c:numRef>
              <c:f>Sheet1!$B$5:$B$8</c:f>
              <c:numCache>
                <c:formatCode>General</c:formatCode>
                <c:ptCount val="4"/>
                <c:pt idx="0">
                  <c:v>203</c:v>
                </c:pt>
                <c:pt idx="1">
                  <c:v>153</c:v>
                </c:pt>
                <c:pt idx="2">
                  <c:v>215</c:v>
                </c:pt>
                <c:pt idx="3">
                  <c:v>221</c:v>
                </c:pt>
              </c:numCache>
            </c:numRef>
          </c:val>
          <c:smooth val="0"/>
          <c:extLst xmlns:c16r2="http://schemas.microsoft.com/office/drawing/2015/06/chart">
            <c:ext xmlns:c16="http://schemas.microsoft.com/office/drawing/2014/chart" uri="{C3380CC4-5D6E-409C-BE32-E72D297353CC}">
              <c16:uniqueId val="{00000000-5BF5-4F31-8FB8-A2822D37481F}"/>
            </c:ext>
          </c:extLst>
        </c:ser>
        <c:ser>
          <c:idx val="1"/>
          <c:order val="1"/>
          <c:tx>
            <c:strRef>
              <c:f>Sheet1!$C$4</c:f>
              <c:strCache>
                <c:ptCount val="1"/>
                <c:pt idx="0">
                  <c:v>BB</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Sheet1!$A$5:$A$8</c:f>
              <c:strCache>
                <c:ptCount val="4"/>
                <c:pt idx="0">
                  <c:v>Jan</c:v>
                </c:pt>
                <c:pt idx="1">
                  <c:v>Feb</c:v>
                </c:pt>
                <c:pt idx="2">
                  <c:v>Mar</c:v>
                </c:pt>
                <c:pt idx="3">
                  <c:v>Apr</c:v>
                </c:pt>
              </c:strCache>
            </c:strRef>
          </c:cat>
          <c:val>
            <c:numRef>
              <c:f>Sheet1!$C$5:$C$8</c:f>
              <c:numCache>
                <c:formatCode>General</c:formatCode>
                <c:ptCount val="4"/>
                <c:pt idx="0">
                  <c:v>35</c:v>
                </c:pt>
                <c:pt idx="1">
                  <c:v>13</c:v>
                </c:pt>
                <c:pt idx="2">
                  <c:v>21</c:v>
                </c:pt>
                <c:pt idx="3">
                  <c:v>24</c:v>
                </c:pt>
              </c:numCache>
            </c:numRef>
          </c:val>
          <c:smooth val="0"/>
          <c:extLst xmlns:c16r2="http://schemas.microsoft.com/office/drawing/2015/06/chart">
            <c:ext xmlns:c16="http://schemas.microsoft.com/office/drawing/2014/chart" uri="{C3380CC4-5D6E-409C-BE32-E72D297353CC}">
              <c16:uniqueId val="{00000001-5BF5-4F31-8FB8-A2822D37481F}"/>
            </c:ext>
          </c:extLst>
        </c:ser>
        <c:dLbls>
          <c:dLblPos val="ctr"/>
          <c:showLegendKey val="0"/>
          <c:showVal val="1"/>
          <c:showCatName val="0"/>
          <c:showSerName val="0"/>
          <c:showPercent val="0"/>
          <c:showBubbleSize val="0"/>
        </c:dLbls>
        <c:marker val="1"/>
        <c:smooth val="0"/>
        <c:axId val="100996992"/>
        <c:axId val="100998528"/>
      </c:lineChart>
      <c:catAx>
        <c:axId val="1009969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00998528"/>
        <c:crosses val="autoZero"/>
        <c:auto val="1"/>
        <c:lblAlgn val="ctr"/>
        <c:lblOffset val="100"/>
        <c:noMultiLvlLbl val="0"/>
      </c:catAx>
      <c:valAx>
        <c:axId val="100998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0996992"/>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FD21-2644-4D75-9A45-219ADBC3CE30}" type="datetimeFigureOut">
              <a:rPr lang="en-US" smtClean="0"/>
              <a:t>5/1/2018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WFBH</a:t>
            </a:r>
            <a:r>
              <a:rPr lang="en-US" baseline="0" dirty="0" smtClean="0"/>
              <a:t> Winston only campus has moderate to severe harm on average every 10.7 days (2017)</a:t>
            </a:r>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4</a:t>
            </a:fld>
            <a:endParaRPr lang="en-US"/>
          </a:p>
        </p:txBody>
      </p:sp>
    </p:spTree>
    <p:extLst>
      <p:ext uri="{BB962C8B-B14F-4D97-AF65-F5344CB8AC3E}">
        <p14:creationId xmlns:p14="http://schemas.microsoft.com/office/powerpoint/2010/main" val="19481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81" tIns="46143" rIns="92281" bIns="46143" numCol="1" anchor="t" anchorCtr="0" compatLnSpc="1">
            <a:prstTxWarp prst="textNoShape">
              <a:avLst/>
            </a:prstTxWarp>
          </a:bodyPr>
          <a:lstStyle/>
          <a:p>
            <a:pPr eaLnBrk="1" hangingPunct="1"/>
            <a:r>
              <a:rPr lang="en-US" altLang="en-US" sz="1000" dirty="0" smtClean="0"/>
              <a:t>34 patients with moderate to severe harm including 2 deaths on the Winston campus only in 2017.  On</a:t>
            </a:r>
            <a:r>
              <a:rPr lang="en-US" altLang="en-US" sz="1000" baseline="0" dirty="0" smtClean="0"/>
              <a:t> average a patient at the Winston campus is harmed about once every 10.7 days. </a:t>
            </a:r>
            <a:endParaRPr lang="en-US" altLang="en-US" sz="1000" dirty="0"/>
          </a:p>
        </p:txBody>
      </p:sp>
      <p:sp>
        <p:nvSpPr>
          <p:cNvPr id="44036" name="Slide Number Placeholder 3"/>
          <p:cNvSpPr txBox="1">
            <a:spLocks noGrp="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3" rIns="92281" bIns="46143" anchor="b"/>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4983CA-C32D-4731-A539-2C52F3F0C57C}"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165880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7" tIns="45990" rIns="91977" bIns="45990"/>
          <a:lstStyle/>
          <a:p>
            <a:pPr eaLnBrk="1" hangingPunct="1"/>
            <a:endParaRPr lang="en-US" altLang="en-US" sz="1000"/>
          </a:p>
        </p:txBody>
      </p:sp>
      <p:sp>
        <p:nvSpPr>
          <p:cNvPr id="16388" name="Slide Number Placeholder 3"/>
          <p:cNvSpPr txBox="1">
            <a:spLocks noGrp="1"/>
          </p:cNvSpPr>
          <p:nvPr/>
        </p:nvSpPr>
        <p:spPr bwMode="auto">
          <a:xfrm>
            <a:off x="3933825" y="8769350"/>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7" tIns="45990" rIns="91977" bIns="45990" anchor="b"/>
          <a:lstStyle>
            <a:lvl1pPr defTabSz="912813">
              <a:spcBef>
                <a:spcPct val="30000"/>
              </a:spcBef>
              <a:defRPr sz="1200">
                <a:solidFill>
                  <a:schemeClr val="tx1"/>
                </a:solidFill>
                <a:latin typeface="Arial" charset="0"/>
                <a:cs typeface="Arial" charset="0"/>
              </a:defRPr>
            </a:lvl1pPr>
            <a:lvl2pPr marL="742950" indent="-285750" defTabSz="912813">
              <a:spcBef>
                <a:spcPct val="30000"/>
              </a:spcBef>
              <a:defRPr sz="1200">
                <a:solidFill>
                  <a:schemeClr val="tx1"/>
                </a:solidFill>
                <a:latin typeface="Arial" charset="0"/>
                <a:cs typeface="Arial" charset="0"/>
              </a:defRPr>
            </a:lvl2pPr>
            <a:lvl3pPr marL="1143000" indent="-228600" defTabSz="912813">
              <a:spcBef>
                <a:spcPct val="30000"/>
              </a:spcBef>
              <a:defRPr sz="1200">
                <a:solidFill>
                  <a:schemeClr val="tx1"/>
                </a:solidFill>
                <a:latin typeface="Arial" charset="0"/>
                <a:cs typeface="Arial" charset="0"/>
              </a:defRPr>
            </a:lvl3pPr>
            <a:lvl4pPr marL="1600200" indent="-228600" defTabSz="912813">
              <a:spcBef>
                <a:spcPct val="30000"/>
              </a:spcBef>
              <a:defRPr sz="1200">
                <a:solidFill>
                  <a:schemeClr val="tx1"/>
                </a:solidFill>
                <a:latin typeface="Arial" charset="0"/>
                <a:cs typeface="Arial" charset="0"/>
              </a:defRPr>
            </a:lvl4pPr>
            <a:lvl5pPr marL="2057400" indent="-228600" defTabSz="912813">
              <a:spcBef>
                <a:spcPct val="30000"/>
              </a:spcBef>
              <a:defRPr sz="1200">
                <a:solidFill>
                  <a:schemeClr val="tx1"/>
                </a:solidFill>
                <a:latin typeface="Arial" charset="0"/>
                <a:cs typeface="Arial" charset="0"/>
              </a:defRPr>
            </a:lvl5pPr>
            <a:lvl6pPr marL="2514600" indent="-228600" defTabSz="912813" eaLnBrk="0" fontAlgn="base" hangingPunct="0">
              <a:spcBef>
                <a:spcPct val="30000"/>
              </a:spcBef>
              <a:spcAft>
                <a:spcPct val="0"/>
              </a:spcAft>
              <a:defRPr sz="1200">
                <a:solidFill>
                  <a:schemeClr val="tx1"/>
                </a:solidFill>
                <a:latin typeface="Arial" charset="0"/>
                <a:cs typeface="Arial" charset="0"/>
              </a:defRPr>
            </a:lvl6pPr>
            <a:lvl7pPr marL="2971800" indent="-228600" defTabSz="912813" eaLnBrk="0" fontAlgn="base" hangingPunct="0">
              <a:spcBef>
                <a:spcPct val="30000"/>
              </a:spcBef>
              <a:spcAft>
                <a:spcPct val="0"/>
              </a:spcAft>
              <a:defRPr sz="1200">
                <a:solidFill>
                  <a:schemeClr val="tx1"/>
                </a:solidFill>
                <a:latin typeface="Arial" charset="0"/>
                <a:cs typeface="Arial" charset="0"/>
              </a:defRPr>
            </a:lvl7pPr>
            <a:lvl8pPr marL="3429000" indent="-228600" defTabSz="912813" eaLnBrk="0" fontAlgn="base" hangingPunct="0">
              <a:spcBef>
                <a:spcPct val="30000"/>
              </a:spcBef>
              <a:spcAft>
                <a:spcPct val="0"/>
              </a:spcAft>
              <a:defRPr sz="1200">
                <a:solidFill>
                  <a:schemeClr val="tx1"/>
                </a:solidFill>
                <a:latin typeface="Arial" charset="0"/>
                <a:cs typeface="Arial" charset="0"/>
              </a:defRPr>
            </a:lvl8pPr>
            <a:lvl9pPr marL="3886200" indent="-228600" defTabSz="91281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AAAB016-CE99-4344-BCF8-056A222F0EFF}" type="slidenum">
              <a:rPr lang="en-US" altLang="en-US">
                <a:latin typeface="Calibri" pitchFamily="34" charset="0"/>
              </a:rPr>
              <a:pPr algn="r" eaLnBrk="1" hangingPunct="1">
                <a:spcBef>
                  <a:spcPct val="0"/>
                </a:spcBef>
              </a:pPr>
              <a:t>6</a:t>
            </a:fld>
            <a:endParaRPr lang="en-US" altLang="en-US">
              <a:latin typeface="Calibri" pitchFamily="34" charset="0"/>
            </a:endParaRPr>
          </a:p>
        </p:txBody>
      </p:sp>
    </p:spTree>
    <p:extLst>
      <p:ext uri="{BB962C8B-B14F-4D97-AF65-F5344CB8AC3E}">
        <p14:creationId xmlns:p14="http://schemas.microsoft.com/office/powerpoint/2010/main" val="117347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flight I have ever been on, flight attendants</a:t>
            </a:r>
            <a:r>
              <a:rPr lang="en-US" baseline="0" dirty="0" smtClean="0"/>
              <a:t> cross check before departure – it’s usually announced by the pilot – they walk up and down the aisle numerous times before departure to make sure seatbelts are fastened, carry-on luggage is safely stowed in the overhead bin or under the seat in front of you, your seat back is upright and your folding tray is in it’s upright and locked position, all mobile phones and electronic devices are turned off.</a:t>
            </a:r>
          </a:p>
          <a:p>
            <a:r>
              <a:rPr lang="en-US" baseline="0" dirty="0" smtClean="0"/>
              <a:t>Take advantage of working together to perform fast &amp; easy verifications of each other’s work.  Every employee is responsible for the safety of our patients and each other. </a:t>
            </a:r>
          </a:p>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8</a:t>
            </a:fld>
            <a:endParaRPr lang="en-US"/>
          </a:p>
        </p:txBody>
      </p:sp>
    </p:spTree>
    <p:extLst>
      <p:ext uri="{BB962C8B-B14F-4D97-AF65-F5344CB8AC3E}">
        <p14:creationId xmlns:p14="http://schemas.microsoft.com/office/powerpoint/2010/main" val="2258189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67463"/>
            <a:ext cx="29908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6883401" y="6507163"/>
            <a:ext cx="2116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
                <a:solidFill>
                  <a:schemeClr val="accent2"/>
                </a:solidFill>
              </a:rPr>
              <a:t>Wake Forest Baptist Medical Center  </a:t>
            </a:r>
            <a:fld id="{98AE5B4E-FD50-40F3-86F3-6E838D90924A}" type="slidenum">
              <a:rPr lang="en-US" altLang="en-US" sz="800" smtClean="0">
                <a:solidFill>
                  <a:schemeClr val="tx2"/>
                </a:solidFill>
              </a:rPr>
              <a:pPr eaLnBrk="1" hangingPunct="1">
                <a:defRPr/>
              </a:pPr>
              <a:t>‹#›</a:t>
            </a:fld>
            <a:endParaRPr lang="en-US" altLang="en-US" sz="80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782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 id="2147483670"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pPr algn="ctr"/>
            <a:r>
              <a:rPr lang="en-US" dirty="0" smtClean="0"/>
              <a:t>Lab Safety Focus for May 2018</a:t>
            </a:r>
            <a:br>
              <a:rPr lang="en-US" dirty="0" smtClean="0"/>
            </a:br>
            <a:r>
              <a:rPr lang="en-US" dirty="0"/>
              <a:t> </a:t>
            </a:r>
            <a:r>
              <a:rPr lang="en-US" dirty="0" smtClean="0"/>
              <a:t>       </a:t>
            </a:r>
            <a:endParaRPr lang="en-US" b="1" dirty="0">
              <a:solidFill>
                <a:schemeClr val="accent6">
                  <a:lumMod val="75000"/>
                  <a:lumOff val="25000"/>
                </a:schemeClr>
              </a:solidFill>
              <a:latin typeface="Comic Sans MS" panose="030F0702030302020204" pitchFamily="66" charset="0"/>
            </a:endParaRPr>
          </a:p>
        </p:txBody>
      </p:sp>
      <p:sp>
        <p:nvSpPr>
          <p:cNvPr id="3" name="Content Placeholder 2"/>
          <p:cNvSpPr>
            <a:spLocks noGrp="1"/>
          </p:cNvSpPr>
          <p:nvPr>
            <p:ph idx="1"/>
          </p:nvPr>
        </p:nvSpPr>
        <p:spPr>
          <a:xfrm>
            <a:off x="914400" y="1828800"/>
            <a:ext cx="7772400" cy="738664"/>
          </a:xfrm>
        </p:spPr>
        <p:txBody>
          <a:bodyPr/>
          <a:lstStyle/>
          <a:p>
            <a:pPr marL="0" indent="0" algn="ctr">
              <a:buNone/>
            </a:pPr>
            <a:r>
              <a:rPr lang="en-US" sz="4800" b="1" dirty="0">
                <a:solidFill>
                  <a:schemeClr val="accent6">
                    <a:lumMod val="75000"/>
                    <a:lumOff val="25000"/>
                  </a:schemeClr>
                </a:solidFill>
                <a:latin typeface="Comic Sans MS" panose="030F0702030302020204" pitchFamily="66" charset="0"/>
              </a:rPr>
              <a:t>Cross Check and Coach!!</a:t>
            </a:r>
            <a:endParaRPr lang="en-US" sz="4800" dirty="0">
              <a:latin typeface="Comic Sans MS" panose="030F0702030302020204" pitchFamily="66" charset="0"/>
            </a:endParaRPr>
          </a:p>
        </p:txBody>
      </p:sp>
      <p:pic>
        <p:nvPicPr>
          <p:cNvPr id="3074" name="Picture 2" descr="C:\Users\hlawson\AppData\Local\Microsoft\Windows\Temporary Internet Files\Content.IE5\VG57D1I9\fun_lab_materi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9400"/>
            <a:ext cx="2654300" cy="246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8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553998"/>
          </a:xfrm>
        </p:spPr>
        <p:txBody>
          <a:bodyPr/>
          <a:lstStyle/>
          <a:p>
            <a:pPr algn="ctr"/>
            <a:r>
              <a:rPr lang="en-US" dirty="0" smtClean="0"/>
              <a:t>High Reliability - AHRQ</a:t>
            </a:r>
            <a:endParaRPr lang="en-US" dirty="0"/>
          </a:p>
        </p:txBody>
      </p:sp>
      <p:sp>
        <p:nvSpPr>
          <p:cNvPr id="5" name="AutoShape 4" descr="http://rlprod1.medctr.ad.wfubmc.edu/RL6_Prod/Homecenter/Images/HomeIcons/x25.hic?id=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rlprod1.medctr.ad.wfubmc.edu/RL6_Prod/Homecenter/Images/HomeIcons/x25.hic?id=2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19200" y="1905000"/>
            <a:ext cx="7162800" cy="2862322"/>
          </a:xfrm>
          <a:prstGeom prst="rect">
            <a:avLst/>
          </a:prstGeom>
          <a:noFill/>
        </p:spPr>
        <p:txBody>
          <a:bodyPr wrap="square" rtlCol="0">
            <a:spAutoFit/>
          </a:bodyPr>
          <a:lstStyle/>
          <a:p>
            <a:r>
              <a:rPr lang="en-US" dirty="0" smtClean="0"/>
              <a:t>“High reliability organizations are organizations that operate in complex, high-hazard domains for extended periods without serious accidents or catastrophic failures.”</a:t>
            </a:r>
          </a:p>
          <a:p>
            <a:endParaRPr lang="en-US" dirty="0"/>
          </a:p>
          <a:p>
            <a:r>
              <a:rPr lang="en-US" dirty="0" smtClean="0"/>
              <a:t>“High reliability goes beyond standardization; high reliability is better described as a condition of </a:t>
            </a:r>
            <a:r>
              <a:rPr lang="en-US" b="1" i="1" dirty="0" smtClean="0"/>
              <a:t>persistent mindfulness</a:t>
            </a:r>
            <a:r>
              <a:rPr lang="en-US" dirty="0" smtClean="0"/>
              <a:t> within an organization.”</a:t>
            </a:r>
          </a:p>
          <a:p>
            <a:endParaRPr lang="en-US" dirty="0"/>
          </a:p>
          <a:p>
            <a:r>
              <a:rPr lang="en-US" dirty="0" smtClean="0"/>
              <a:t>“High reliability organizations </a:t>
            </a:r>
            <a:r>
              <a:rPr lang="en-US" i="1" dirty="0" smtClean="0"/>
              <a:t>work</a:t>
            </a:r>
            <a:r>
              <a:rPr lang="en-US" dirty="0" smtClean="0"/>
              <a:t> to create an environment in which </a:t>
            </a:r>
            <a:r>
              <a:rPr lang="en-US" i="1" dirty="0" smtClean="0"/>
              <a:t>potential problems</a:t>
            </a:r>
            <a:r>
              <a:rPr lang="en-US" dirty="0" smtClean="0"/>
              <a:t> are </a:t>
            </a:r>
            <a:r>
              <a:rPr lang="en-US" u="sng" dirty="0" smtClean="0"/>
              <a:t>anticipated, detected early, and virtually always responded to early</a:t>
            </a:r>
            <a:r>
              <a:rPr lang="en-US" dirty="0" smtClean="0"/>
              <a:t> enough to prevent catastrophic consequences.”</a:t>
            </a:r>
            <a:endParaRPr lang="en-US" dirty="0"/>
          </a:p>
        </p:txBody>
      </p:sp>
    </p:spTree>
    <p:extLst>
      <p:ext uri="{BB962C8B-B14F-4D97-AF65-F5344CB8AC3E}">
        <p14:creationId xmlns:p14="http://schemas.microsoft.com/office/powerpoint/2010/main" val="1066600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54" y="533400"/>
            <a:ext cx="7772400" cy="553998"/>
          </a:xfrm>
        </p:spPr>
        <p:txBody>
          <a:bodyPr/>
          <a:lstStyle/>
          <a:p>
            <a:pPr algn="ctr"/>
            <a:r>
              <a:rPr lang="en-US" dirty="0" smtClean="0"/>
              <a:t>High Reliability</a:t>
            </a:r>
            <a:endParaRPr lang="en-US" dirty="0"/>
          </a:p>
        </p:txBody>
      </p:sp>
      <p:pic>
        <p:nvPicPr>
          <p:cNvPr id="4" name="Picture 3"/>
          <p:cNvPicPr>
            <a:picLocks noChangeAspect="1" noChangeArrowheads="1"/>
          </p:cNvPicPr>
          <p:nvPr/>
        </p:nvPicPr>
        <p:blipFill>
          <a:blip r:embed="rId3"/>
          <a:srcRect/>
          <a:stretch>
            <a:fillRect/>
          </a:stretch>
        </p:blipFill>
        <p:spPr bwMode="auto">
          <a:xfrm>
            <a:off x="779585" y="1676400"/>
            <a:ext cx="3527425" cy="1579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a:srcRect/>
          <a:stretch>
            <a:fillRect/>
          </a:stretch>
        </p:blipFill>
        <p:spPr bwMode="auto">
          <a:xfrm>
            <a:off x="5310554" y="1676400"/>
            <a:ext cx="3124200" cy="1579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bwMode="auto">
          <a:xfrm>
            <a:off x="1066800" y="3505200"/>
            <a:ext cx="35274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1200"/>
              </a:spcAft>
              <a:buBlip>
                <a:blip r:embed="rId5"/>
              </a:buBlip>
              <a:defRPr sz="2400">
                <a:solidFill>
                  <a:schemeClr val="tx1"/>
                </a:solidFill>
                <a:latin typeface="Arial" panose="020B0604020202020204" pitchFamily="34" charset="0"/>
                <a:cs typeface="Arial" panose="020B0604020202020204" pitchFamily="34" charset="0"/>
              </a:defRPr>
            </a:lvl1pPr>
            <a:lvl2pPr indent="-169863">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795338" indent="-16351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971550" indent="-17621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141413" indent="-16986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15986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0558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25130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29702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ctr">
              <a:buFontTx/>
              <a:buNone/>
              <a:defRPr/>
            </a:pPr>
            <a:r>
              <a:rPr lang="en-US" altLang="en-US" b="1" dirty="0">
                <a:solidFill>
                  <a:srgbClr val="4060AF"/>
                </a:solidFill>
              </a:rPr>
              <a:t>U.S.</a:t>
            </a:r>
            <a:br>
              <a:rPr lang="en-US" altLang="en-US" b="1" dirty="0">
                <a:solidFill>
                  <a:srgbClr val="4060AF"/>
                </a:solidFill>
              </a:rPr>
            </a:br>
            <a:r>
              <a:rPr lang="en-US" altLang="en-US" b="1" dirty="0">
                <a:solidFill>
                  <a:srgbClr val="4060AF"/>
                </a:solidFill>
              </a:rPr>
              <a:t>Amusement Parks</a:t>
            </a:r>
          </a:p>
          <a:p>
            <a:pPr marL="234950" indent="-234950">
              <a:buFontTx/>
              <a:buBlip>
                <a:blip r:embed="rId6"/>
              </a:buBlip>
              <a:defRPr/>
            </a:pPr>
            <a:r>
              <a:rPr lang="en-US" altLang="en-US" dirty="0">
                <a:solidFill>
                  <a:srgbClr val="4060AF"/>
                </a:solidFill>
              </a:rPr>
              <a:t>Fatality chance:</a:t>
            </a:r>
            <a:br>
              <a:rPr lang="en-US" altLang="en-US" dirty="0">
                <a:solidFill>
                  <a:srgbClr val="4060AF"/>
                </a:solidFill>
              </a:rPr>
            </a:br>
            <a:r>
              <a:rPr lang="en-US" altLang="en-US" dirty="0">
                <a:solidFill>
                  <a:srgbClr val="4060AF"/>
                </a:solidFill>
              </a:rPr>
              <a:t>1 in 34 million</a:t>
            </a:r>
          </a:p>
          <a:p>
            <a:pPr marL="234950" indent="-234950">
              <a:buFontTx/>
              <a:buBlip>
                <a:blip r:embed="rId6"/>
              </a:buBlip>
              <a:defRPr/>
            </a:pPr>
            <a:r>
              <a:rPr lang="en-US" altLang="en-US" dirty="0">
                <a:solidFill>
                  <a:srgbClr val="4060AF"/>
                </a:solidFill>
              </a:rPr>
              <a:t>Rides operated by college students daily</a:t>
            </a:r>
          </a:p>
        </p:txBody>
      </p:sp>
      <p:sp>
        <p:nvSpPr>
          <p:cNvPr id="7" name="Content Placeholder 2"/>
          <p:cNvSpPr txBox="1">
            <a:spLocks/>
          </p:cNvSpPr>
          <p:nvPr/>
        </p:nvSpPr>
        <p:spPr bwMode="auto">
          <a:xfrm>
            <a:off x="5334000" y="3475892"/>
            <a:ext cx="3124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Aft>
                <a:spcPts val="1200"/>
              </a:spcAft>
              <a:buBlip>
                <a:blip r:embed="rId5"/>
              </a:buBlip>
              <a:defRPr sz="2400">
                <a:solidFill>
                  <a:schemeClr val="tx1"/>
                </a:solidFill>
                <a:latin typeface="Arial" panose="020B0604020202020204" pitchFamily="34" charset="0"/>
                <a:cs typeface="Arial" panose="020B0604020202020204" pitchFamily="34" charset="0"/>
              </a:defRPr>
            </a:lvl1pPr>
            <a:lvl2pPr indent="-169863">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795338" indent="-16351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971550" indent="-17621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141413" indent="-169863">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15986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0558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25130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2970213" indent="-169863"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ctr">
              <a:buFontTx/>
              <a:buNone/>
              <a:defRPr/>
            </a:pPr>
            <a:r>
              <a:rPr lang="en-US" altLang="en-US" b="1" dirty="0">
                <a:solidFill>
                  <a:srgbClr val="4060AF"/>
                </a:solidFill>
              </a:rPr>
              <a:t>U.S.</a:t>
            </a:r>
            <a:br>
              <a:rPr lang="en-US" altLang="en-US" b="1" dirty="0">
                <a:solidFill>
                  <a:srgbClr val="4060AF"/>
                </a:solidFill>
              </a:rPr>
            </a:br>
            <a:r>
              <a:rPr lang="en-US" altLang="en-US" b="1" dirty="0">
                <a:solidFill>
                  <a:srgbClr val="4060AF"/>
                </a:solidFill>
              </a:rPr>
              <a:t>Commercial Flight</a:t>
            </a:r>
          </a:p>
          <a:p>
            <a:pPr marL="234950" indent="-234950">
              <a:buFontTx/>
              <a:buBlip>
                <a:blip r:embed="rId6"/>
              </a:buBlip>
              <a:defRPr/>
            </a:pPr>
            <a:r>
              <a:rPr lang="en-US" altLang="en-US" dirty="0">
                <a:solidFill>
                  <a:srgbClr val="4060AF"/>
                </a:solidFill>
              </a:rPr>
              <a:t>Fatality chance:</a:t>
            </a:r>
            <a:br>
              <a:rPr lang="en-US" altLang="en-US" dirty="0">
                <a:solidFill>
                  <a:srgbClr val="4060AF"/>
                </a:solidFill>
              </a:rPr>
            </a:br>
            <a:r>
              <a:rPr lang="en-US" altLang="en-US" dirty="0">
                <a:solidFill>
                  <a:srgbClr val="4060AF"/>
                </a:solidFill>
              </a:rPr>
              <a:t>1 in 11 million</a:t>
            </a:r>
          </a:p>
          <a:p>
            <a:pPr marL="234950" indent="-234950">
              <a:buFontTx/>
              <a:buBlip>
                <a:blip r:embed="rId6"/>
              </a:buBlip>
              <a:defRPr/>
            </a:pPr>
            <a:r>
              <a:rPr lang="en-US" altLang="en-US" dirty="0">
                <a:solidFill>
                  <a:srgbClr val="4060AF"/>
                </a:solidFill>
              </a:rPr>
              <a:t>Fly daily for 123,000 years before fatality</a:t>
            </a:r>
          </a:p>
        </p:txBody>
      </p:sp>
    </p:spTree>
    <p:extLst>
      <p:ext uri="{BB962C8B-B14F-4D97-AF65-F5344CB8AC3E}">
        <p14:creationId xmlns:p14="http://schemas.microsoft.com/office/powerpoint/2010/main" val="63920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07"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6" y="1625599"/>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35"/>
          <p:cNvSpPr txBox="1">
            <a:spLocks noChangeArrowheads="1"/>
          </p:cNvSpPr>
          <p:nvPr/>
        </p:nvSpPr>
        <p:spPr bwMode="auto">
          <a:xfrm>
            <a:off x="4940300" y="6248400"/>
            <a:ext cx="1319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Blip>
                <a:blip r:embed="rId5"/>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r" eaLnBrk="1" hangingPunct="1">
              <a:spcAft>
                <a:spcPct val="0"/>
              </a:spcAft>
              <a:buFontTx/>
              <a:buNone/>
            </a:pPr>
            <a:r>
              <a:rPr lang="en-US" altLang="en-US" sz="800" b="1" dirty="0"/>
              <a:t>Moderate/Severe Harm</a:t>
            </a:r>
          </a:p>
          <a:p>
            <a:pPr algn="r" eaLnBrk="1" hangingPunct="1">
              <a:spcAft>
                <a:spcPct val="0"/>
              </a:spcAft>
              <a:buFontTx/>
              <a:buNone/>
            </a:pPr>
            <a:r>
              <a:rPr lang="en-US" altLang="en-US" sz="800" b="1" dirty="0">
                <a:solidFill>
                  <a:srgbClr val="C00000"/>
                </a:solidFill>
              </a:rPr>
              <a:t>Death</a:t>
            </a:r>
          </a:p>
        </p:txBody>
      </p:sp>
      <p:pic>
        <p:nvPicPr>
          <p:cNvPr id="114"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1625600"/>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38" y="1625600"/>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1619250"/>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1619250"/>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614613"/>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1620838"/>
            <a:ext cx="3000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1619250"/>
            <a:ext cx="3000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463" y="1636713"/>
            <a:ext cx="3063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1619250"/>
            <a:ext cx="3000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261620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4" name="Object 130"/>
          <p:cNvGraphicFramePr>
            <a:graphicFrameLocks noChangeAspect="1"/>
          </p:cNvGraphicFramePr>
          <p:nvPr/>
        </p:nvGraphicFramePr>
        <p:xfrm>
          <a:off x="5938838" y="1635125"/>
          <a:ext cx="301625" cy="777875"/>
        </p:xfrm>
        <a:graphic>
          <a:graphicData uri="http://schemas.openxmlformats.org/presentationml/2006/ole">
            <mc:AlternateContent xmlns:mc="http://schemas.openxmlformats.org/markup-compatibility/2006">
              <mc:Choice xmlns:v="urn:schemas-microsoft-com:vml" Requires="v">
                <p:oleObj spid="_x0000_s1058" r:id="rId6" imgW="5079365" imgH="13117460" progId="">
                  <p:embed/>
                </p:oleObj>
              </mc:Choice>
              <mc:Fallback>
                <p:oleObj r:id="rId6" imgW="5079365" imgH="13117460" progId="">
                  <p:embed/>
                  <p:pic>
                    <p:nvPicPr>
                      <p:cNvPr id="154" name="Object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838" y="1635125"/>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6"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61620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261620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261620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616200"/>
            <a:ext cx="3000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2616200"/>
            <a:ext cx="30003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16200"/>
            <a:ext cx="3000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88" y="2616200"/>
            <a:ext cx="30003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2616200"/>
            <a:ext cx="3000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3614738"/>
            <a:ext cx="3000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14738"/>
            <a:ext cx="3000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88" y="3614738"/>
            <a:ext cx="30003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3614738"/>
            <a:ext cx="3000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7" name="Object 130"/>
          <p:cNvGraphicFramePr>
            <a:graphicFrameLocks noChangeAspect="1"/>
          </p:cNvGraphicFramePr>
          <p:nvPr/>
        </p:nvGraphicFramePr>
        <p:xfrm>
          <a:off x="6529388" y="1636713"/>
          <a:ext cx="301625" cy="776287"/>
        </p:xfrm>
        <a:graphic>
          <a:graphicData uri="http://schemas.openxmlformats.org/presentationml/2006/ole">
            <mc:AlternateContent xmlns:mc="http://schemas.openxmlformats.org/markup-compatibility/2006">
              <mc:Choice xmlns:v="urn:schemas-microsoft-com:vml" Requires="v">
                <p:oleObj spid="_x0000_s1059" r:id="rId8" imgW="5079365" imgH="13117460" progId="">
                  <p:embed/>
                </p:oleObj>
              </mc:Choice>
              <mc:Fallback>
                <p:oleObj r:id="rId8" imgW="5079365" imgH="13117460" progId="">
                  <p:embed/>
                  <p:pic>
                    <p:nvPicPr>
                      <p:cNvPr id="207" name="Object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388" y="1636713"/>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Rectangle 51"/>
          <p:cNvSpPr/>
          <p:nvPr/>
        </p:nvSpPr>
        <p:spPr>
          <a:xfrm>
            <a:off x="0" y="0"/>
            <a:ext cx="9144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a:tabLst>
                <a:tab pos="8686800" algn="r"/>
              </a:tabLst>
              <a:defRPr/>
            </a:pPr>
            <a:r>
              <a:rPr lang="en-US" sz="3000" b="1" kern="0" dirty="0">
                <a:solidFill>
                  <a:schemeClr val="bg1"/>
                </a:solidFill>
                <a:latin typeface="Arial" panose="020B0604020202020204" pitchFamily="34" charset="0"/>
                <a:cs typeface="Arial" panose="020B0604020202020204" pitchFamily="34" charset="0"/>
              </a:rPr>
              <a:t>Harm </a:t>
            </a:r>
            <a:r>
              <a:rPr lang="en-US" sz="3000" kern="0" dirty="0">
                <a:solidFill>
                  <a:schemeClr val="bg1"/>
                </a:solidFill>
                <a:latin typeface="Arial" panose="020B0604020202020204" pitchFamily="34" charset="0"/>
                <a:cs typeface="Arial" panose="020B0604020202020204" pitchFamily="34" charset="0"/>
              </a:rPr>
              <a:t>Happens at Wake Forest Baptist	2017</a:t>
            </a:r>
            <a:endParaRPr lang="en-US" i="1" kern="0" dirty="0">
              <a:solidFill>
                <a:schemeClr val="bg1"/>
              </a:solidFill>
              <a:latin typeface="Arial" panose="020B0604020202020204" pitchFamily="34" charset="0"/>
              <a:cs typeface="Arial" panose="020B0604020202020204" pitchFamily="34" charset="0"/>
            </a:endParaRPr>
          </a:p>
        </p:txBody>
      </p:sp>
      <p:pic>
        <p:nvPicPr>
          <p:cNvPr id="51"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2614613"/>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3614738"/>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59410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clip_art_toilet_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614863"/>
            <a:ext cx="3000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855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807"/>
                                        </p:tgtEl>
                                        <p:attrNameLst>
                                          <p:attrName>style.visibility</p:attrName>
                                        </p:attrNameLst>
                                      </p:cBhvr>
                                      <p:to>
                                        <p:strVal val="visible"/>
                                      </p:to>
                                    </p:set>
                                    <p:animEffect transition="in" filter="fade">
                                      <p:cBhvr>
                                        <p:cTn id="7" dur="1000"/>
                                        <p:tgtEl>
                                          <p:spTgt spid="2980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1000"/>
                                        <p:tgtEl>
                                          <p:spTgt spid="114"/>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1000"/>
                                        <p:tgtEl>
                                          <p:spTgt spid="117"/>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000"/>
                                        <p:tgtEl>
                                          <p:spTgt spid="123"/>
                                        </p:tgtEl>
                                      </p:cBhvr>
                                    </p:animEffect>
                                  </p:childTnLst>
                                </p:cTn>
                              </p:par>
                            </p:childTnLst>
                          </p:cTn>
                        </p:par>
                        <p:par>
                          <p:cTn id="24" fill="hold" nodeType="afterGroup">
                            <p:stCondLst>
                              <p:cond delay="6000"/>
                            </p:stCondLst>
                            <p:childTnLst>
                              <p:par>
                                <p:cTn id="25" presetID="10" presetClass="entr" presetSubtype="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childTnLst>
                                </p:cTn>
                              </p:par>
                            </p:childTnLst>
                          </p:cTn>
                        </p:par>
                        <p:par>
                          <p:cTn id="28" fill="hold" nodeType="afterGroup">
                            <p:stCondLst>
                              <p:cond delay="7000"/>
                            </p:stCondLst>
                            <p:childTnLst>
                              <p:par>
                                <p:cTn id="29" presetID="10"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childTnLst>
                                </p:cTn>
                              </p:par>
                            </p:childTnLst>
                          </p:cTn>
                        </p:par>
                        <p:par>
                          <p:cTn id="32" fill="hold" nodeType="afterGroup">
                            <p:stCondLst>
                              <p:cond delay="8000"/>
                            </p:stCondLst>
                            <p:childTnLst>
                              <p:par>
                                <p:cTn id="33" presetID="10" presetClass="entr" presetSubtype="0"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1000"/>
                                        <p:tgtEl>
                                          <p:spTgt spid="136"/>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1000"/>
                                        <p:tgtEl>
                                          <p:spTgt spid="154"/>
                                        </p:tgtEl>
                                      </p:cBhvr>
                                    </p:animEffect>
                                  </p:childTnLst>
                                </p:cTn>
                              </p:par>
                            </p:childTnLst>
                          </p:cTn>
                        </p:par>
                        <p:par>
                          <p:cTn id="40" fill="hold">
                            <p:stCondLst>
                              <p:cond delay="10000"/>
                            </p:stCondLst>
                            <p:childTnLst>
                              <p:par>
                                <p:cTn id="41" presetID="10" presetClass="entr" presetSubtype="0" fill="hold" nodeType="afterEffect">
                                  <p:stCondLst>
                                    <p:cond delay="0"/>
                                  </p:stCondLst>
                                  <p:childTnLst>
                                    <p:set>
                                      <p:cBhvr>
                                        <p:cTn id="42" dur="1" fill="hold">
                                          <p:stCondLst>
                                            <p:cond delay="0"/>
                                          </p:stCondLst>
                                        </p:cTn>
                                        <p:tgtEl>
                                          <p:spTgt spid="207"/>
                                        </p:tgtEl>
                                        <p:attrNameLst>
                                          <p:attrName>style.visibility</p:attrName>
                                        </p:attrNameLst>
                                      </p:cBhvr>
                                      <p:to>
                                        <p:strVal val="visible"/>
                                      </p:to>
                                    </p:set>
                                    <p:animEffect transition="in" filter="fade">
                                      <p:cBhvr>
                                        <p:cTn id="43" dur="1000"/>
                                        <p:tgtEl>
                                          <p:spTgt spid="207"/>
                                        </p:tgtEl>
                                      </p:cBhvr>
                                    </p:animEffect>
                                  </p:childTnLst>
                                </p:cTn>
                              </p:par>
                            </p:childTnLst>
                          </p:cTn>
                        </p:par>
                        <p:par>
                          <p:cTn id="44" fill="hold" nodeType="afterGroup">
                            <p:stCondLst>
                              <p:cond delay="11000"/>
                            </p:stCondLst>
                            <p:childTnLst>
                              <p:par>
                                <p:cTn id="45" presetID="10" presetClass="entr" presetSubtype="0" fill="hold" nodeType="after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1000"/>
                                        <p:tgtEl>
                                          <p:spTgt spid="141"/>
                                        </p:tgtEl>
                                      </p:cBhvr>
                                    </p:animEffect>
                                  </p:childTnLst>
                                </p:cTn>
                              </p:par>
                            </p:childTnLst>
                          </p:cTn>
                        </p:par>
                        <p:par>
                          <p:cTn id="48" fill="hold" nodeType="afterGroup">
                            <p:stCondLst>
                              <p:cond delay="12000"/>
                            </p:stCondLst>
                            <p:childTnLst>
                              <p:par>
                                <p:cTn id="49" presetID="10" presetClass="entr" presetSubtype="0" fill="hold" nodeType="after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fade">
                                      <p:cBhvr>
                                        <p:cTn id="51" dur="1000"/>
                                        <p:tgtEl>
                                          <p:spTgt spid="126"/>
                                        </p:tgtEl>
                                      </p:cBhvr>
                                    </p:animEffect>
                                  </p:childTnLst>
                                </p:cTn>
                              </p:par>
                            </p:childTnLst>
                          </p:cTn>
                        </p:par>
                        <p:par>
                          <p:cTn id="52" fill="hold" nodeType="afterGroup">
                            <p:stCondLst>
                              <p:cond delay="13000"/>
                            </p:stCondLst>
                            <p:childTnLst>
                              <p:par>
                                <p:cTn id="53" presetID="10" presetClass="entr" presetSubtype="0" fill="hold" nodeType="after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fade">
                                      <p:cBhvr>
                                        <p:cTn id="55" dur="1000"/>
                                        <p:tgtEl>
                                          <p:spTgt spid="153"/>
                                        </p:tgtEl>
                                      </p:cBhvr>
                                    </p:animEffect>
                                  </p:childTnLst>
                                </p:cTn>
                              </p:par>
                            </p:childTnLst>
                          </p:cTn>
                        </p:par>
                        <p:par>
                          <p:cTn id="56" fill="hold" nodeType="afterGroup">
                            <p:stCondLst>
                              <p:cond delay="14000"/>
                            </p:stCondLst>
                            <p:childTnLst>
                              <p:par>
                                <p:cTn id="57" presetID="10" presetClass="entr" presetSubtype="0"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1000"/>
                                        <p:tgtEl>
                                          <p:spTgt spid="156"/>
                                        </p:tgtEl>
                                      </p:cBhvr>
                                    </p:animEffect>
                                  </p:childTnLst>
                                </p:cTn>
                              </p:par>
                            </p:childTnLst>
                          </p:cTn>
                        </p:par>
                        <p:par>
                          <p:cTn id="60" fill="hold" nodeType="afterGroup">
                            <p:stCondLst>
                              <p:cond delay="15000"/>
                            </p:stCondLst>
                            <p:childTnLst>
                              <p:par>
                                <p:cTn id="61" presetID="10" presetClass="entr" presetSubtype="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1000"/>
                                        <p:tgtEl>
                                          <p:spTgt spid="157"/>
                                        </p:tgtEl>
                                      </p:cBhvr>
                                    </p:animEffect>
                                  </p:childTnLst>
                                </p:cTn>
                              </p:par>
                            </p:childTnLst>
                          </p:cTn>
                        </p:par>
                        <p:par>
                          <p:cTn id="64" fill="hold" nodeType="afterGroup">
                            <p:stCondLst>
                              <p:cond delay="16000"/>
                            </p:stCondLst>
                            <p:childTnLst>
                              <p:par>
                                <p:cTn id="65" presetID="10"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childTnLst>
                                </p:cTn>
                              </p:par>
                            </p:childTnLst>
                          </p:cTn>
                        </p:par>
                        <p:par>
                          <p:cTn id="68" fill="hold">
                            <p:stCondLst>
                              <p:cond delay="17000"/>
                            </p:stCondLst>
                            <p:childTnLst>
                              <p:par>
                                <p:cTn id="69" presetID="10" presetClass="entr" presetSubtype="0" fill="hold" nodeType="afterEffect">
                                  <p:stCondLst>
                                    <p:cond delay="0"/>
                                  </p:stCondLst>
                                  <p:childTnLst>
                                    <p:set>
                                      <p:cBhvr>
                                        <p:cTn id="70" dur="1" fill="hold">
                                          <p:stCondLst>
                                            <p:cond delay="0"/>
                                          </p:stCondLst>
                                        </p:cTn>
                                        <p:tgtEl>
                                          <p:spTgt spid="160"/>
                                        </p:tgtEl>
                                        <p:attrNameLst>
                                          <p:attrName>style.visibility</p:attrName>
                                        </p:attrNameLst>
                                      </p:cBhvr>
                                      <p:to>
                                        <p:strVal val="visible"/>
                                      </p:to>
                                    </p:set>
                                    <p:animEffect transition="in" filter="fade">
                                      <p:cBhvr>
                                        <p:cTn id="71" dur="1000"/>
                                        <p:tgtEl>
                                          <p:spTgt spid="160"/>
                                        </p:tgtEl>
                                      </p:cBhvr>
                                    </p:animEffect>
                                  </p:childTnLst>
                                </p:cTn>
                              </p:par>
                            </p:childTnLst>
                          </p:cTn>
                        </p:par>
                        <p:par>
                          <p:cTn id="72" fill="hold">
                            <p:stCondLst>
                              <p:cond delay="18000"/>
                            </p:stCondLst>
                            <p:childTnLst>
                              <p:par>
                                <p:cTn id="73" presetID="10" presetClass="entr" presetSubtype="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fade">
                                      <p:cBhvr>
                                        <p:cTn id="75" dur="1000"/>
                                        <p:tgtEl>
                                          <p:spTgt spid="162"/>
                                        </p:tgtEl>
                                      </p:cBhvr>
                                    </p:animEffect>
                                  </p:childTnLst>
                                </p:cTn>
                              </p:par>
                            </p:childTnLst>
                          </p:cTn>
                        </p:par>
                        <p:par>
                          <p:cTn id="76" fill="hold" nodeType="afterGroup">
                            <p:stCondLst>
                              <p:cond delay="19000"/>
                            </p:stCondLst>
                            <p:childTnLst>
                              <p:par>
                                <p:cTn id="77" presetID="10" presetClass="entr" presetSubtype="0" fill="hold" nodeType="afterEffect">
                                  <p:stCondLst>
                                    <p:cond delay="0"/>
                                  </p:stCondLst>
                                  <p:childTnLst>
                                    <p:set>
                                      <p:cBhvr>
                                        <p:cTn id="78" dur="1" fill="hold">
                                          <p:stCondLst>
                                            <p:cond delay="0"/>
                                          </p:stCondLst>
                                        </p:cTn>
                                        <p:tgtEl>
                                          <p:spTgt spid="163"/>
                                        </p:tgtEl>
                                        <p:attrNameLst>
                                          <p:attrName>style.visibility</p:attrName>
                                        </p:attrNameLst>
                                      </p:cBhvr>
                                      <p:to>
                                        <p:strVal val="visible"/>
                                      </p:to>
                                    </p:set>
                                    <p:animEffect transition="in" filter="fade">
                                      <p:cBhvr>
                                        <p:cTn id="79" dur="1000"/>
                                        <p:tgtEl>
                                          <p:spTgt spid="163"/>
                                        </p:tgtEl>
                                      </p:cBhvr>
                                    </p:animEffect>
                                  </p:childTnLst>
                                </p:cTn>
                              </p:par>
                            </p:childTnLst>
                          </p:cTn>
                        </p:par>
                        <p:par>
                          <p:cTn id="80" fill="hold" nodeType="afterGroup">
                            <p:stCondLst>
                              <p:cond delay="20000"/>
                            </p:stCondLst>
                            <p:childTnLst>
                              <p:par>
                                <p:cTn id="81" presetID="10" presetClass="entr" presetSubtype="0" fill="hold" nodeType="afterEffect">
                                  <p:stCondLst>
                                    <p:cond delay="0"/>
                                  </p:stCondLst>
                                  <p:childTnLst>
                                    <p:set>
                                      <p:cBhvr>
                                        <p:cTn id="82" dur="1" fill="hold">
                                          <p:stCondLst>
                                            <p:cond delay="0"/>
                                          </p:stCondLst>
                                        </p:cTn>
                                        <p:tgtEl>
                                          <p:spTgt spid="165"/>
                                        </p:tgtEl>
                                        <p:attrNameLst>
                                          <p:attrName>style.visibility</p:attrName>
                                        </p:attrNameLst>
                                      </p:cBhvr>
                                      <p:to>
                                        <p:strVal val="visible"/>
                                      </p:to>
                                    </p:set>
                                    <p:animEffect transition="in" filter="fade">
                                      <p:cBhvr>
                                        <p:cTn id="83" dur="1000"/>
                                        <p:tgtEl>
                                          <p:spTgt spid="165"/>
                                        </p:tgtEl>
                                      </p:cBhvr>
                                    </p:animEffect>
                                  </p:childTnLst>
                                </p:cTn>
                              </p:par>
                            </p:childTnLst>
                          </p:cTn>
                        </p:par>
                        <p:par>
                          <p:cTn id="84" fill="hold" nodeType="afterGroup">
                            <p:stCondLst>
                              <p:cond delay="21000"/>
                            </p:stCondLst>
                            <p:childTnLst>
                              <p:par>
                                <p:cTn id="85" presetID="10" presetClass="entr" presetSubtype="0" fill="hold" nodeType="after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fade">
                                      <p:cBhvr>
                                        <p:cTn id="87" dur="1000"/>
                                        <p:tgtEl>
                                          <p:spTgt spid="166"/>
                                        </p:tgtEl>
                                      </p:cBhvr>
                                    </p:animEffect>
                                  </p:childTnLst>
                                </p:cTn>
                              </p:par>
                            </p:childTnLst>
                          </p:cTn>
                        </p:par>
                        <p:par>
                          <p:cTn id="88" fill="hold">
                            <p:stCondLst>
                              <p:cond delay="22000"/>
                            </p:stCondLst>
                            <p:childTnLst>
                              <p:par>
                                <p:cTn id="89" presetID="10" presetClass="entr" presetSubtype="0" fill="hold" nodeType="afterEffect">
                                  <p:stCondLst>
                                    <p:cond delay="0"/>
                                  </p:stCondLst>
                                  <p:childTnLst>
                                    <p:set>
                                      <p:cBhvr>
                                        <p:cTn id="90" dur="1" fill="hold">
                                          <p:stCondLst>
                                            <p:cond delay="0"/>
                                          </p:stCondLst>
                                        </p:cTn>
                                        <p:tgtEl>
                                          <p:spTgt spid="168"/>
                                        </p:tgtEl>
                                        <p:attrNameLst>
                                          <p:attrName>style.visibility</p:attrName>
                                        </p:attrNameLst>
                                      </p:cBhvr>
                                      <p:to>
                                        <p:strVal val="visible"/>
                                      </p:to>
                                    </p:set>
                                    <p:animEffect transition="in" filter="fade">
                                      <p:cBhvr>
                                        <p:cTn id="91" dur="1000"/>
                                        <p:tgtEl>
                                          <p:spTgt spid="168"/>
                                        </p:tgtEl>
                                      </p:cBhvr>
                                    </p:animEffect>
                                  </p:childTnLst>
                                </p:cTn>
                              </p:par>
                            </p:childTnLst>
                          </p:cTn>
                        </p:par>
                        <p:par>
                          <p:cTn id="92" fill="hold" nodeType="afterGroup">
                            <p:stCondLst>
                              <p:cond delay="23000"/>
                            </p:stCondLst>
                            <p:childTnLst>
                              <p:par>
                                <p:cTn id="93" presetID="10" presetClass="entr" presetSubtype="0"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1000"/>
                                        <p:tgtEl>
                                          <p:spTgt spid="53"/>
                                        </p:tgtEl>
                                      </p:cBhvr>
                                    </p:animEffect>
                                  </p:childTnLst>
                                </p:cTn>
                              </p:par>
                            </p:childTnLst>
                          </p:cTn>
                        </p:par>
                        <p:par>
                          <p:cTn id="96" fill="hold" nodeType="afterGroup">
                            <p:stCondLst>
                              <p:cond delay="24000"/>
                            </p:stCondLst>
                            <p:childTnLst>
                              <p:par>
                                <p:cTn id="97" presetID="10" presetClass="entr" presetSubtype="0"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1000"/>
                                        <p:tgtEl>
                                          <p:spTgt spid="171"/>
                                        </p:tgtEl>
                                      </p:cBhvr>
                                    </p:animEffect>
                                  </p:childTnLst>
                                </p:cTn>
                              </p:par>
                            </p:childTnLst>
                          </p:cTn>
                        </p:par>
                        <p:par>
                          <p:cTn id="100" fill="hold" nodeType="afterGroup">
                            <p:stCondLst>
                              <p:cond delay="25000"/>
                            </p:stCondLst>
                            <p:childTnLst>
                              <p:par>
                                <p:cTn id="101" presetID="10" presetClass="entr" presetSubtype="0" fill="hold" nodeType="afterEffect">
                                  <p:stCondLst>
                                    <p:cond delay="0"/>
                                  </p:stCondLst>
                                  <p:childTnLst>
                                    <p:set>
                                      <p:cBhvr>
                                        <p:cTn id="102" dur="1" fill="hold">
                                          <p:stCondLst>
                                            <p:cond delay="0"/>
                                          </p:stCondLst>
                                        </p:cTn>
                                        <p:tgtEl>
                                          <p:spTgt spid="174"/>
                                        </p:tgtEl>
                                        <p:attrNameLst>
                                          <p:attrName>style.visibility</p:attrName>
                                        </p:attrNameLst>
                                      </p:cBhvr>
                                      <p:to>
                                        <p:strVal val="visible"/>
                                      </p:to>
                                    </p:set>
                                    <p:animEffect transition="in" filter="fade">
                                      <p:cBhvr>
                                        <p:cTn id="103" dur="1000"/>
                                        <p:tgtEl>
                                          <p:spTgt spid="174"/>
                                        </p:tgtEl>
                                      </p:cBhvr>
                                    </p:animEffect>
                                  </p:childTnLst>
                                </p:cTn>
                              </p:par>
                            </p:childTnLst>
                          </p:cTn>
                        </p:par>
                        <p:par>
                          <p:cTn id="104" fill="hold" nodeType="afterGroup">
                            <p:stCondLst>
                              <p:cond delay="26000"/>
                            </p:stCondLst>
                            <p:childTnLst>
                              <p:par>
                                <p:cTn id="105" presetID="10" presetClass="entr" presetSubtype="0" fill="hold" nodeType="after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fade">
                                      <p:cBhvr>
                                        <p:cTn id="107" dur="1000"/>
                                        <p:tgtEl>
                                          <p:spTgt spid="175"/>
                                        </p:tgtEl>
                                      </p:cBhvr>
                                    </p:animEffect>
                                  </p:childTnLst>
                                </p:cTn>
                              </p:par>
                            </p:childTnLst>
                          </p:cTn>
                        </p:par>
                        <p:par>
                          <p:cTn id="108" fill="hold" nodeType="afterGroup">
                            <p:stCondLst>
                              <p:cond delay="27000"/>
                            </p:stCondLst>
                            <p:childTnLst>
                              <p:par>
                                <p:cTn id="109" presetID="10" presetClass="entr" presetSubtype="0" fill="hold" nodeType="afterEffect">
                                  <p:stCondLst>
                                    <p:cond delay="0"/>
                                  </p:stCondLst>
                                  <p:childTnLst>
                                    <p:set>
                                      <p:cBhvr>
                                        <p:cTn id="110" dur="1" fill="hold">
                                          <p:stCondLst>
                                            <p:cond delay="0"/>
                                          </p:stCondLst>
                                        </p:cTn>
                                        <p:tgtEl>
                                          <p:spTgt spid="177"/>
                                        </p:tgtEl>
                                        <p:attrNameLst>
                                          <p:attrName>style.visibility</p:attrName>
                                        </p:attrNameLst>
                                      </p:cBhvr>
                                      <p:to>
                                        <p:strVal val="visible"/>
                                      </p:to>
                                    </p:set>
                                    <p:animEffect transition="in" filter="fade">
                                      <p:cBhvr>
                                        <p:cTn id="111" dur="1000"/>
                                        <p:tgtEl>
                                          <p:spTgt spid="177"/>
                                        </p:tgtEl>
                                      </p:cBhvr>
                                    </p:animEffect>
                                  </p:childTnLst>
                                </p:cTn>
                              </p:par>
                            </p:childTnLst>
                          </p:cTn>
                        </p:par>
                        <p:par>
                          <p:cTn id="112" fill="hold" nodeType="afterGroup">
                            <p:stCondLst>
                              <p:cond delay="28000"/>
                            </p:stCondLst>
                            <p:childTnLst>
                              <p:par>
                                <p:cTn id="113" presetID="10" presetClass="entr" presetSubtype="0" fill="hold" nodeType="afterEffect">
                                  <p:stCondLst>
                                    <p:cond delay="0"/>
                                  </p:stCondLst>
                                  <p:childTnLst>
                                    <p:set>
                                      <p:cBhvr>
                                        <p:cTn id="114" dur="1" fill="hold">
                                          <p:stCondLst>
                                            <p:cond delay="0"/>
                                          </p:stCondLst>
                                        </p:cTn>
                                        <p:tgtEl>
                                          <p:spTgt spid="178"/>
                                        </p:tgtEl>
                                        <p:attrNameLst>
                                          <p:attrName>style.visibility</p:attrName>
                                        </p:attrNameLst>
                                      </p:cBhvr>
                                      <p:to>
                                        <p:strVal val="visible"/>
                                      </p:to>
                                    </p:set>
                                    <p:animEffect transition="in" filter="fade">
                                      <p:cBhvr>
                                        <p:cTn id="115" dur="1000"/>
                                        <p:tgtEl>
                                          <p:spTgt spid="178"/>
                                        </p:tgtEl>
                                      </p:cBhvr>
                                    </p:animEffect>
                                  </p:childTnLst>
                                </p:cTn>
                              </p:par>
                            </p:childTnLst>
                          </p:cTn>
                        </p:par>
                        <p:par>
                          <p:cTn id="116" fill="hold" nodeType="afterGroup">
                            <p:stCondLst>
                              <p:cond delay="29000"/>
                            </p:stCondLst>
                            <p:childTnLst>
                              <p:par>
                                <p:cTn id="117" presetID="10" presetClass="entr" presetSubtype="0" fill="hold" nodeType="afterEffect">
                                  <p:stCondLst>
                                    <p:cond delay="0"/>
                                  </p:stCondLst>
                                  <p:childTnLst>
                                    <p:set>
                                      <p:cBhvr>
                                        <p:cTn id="118" dur="1" fill="hold">
                                          <p:stCondLst>
                                            <p:cond delay="0"/>
                                          </p:stCondLst>
                                        </p:cTn>
                                        <p:tgtEl>
                                          <p:spTgt spid="180"/>
                                        </p:tgtEl>
                                        <p:attrNameLst>
                                          <p:attrName>style.visibility</p:attrName>
                                        </p:attrNameLst>
                                      </p:cBhvr>
                                      <p:to>
                                        <p:strVal val="visible"/>
                                      </p:to>
                                    </p:set>
                                    <p:animEffect transition="in" filter="fade">
                                      <p:cBhvr>
                                        <p:cTn id="119" dur="1000"/>
                                        <p:tgtEl>
                                          <p:spTgt spid="180"/>
                                        </p:tgtEl>
                                      </p:cBhvr>
                                    </p:animEffect>
                                  </p:childTnLst>
                                </p:cTn>
                              </p:par>
                            </p:childTnLst>
                          </p:cTn>
                        </p:par>
                        <p:par>
                          <p:cTn id="120" fill="hold">
                            <p:stCondLst>
                              <p:cond delay="30000"/>
                            </p:stCondLst>
                            <p:childTnLst>
                              <p:par>
                                <p:cTn id="121" presetID="10" presetClass="entr" presetSubtype="0" fill="hold"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childTnLst>
                                </p:cTn>
                              </p:par>
                            </p:childTnLst>
                          </p:cTn>
                        </p:par>
                        <p:par>
                          <p:cTn id="124" fill="hold" nodeType="afterGroup">
                            <p:stCondLst>
                              <p:cond delay="31000"/>
                            </p:stCondLst>
                            <p:childTnLst>
                              <p:par>
                                <p:cTn id="125" presetID="10" presetClass="entr" presetSubtype="0" fill="hold" nodeType="afterEffect">
                                  <p:stCondLst>
                                    <p:cond delay="0"/>
                                  </p:stCondLst>
                                  <p:childTnLst>
                                    <p:set>
                                      <p:cBhvr>
                                        <p:cTn id="126" dur="1" fill="hold">
                                          <p:stCondLst>
                                            <p:cond delay="0"/>
                                          </p:stCondLst>
                                        </p:cTn>
                                        <p:tgtEl>
                                          <p:spTgt spid="183"/>
                                        </p:tgtEl>
                                        <p:attrNameLst>
                                          <p:attrName>style.visibility</p:attrName>
                                        </p:attrNameLst>
                                      </p:cBhvr>
                                      <p:to>
                                        <p:strVal val="visible"/>
                                      </p:to>
                                    </p:set>
                                    <p:animEffect transition="in" filter="fade">
                                      <p:cBhvr>
                                        <p:cTn id="127" dur="1000"/>
                                        <p:tgtEl>
                                          <p:spTgt spid="183"/>
                                        </p:tgtEl>
                                      </p:cBhvr>
                                    </p:animEffect>
                                  </p:childTnLst>
                                </p:cTn>
                              </p:par>
                            </p:childTnLst>
                          </p:cTn>
                        </p:par>
                        <p:par>
                          <p:cTn id="128" fill="hold" nodeType="afterGroup">
                            <p:stCondLst>
                              <p:cond delay="32000"/>
                            </p:stCondLst>
                            <p:childTnLst>
                              <p:par>
                                <p:cTn id="129" presetID="10" presetClass="entr" presetSubtype="0" fill="hold" nodeType="afterEffect">
                                  <p:stCondLst>
                                    <p:cond delay="0"/>
                                  </p:stCondLst>
                                  <p:childTnLst>
                                    <p:set>
                                      <p:cBhvr>
                                        <p:cTn id="130" dur="1" fill="hold">
                                          <p:stCondLst>
                                            <p:cond delay="0"/>
                                          </p:stCondLst>
                                        </p:cTn>
                                        <p:tgtEl>
                                          <p:spTgt spid="184"/>
                                        </p:tgtEl>
                                        <p:attrNameLst>
                                          <p:attrName>style.visibility</p:attrName>
                                        </p:attrNameLst>
                                      </p:cBhvr>
                                      <p:to>
                                        <p:strVal val="visible"/>
                                      </p:to>
                                    </p:set>
                                    <p:animEffect transition="in" filter="fade">
                                      <p:cBhvr>
                                        <p:cTn id="131" dur="1000"/>
                                        <p:tgtEl>
                                          <p:spTgt spid="184"/>
                                        </p:tgtEl>
                                      </p:cBhvr>
                                    </p:animEffect>
                                  </p:childTnLst>
                                </p:cTn>
                              </p:par>
                            </p:childTnLst>
                          </p:cTn>
                        </p:par>
                        <p:par>
                          <p:cTn id="132" fill="hold" nodeType="afterGroup">
                            <p:stCondLst>
                              <p:cond delay="33000"/>
                            </p:stCondLst>
                            <p:childTnLst>
                              <p:par>
                                <p:cTn id="133" presetID="10" presetClass="entr" presetSubtype="0" fill="hold" nodeType="afterEffect">
                                  <p:stCondLst>
                                    <p:cond delay="0"/>
                                  </p:stCondLst>
                                  <p:childTnLst>
                                    <p:set>
                                      <p:cBhvr>
                                        <p:cTn id="134" dur="1" fill="hold">
                                          <p:stCondLst>
                                            <p:cond delay="0"/>
                                          </p:stCondLst>
                                        </p:cTn>
                                        <p:tgtEl>
                                          <p:spTgt spid="186"/>
                                        </p:tgtEl>
                                        <p:attrNameLst>
                                          <p:attrName>style.visibility</p:attrName>
                                        </p:attrNameLst>
                                      </p:cBhvr>
                                      <p:to>
                                        <p:strVal val="visible"/>
                                      </p:to>
                                    </p:set>
                                    <p:animEffect transition="in" filter="fade">
                                      <p:cBhvr>
                                        <p:cTn id="135" dur="1000"/>
                                        <p:tgtEl>
                                          <p:spTgt spid="186"/>
                                        </p:tgtEl>
                                      </p:cBhvr>
                                    </p:animEffect>
                                  </p:childTnLst>
                                </p:cTn>
                              </p:par>
                            </p:childTnLst>
                          </p:cTn>
                        </p:par>
                        <p:par>
                          <p:cTn id="136" fill="hold">
                            <p:stCondLst>
                              <p:cond delay="340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Box 235"/>
          <p:cNvSpPr txBox="1">
            <a:spLocks noChangeArrowheads="1"/>
          </p:cNvSpPr>
          <p:nvPr/>
        </p:nvSpPr>
        <p:spPr bwMode="auto">
          <a:xfrm>
            <a:off x="3352800" y="6400800"/>
            <a:ext cx="2906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Blip>
                <a:blip r:embed="rId4"/>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r" eaLnBrk="1" hangingPunct="1">
              <a:spcAft>
                <a:spcPct val="0"/>
              </a:spcAft>
              <a:buFontTx/>
              <a:buNone/>
              <a:defRPr/>
            </a:pPr>
            <a:r>
              <a:rPr lang="en-US" altLang="en-US" sz="1000" b="1" dirty="0"/>
              <a:t>MODERATE / SEVERE HARM </a:t>
            </a:r>
            <a:r>
              <a:rPr lang="en-US" altLang="en-US" sz="800" dirty="0">
                <a:solidFill>
                  <a:schemeClr val="bg1">
                    <a:lumMod val="95000"/>
                  </a:schemeClr>
                </a:solidFill>
                <a:sym typeface="Wingdings" panose="05000000000000000000" pitchFamily="2" charset="2"/>
              </a:rPr>
              <a:t></a:t>
            </a:r>
            <a:r>
              <a:rPr lang="en-US" altLang="en-US" sz="1000" b="1" dirty="0">
                <a:solidFill>
                  <a:schemeClr val="bg1">
                    <a:lumMod val="65000"/>
                  </a:schemeClr>
                </a:solidFill>
              </a:rPr>
              <a:t> </a:t>
            </a:r>
            <a:r>
              <a:rPr lang="en-US" altLang="en-US" sz="1000" b="1" dirty="0">
                <a:solidFill>
                  <a:srgbClr val="C00000"/>
                </a:solidFill>
              </a:rPr>
              <a:t>DEATH</a:t>
            </a:r>
          </a:p>
        </p:txBody>
      </p:sp>
      <p:pic>
        <p:nvPicPr>
          <p:cNvPr id="7171"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442" y="239395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0" y="0"/>
            <a:ext cx="9144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a:tabLst>
                <a:tab pos="8512175" algn="r"/>
              </a:tabLst>
              <a:defRPr/>
            </a:pPr>
            <a:r>
              <a:rPr lang="en-US" sz="3000" b="1" dirty="0"/>
              <a:t>Harm Happens Here</a:t>
            </a:r>
            <a:r>
              <a:rPr lang="en-US" sz="3000" b="1"/>
              <a:t>	</a:t>
            </a:r>
            <a:r>
              <a:rPr lang="en-US" sz="3000">
                <a:latin typeface="Arial Narrow" panose="020B0606020202030204" pitchFamily="34" charset="0"/>
              </a:rPr>
              <a:t>2018</a:t>
            </a:r>
            <a:endParaRPr lang="en-US" sz="3000" dirty="0">
              <a:latin typeface="Arial Narrow" panose="020B0606020202030204" pitchFamily="34" charset="0"/>
            </a:endParaRPr>
          </a:p>
        </p:txBody>
      </p:sp>
      <p:sp>
        <p:nvSpPr>
          <p:cNvPr id="2" name="TextBox 1"/>
          <p:cNvSpPr txBox="1"/>
          <p:nvPr/>
        </p:nvSpPr>
        <p:spPr>
          <a:xfrm>
            <a:off x="457200" y="1334600"/>
            <a:ext cx="1585913" cy="646112"/>
          </a:xfrm>
          <a:prstGeom prst="rect">
            <a:avLst/>
          </a:prstGeom>
          <a:noFill/>
        </p:spPr>
        <p:txBody>
          <a:bodyPr>
            <a:spAutoFit/>
          </a:bodyPr>
          <a:lstStyle/>
          <a:p>
            <a:pPr algn="ctr">
              <a:defRPr/>
            </a:pPr>
            <a:r>
              <a:rPr lang="en-US" sz="2400" b="1" dirty="0">
                <a:solidFill>
                  <a:schemeClr val="tx2"/>
                </a:solidFill>
              </a:rPr>
              <a:t>Children</a:t>
            </a:r>
          </a:p>
          <a:p>
            <a:pPr algn="ctr">
              <a:defRPr/>
            </a:pPr>
            <a:r>
              <a:rPr lang="en-US" sz="1200" dirty="0">
                <a:solidFill>
                  <a:schemeClr val="accent1">
                    <a:lumMod val="20000"/>
                    <a:lumOff val="80000"/>
                  </a:schemeClr>
                </a:solidFill>
                <a:latin typeface="Arial Narrow" panose="020B0606020202030204" pitchFamily="34" charset="0"/>
              </a:rPr>
              <a:t>AGES LESS THAN 18</a:t>
            </a:r>
          </a:p>
        </p:txBody>
      </p:sp>
      <p:sp>
        <p:nvSpPr>
          <p:cNvPr id="56" name="TextBox 55"/>
          <p:cNvSpPr txBox="1"/>
          <p:nvPr/>
        </p:nvSpPr>
        <p:spPr>
          <a:xfrm>
            <a:off x="373043" y="2459037"/>
            <a:ext cx="1585913" cy="646113"/>
          </a:xfrm>
          <a:prstGeom prst="rect">
            <a:avLst/>
          </a:prstGeom>
          <a:noFill/>
        </p:spPr>
        <p:txBody>
          <a:bodyPr>
            <a:spAutoFit/>
          </a:bodyPr>
          <a:lstStyle/>
          <a:p>
            <a:pPr algn="ctr">
              <a:defRPr/>
            </a:pPr>
            <a:r>
              <a:rPr lang="en-US" sz="2400" b="1" dirty="0">
                <a:solidFill>
                  <a:schemeClr val="tx2"/>
                </a:solidFill>
              </a:rPr>
              <a:t>Adults</a:t>
            </a:r>
          </a:p>
          <a:p>
            <a:pPr algn="ctr">
              <a:defRPr/>
            </a:pPr>
            <a:r>
              <a:rPr lang="en-US" sz="1200" dirty="0">
                <a:solidFill>
                  <a:schemeClr val="accent1">
                    <a:lumMod val="20000"/>
                    <a:lumOff val="80000"/>
                  </a:schemeClr>
                </a:solidFill>
                <a:latin typeface="Arial Narrow" panose="020B0606020202030204" pitchFamily="34" charset="0"/>
              </a:rPr>
              <a:t>AGES 18-65</a:t>
            </a:r>
          </a:p>
        </p:txBody>
      </p:sp>
      <p:sp>
        <p:nvSpPr>
          <p:cNvPr id="57" name="TextBox 56"/>
          <p:cNvSpPr txBox="1"/>
          <p:nvPr/>
        </p:nvSpPr>
        <p:spPr>
          <a:xfrm>
            <a:off x="342628" y="4114800"/>
            <a:ext cx="1585912" cy="647700"/>
          </a:xfrm>
          <a:prstGeom prst="rect">
            <a:avLst/>
          </a:prstGeom>
          <a:noFill/>
        </p:spPr>
        <p:txBody>
          <a:bodyPr>
            <a:spAutoFit/>
          </a:bodyPr>
          <a:lstStyle/>
          <a:p>
            <a:pPr algn="ctr">
              <a:defRPr/>
            </a:pPr>
            <a:r>
              <a:rPr lang="en-US" sz="2400" b="1" dirty="0">
                <a:solidFill>
                  <a:schemeClr val="tx2"/>
                </a:solidFill>
              </a:rPr>
              <a:t>Seniors</a:t>
            </a:r>
          </a:p>
          <a:p>
            <a:pPr algn="ctr">
              <a:defRPr/>
            </a:pPr>
            <a:r>
              <a:rPr lang="en-US" sz="1200" dirty="0">
                <a:solidFill>
                  <a:schemeClr val="accent1">
                    <a:lumMod val="20000"/>
                    <a:lumOff val="80000"/>
                  </a:schemeClr>
                </a:solidFill>
                <a:latin typeface="Arial Narrow" panose="020B0606020202030204" pitchFamily="34" charset="0"/>
              </a:rPr>
              <a:t>AGES 65+</a:t>
            </a:r>
          </a:p>
        </p:txBody>
      </p:sp>
      <p:pic>
        <p:nvPicPr>
          <p:cNvPr id="7176"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925" y="4114800"/>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7" name="Object 2"/>
          <p:cNvGraphicFramePr>
            <a:graphicFrameLocks noChangeAspect="1"/>
          </p:cNvGraphicFramePr>
          <p:nvPr>
            <p:extLst>
              <p:ext uri="{D42A27DB-BD31-4B8C-83A1-F6EECF244321}">
                <p14:modId xmlns:p14="http://schemas.microsoft.com/office/powerpoint/2010/main" val="4105625823"/>
              </p:ext>
            </p:extLst>
          </p:nvPr>
        </p:nvGraphicFramePr>
        <p:xfrm>
          <a:off x="2312472" y="2393950"/>
          <a:ext cx="301625" cy="777875"/>
        </p:xfrm>
        <a:graphic>
          <a:graphicData uri="http://schemas.openxmlformats.org/presentationml/2006/ole">
            <mc:AlternateContent xmlns:mc="http://schemas.openxmlformats.org/markup-compatibility/2006">
              <mc:Choice xmlns:v="urn:schemas-microsoft-com:vml" Requires="v">
                <p:oleObj spid="_x0000_s2066" r:id="rId6" imgW="5079365" imgH="13117460" progId="">
                  <p:embed/>
                </p:oleObj>
              </mc:Choice>
              <mc:Fallback>
                <p:oleObj r:id="rId6" imgW="5079365" imgH="13117460" progId="">
                  <p:embed/>
                  <p:pic>
                    <p:nvPicPr>
                      <p:cNvPr id="717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2472" y="2393950"/>
                        <a:ext cx="301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9"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958" y="239395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441" y="4114800"/>
            <a:ext cx="3016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859" y="239395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lip_art_toilet_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760" y="2393950"/>
            <a:ext cx="301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9232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7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6860448"/>
              </p:ext>
            </p:extLst>
          </p:nvPr>
        </p:nvGraphicFramePr>
        <p:xfrm>
          <a:off x="838200" y="914400"/>
          <a:ext cx="77724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26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553998"/>
          </a:xfrm>
        </p:spPr>
        <p:txBody>
          <a:bodyPr/>
          <a:lstStyle/>
          <a:p>
            <a:pPr algn="ctr"/>
            <a:r>
              <a:rPr lang="en-US" dirty="0" smtClean="0"/>
              <a:t>Safety Focus May 2018</a:t>
            </a:r>
            <a:endParaRPr lang="en-US" dirty="0"/>
          </a:p>
        </p:txBody>
      </p:sp>
      <p:sp>
        <p:nvSpPr>
          <p:cNvPr id="3" name="Content Placeholder 2"/>
          <p:cNvSpPr>
            <a:spLocks noGrp="1"/>
          </p:cNvSpPr>
          <p:nvPr>
            <p:ph idx="1"/>
          </p:nvPr>
        </p:nvSpPr>
        <p:spPr>
          <a:xfrm>
            <a:off x="838200" y="1371600"/>
            <a:ext cx="7772400" cy="430887"/>
          </a:xfrm>
        </p:spPr>
        <p:txBody>
          <a:bodyPr/>
          <a:lstStyle/>
          <a:p>
            <a:pPr marL="0" indent="0">
              <a:buNone/>
            </a:pPr>
            <a:r>
              <a:rPr lang="en-US" dirty="0" smtClean="0"/>
              <a:t>Cross-Check</a:t>
            </a:r>
            <a:endParaRPr lang="en-US" dirty="0"/>
          </a:p>
        </p:txBody>
      </p:sp>
      <p:sp>
        <p:nvSpPr>
          <p:cNvPr id="4" name="Rectangle 2"/>
          <p:cNvSpPr txBox="1">
            <a:spLocks noChangeArrowheads="1"/>
          </p:cNvSpPr>
          <p:nvPr/>
        </p:nvSpPr>
        <p:spPr>
          <a:xfrm>
            <a:off x="685800" y="2044243"/>
            <a:ext cx="4211638" cy="3877985"/>
          </a:xfrm>
          <a:prstGeom prst="rect">
            <a:avLst/>
          </a:prstGeom>
        </p:spPr>
        <p:txBody>
          <a:bodyPr vert="horz" lIns="91440" tIns="45720" rIns="91440" bIns="45720" rtlCol="0">
            <a:spAutoFit/>
          </a:bodyPr>
          <a:lst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342900">
              <a:buClr>
                <a:schemeClr val="tx1"/>
              </a:buClr>
            </a:pPr>
            <a:r>
              <a:rPr lang="en-US" altLang="en-US" sz="2400" dirty="0" smtClean="0">
                <a:solidFill>
                  <a:schemeClr val="accent1"/>
                </a:solidFill>
              </a:rPr>
              <a:t>Look out for each other</a:t>
            </a:r>
          </a:p>
          <a:p>
            <a:pPr marL="457200" indent="-342900">
              <a:buClr>
                <a:schemeClr val="tx1"/>
              </a:buClr>
            </a:pPr>
            <a:r>
              <a:rPr lang="en-US" altLang="en-US" sz="2400" dirty="0" smtClean="0">
                <a:solidFill>
                  <a:schemeClr val="accent1"/>
                </a:solidFill>
              </a:rPr>
              <a:t>Work together – “two heads are better than one”</a:t>
            </a:r>
          </a:p>
          <a:p>
            <a:pPr marL="457200" indent="-342900">
              <a:buClr>
                <a:schemeClr val="tx1"/>
              </a:buClr>
            </a:pPr>
            <a:r>
              <a:rPr lang="en-US" altLang="en-US" sz="2400" dirty="0" smtClean="0">
                <a:solidFill>
                  <a:schemeClr val="accent1"/>
                </a:solidFill>
              </a:rPr>
              <a:t>Identify potential problems; seek advice from teammate</a:t>
            </a:r>
          </a:p>
          <a:p>
            <a:pPr marL="457200" indent="-342900">
              <a:buClr>
                <a:schemeClr val="tx1"/>
              </a:buClr>
            </a:pPr>
            <a:r>
              <a:rPr lang="en-US" altLang="en-US" sz="2400" dirty="0" smtClean="0">
                <a:solidFill>
                  <a:schemeClr val="accent1"/>
                </a:solidFill>
              </a:rPr>
              <a:t>Offer to check your peers – point out the unintended</a:t>
            </a:r>
          </a:p>
        </p:txBody>
      </p:sp>
      <p:pic>
        <p:nvPicPr>
          <p:cNvPr id="5" name="Picture 11" descr="W300px_0505-europa-air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5983">
            <a:off x="4791202" y="1864766"/>
            <a:ext cx="392747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0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553998"/>
          </a:xfrm>
        </p:spPr>
        <p:txBody>
          <a:bodyPr/>
          <a:lstStyle/>
          <a:p>
            <a:pPr algn="ctr"/>
            <a:r>
              <a:rPr lang="en-US" dirty="0" smtClean="0"/>
              <a:t>Cross-Check and Coach Each Other</a:t>
            </a:r>
            <a:endParaRPr lang="en-US" dirty="0"/>
          </a:p>
        </p:txBody>
      </p:sp>
      <p:sp>
        <p:nvSpPr>
          <p:cNvPr id="4" name="Rectangle 2"/>
          <p:cNvSpPr>
            <a:spLocks noChangeArrowheads="1"/>
          </p:cNvSpPr>
          <p:nvPr/>
        </p:nvSpPr>
        <p:spPr bwMode="auto">
          <a:xfrm>
            <a:off x="2057399" y="1117294"/>
            <a:ext cx="57912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342900">
              <a:spcAft>
                <a:spcPts val="1200"/>
              </a:spcAft>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b="1" dirty="0">
                <a:solidFill>
                  <a:schemeClr val="accent1"/>
                </a:solidFill>
              </a:rPr>
              <a:t>Watch out for each other</a:t>
            </a:r>
          </a:p>
          <a:p>
            <a:pPr lvl="1" eaLnBrk="1" hangingPunct="1">
              <a:defRPr/>
            </a:pPr>
            <a:r>
              <a:rPr lang="en-US" altLang="en-US" dirty="0">
                <a:solidFill>
                  <a:schemeClr val="accent1"/>
                </a:solidFill>
              </a:rPr>
              <a:t>Peers check each other’s work</a:t>
            </a:r>
          </a:p>
          <a:p>
            <a:pPr lvl="1" eaLnBrk="1" hangingPunct="1">
              <a:buClr>
                <a:schemeClr val="tx2"/>
              </a:buClr>
              <a:defRPr/>
            </a:pPr>
            <a:r>
              <a:rPr lang="en-US" altLang="en-US" dirty="0">
                <a:solidFill>
                  <a:schemeClr val="accent1"/>
                </a:solidFill>
              </a:rPr>
              <a:t>Teammates are willing to be checked</a:t>
            </a:r>
          </a:p>
          <a:p>
            <a:pPr eaLnBrk="1" hangingPunct="1">
              <a:buClr>
                <a:schemeClr val="tx2"/>
              </a:buClr>
              <a:defRPr/>
            </a:pPr>
            <a:r>
              <a:rPr lang="en-US" altLang="en-US" b="1" dirty="0">
                <a:solidFill>
                  <a:schemeClr val="accent1"/>
                </a:solidFill>
              </a:rPr>
              <a:t>Effectively coach</a:t>
            </a:r>
          </a:p>
          <a:p>
            <a:pPr lvl="1" eaLnBrk="1" hangingPunct="1">
              <a:buClr>
                <a:schemeClr val="tx2"/>
              </a:buClr>
              <a:defRPr/>
            </a:pPr>
            <a:r>
              <a:rPr lang="en-US" altLang="en-US" dirty="0">
                <a:solidFill>
                  <a:schemeClr val="accent1"/>
                </a:solidFill>
              </a:rPr>
              <a:t>Provide feedback and help</a:t>
            </a:r>
          </a:p>
          <a:p>
            <a:pPr lvl="1" eaLnBrk="1" hangingPunct="1">
              <a:buClr>
                <a:schemeClr val="tx2"/>
              </a:buClr>
              <a:defRPr/>
            </a:pPr>
            <a:r>
              <a:rPr lang="en-US" altLang="en-US" dirty="0">
                <a:solidFill>
                  <a:schemeClr val="accent1"/>
                </a:solidFill>
              </a:rPr>
              <a:t>Reinforce good habits</a:t>
            </a:r>
          </a:p>
          <a:p>
            <a:pPr lvl="1" eaLnBrk="1" hangingPunct="1">
              <a:buClr>
                <a:schemeClr val="tx2"/>
              </a:buClr>
              <a:defRPr/>
            </a:pPr>
            <a:r>
              <a:rPr lang="en-US" altLang="en-US" dirty="0">
                <a:solidFill>
                  <a:schemeClr val="accent1"/>
                </a:solidFill>
              </a:rPr>
              <a:t>Help extinguish bad ones</a:t>
            </a:r>
          </a:p>
          <a:p>
            <a:pPr lvl="1" eaLnBrk="1" hangingPunct="1">
              <a:buClr>
                <a:schemeClr val="tx2"/>
              </a:buClr>
              <a:defRPr/>
            </a:pPr>
            <a:r>
              <a:rPr lang="en-US" kern="0" dirty="0">
                <a:solidFill>
                  <a:schemeClr val="accent1"/>
                </a:solidFill>
              </a:rPr>
              <a:t>Use the “lightest touch” possible</a:t>
            </a:r>
          </a:p>
        </p:txBody>
      </p:sp>
      <p:sp>
        <p:nvSpPr>
          <p:cNvPr id="5" name="TextBox 3"/>
          <p:cNvSpPr>
            <a:spLocks noChangeArrowheads="1"/>
          </p:cNvSpPr>
          <p:nvPr/>
        </p:nvSpPr>
        <p:spPr bwMode="auto">
          <a:xfrm>
            <a:off x="1373187" y="5793803"/>
            <a:ext cx="7159625" cy="525462"/>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6493" tIns="43247" rIns="86493" bIns="43247">
            <a:spAutoFit/>
          </a:bodyPr>
          <a:lstStyle>
            <a:lvl1pPr>
              <a:spcAft>
                <a:spcPts val="1200"/>
              </a:spcAft>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en-US" sz="2300" b="1" i="1" dirty="0">
                <a:solidFill>
                  <a:schemeClr val="bg2"/>
                </a:solidFill>
              </a:rPr>
              <a:t>Key phrase: </a:t>
            </a:r>
            <a:r>
              <a:rPr lang="en-US" altLang="en-US" sz="2600" b="1" dirty="0">
                <a:solidFill>
                  <a:schemeClr val="bg2"/>
                </a:solidFill>
              </a:rPr>
              <a:t>“What you permit, you promote.”</a:t>
            </a:r>
          </a:p>
        </p:txBody>
      </p:sp>
    </p:spTree>
    <p:extLst>
      <p:ext uri="{BB962C8B-B14F-4D97-AF65-F5344CB8AC3E}">
        <p14:creationId xmlns:p14="http://schemas.microsoft.com/office/powerpoint/2010/main" val="1125724651"/>
      </p:ext>
    </p:extLst>
  </p:cSld>
  <p:clrMapOvr>
    <a:masterClrMapping/>
  </p:clrMapOvr>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 Internal Theme1</Template>
  <TotalTime>769</TotalTime>
  <Words>395</Words>
  <Application>Microsoft Office PowerPoint</Application>
  <PresentationFormat>On-screen Show (4:3)</PresentationFormat>
  <Paragraphs>52</Paragraphs>
  <Slides>9</Slides>
  <Notes>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0" baseType="lpstr">
      <vt:lpstr>WFBMC Internal Theme1</vt:lpstr>
      <vt:lpstr>Lab Safety Focus for May 2018         </vt:lpstr>
      <vt:lpstr>Patient and Family Promise</vt:lpstr>
      <vt:lpstr>High Reliability - AHRQ</vt:lpstr>
      <vt:lpstr>High Reliability</vt:lpstr>
      <vt:lpstr>PowerPoint Presentation</vt:lpstr>
      <vt:lpstr>PowerPoint Presentation</vt:lpstr>
      <vt:lpstr>PowerPoint Presentation</vt:lpstr>
      <vt:lpstr>Safety Focus May 2018</vt:lpstr>
      <vt:lpstr>Cross-Check and Coach Each Other</vt:lpstr>
    </vt:vector>
  </TitlesOfParts>
  <Company>WFUHS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Heather Lawson</cp:lastModifiedBy>
  <cp:revision>44</cp:revision>
  <dcterms:created xsi:type="dcterms:W3CDTF">2016-09-30T15:29:35Z</dcterms:created>
  <dcterms:modified xsi:type="dcterms:W3CDTF">2018-05-01T21:25:30Z</dcterms:modified>
</cp:coreProperties>
</file>