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Lst>
  <p:notesMasterIdLst>
    <p:notesMasterId r:id="rId12"/>
  </p:notesMasterIdLst>
  <p:sldIdLst>
    <p:sldId id="257" r:id="rId2"/>
    <p:sldId id="274" r:id="rId3"/>
    <p:sldId id="275" r:id="rId4"/>
    <p:sldId id="276" r:id="rId5"/>
    <p:sldId id="284" r:id="rId6"/>
    <p:sldId id="278" r:id="rId7"/>
    <p:sldId id="279" r:id="rId8"/>
    <p:sldId id="280" r:id="rId9"/>
    <p:sldId id="281" r:id="rId10"/>
    <p:sldId id="282"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1EFD21-2644-4D75-9A45-219ADBC3CE30}" type="datetimeFigureOut">
              <a:rPr lang="en-US" smtClean="0"/>
              <a:t>06/07/2018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D90702-C7E9-4644-8919-DC7411CF7711}" type="slidenum">
              <a:rPr lang="en-US" smtClean="0"/>
              <a:t>‹#›</a:t>
            </a:fld>
            <a:endParaRPr lang="en-US"/>
          </a:p>
        </p:txBody>
      </p:sp>
    </p:spTree>
    <p:extLst>
      <p:ext uri="{BB962C8B-B14F-4D97-AF65-F5344CB8AC3E}">
        <p14:creationId xmlns:p14="http://schemas.microsoft.com/office/powerpoint/2010/main" val="40401513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D90702-C7E9-4644-8919-DC7411CF7711}" type="slidenum">
              <a:rPr lang="en-US" smtClean="0"/>
              <a:t>3</a:t>
            </a:fld>
            <a:endParaRPr lang="en-US"/>
          </a:p>
        </p:txBody>
      </p:sp>
    </p:spTree>
    <p:extLst>
      <p:ext uri="{BB962C8B-B14F-4D97-AF65-F5344CB8AC3E}">
        <p14:creationId xmlns:p14="http://schemas.microsoft.com/office/powerpoint/2010/main" val="781210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06/07/2018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2761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06/07/2018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957849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06/07/2018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66200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lstStyle/>
          <a:p>
            <a:r>
              <a:rPr lang="en-US" smtClean="0"/>
              <a:t>Click to edit Master title style</a:t>
            </a:r>
            <a:endParaRPr lang="en-US" dirty="0"/>
          </a:p>
        </p:txBody>
      </p:sp>
      <p:sp>
        <p:nvSpPr>
          <p:cNvPr id="3" name="Footer Placeholder 7"/>
          <p:cNvSpPr txBox="1">
            <a:spLocks/>
          </p:cNvSpPr>
          <p:nvPr userDrawn="1"/>
        </p:nvSpPr>
        <p:spPr>
          <a:xfrm>
            <a:off x="914400" y="6515100"/>
            <a:ext cx="2895600" cy="153888"/>
          </a:xfrm>
          <a:prstGeom prst="rect">
            <a:avLst/>
          </a:prstGeom>
        </p:spPr>
        <p:txBody>
          <a:bodyPr vert="horz" lIns="0" tIns="0" rIns="0" bIns="0" rtlCol="0" anchor="b" anchorCtr="0">
            <a:spAutoFit/>
          </a:bodyPr>
          <a:lstStyle>
            <a:lvl1pPr algn="l">
              <a:defRPr sz="1000">
                <a:solidFill>
                  <a:schemeClr val="tx1">
                    <a:tint val="75000"/>
                  </a:schemeClr>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schemeClr val="tx1">
                    <a:lumMod val="50000"/>
                    <a:lumOff val="50000"/>
                  </a:schemeClr>
                </a:solidFill>
                <a:effectLst/>
                <a:uLnTx/>
                <a:uFillTx/>
                <a:latin typeface="Arial" pitchFamily="34" charset="0"/>
                <a:ea typeface="+mn-ea"/>
                <a:cs typeface="Arial" pitchFamily="34" charset="0"/>
              </a:rPr>
              <a:t>Wake Forest Baptist Medical Center</a:t>
            </a:r>
            <a:endParaRPr kumimoji="0" lang="en-US" sz="1000" b="0" i="0" u="none" strike="noStrike" kern="1200" cap="none" spc="0" normalizeH="0" baseline="0" noProof="0" dirty="0">
              <a:ln>
                <a:noFill/>
              </a:ln>
              <a:solidFill>
                <a:schemeClr val="tx1">
                  <a:lumMod val="50000"/>
                  <a:lumOff val="50000"/>
                </a:schemeClr>
              </a:solidFill>
              <a:effectLst/>
              <a:uLnTx/>
              <a:uFillTx/>
              <a:latin typeface="Arial" pitchFamily="34" charset="0"/>
              <a:ea typeface="+mn-ea"/>
              <a:cs typeface="Arial"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3E28D29-1ECB-41DF-951B-2A23F95AD026}" type="datetimeFigureOut">
              <a:rPr lang="en-US" dirty="0"/>
              <a:t>06/07/2018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8E3F4F-51B2-42EE-AFA2-40C4572185CC}" type="slidenum">
              <a:rPr lang="en-US" dirty="0"/>
              <a:t>‹#›</a:t>
            </a:fld>
            <a:endParaRPr lang="en-US" dirty="0"/>
          </a:p>
        </p:txBody>
      </p:sp>
      <p:sp>
        <p:nvSpPr>
          <p:cNvPr id="7" name="Footer Placeholder 7"/>
          <p:cNvSpPr txBox="1">
            <a:spLocks/>
          </p:cNvSpPr>
          <p:nvPr userDrawn="1"/>
        </p:nvSpPr>
        <p:spPr>
          <a:xfrm>
            <a:off x="914400" y="6515100"/>
            <a:ext cx="2895600" cy="153888"/>
          </a:xfrm>
          <a:prstGeom prst="rect">
            <a:avLst/>
          </a:prstGeom>
        </p:spPr>
        <p:txBody>
          <a:bodyPr vert="horz" lIns="0" tIns="0" rIns="0" bIns="0" rtlCol="0" anchor="b" anchorCtr="0">
            <a:spAutoFit/>
          </a:bodyPr>
          <a:lstStyle>
            <a:lvl1pPr algn="l">
              <a:defRPr sz="1000">
                <a:solidFill>
                  <a:schemeClr val="tx1">
                    <a:tint val="75000"/>
                  </a:schemeClr>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schemeClr val="tx1">
                    <a:lumMod val="50000"/>
                    <a:lumOff val="50000"/>
                  </a:schemeClr>
                </a:solidFill>
                <a:effectLst/>
                <a:uLnTx/>
                <a:uFillTx/>
                <a:latin typeface="Arial" pitchFamily="34" charset="0"/>
                <a:ea typeface="+mn-ea"/>
                <a:cs typeface="Arial" pitchFamily="34" charset="0"/>
              </a:rPr>
              <a:t>Wake Forest Baptist Medical Center</a:t>
            </a:r>
            <a:endParaRPr kumimoji="0" lang="en-US" sz="1000" b="0" i="0" u="none" strike="noStrike" kern="1200" cap="none" spc="0" normalizeH="0" baseline="0" noProof="0" dirty="0">
              <a:ln>
                <a:noFill/>
              </a:ln>
              <a:solidFill>
                <a:schemeClr val="tx1">
                  <a:lumMod val="50000"/>
                  <a:lumOff val="50000"/>
                </a:schemeClr>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4162499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06/07/2018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2189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06/07/2018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744078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06/07/2018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450071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06/07/2018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
        <p:nvSpPr>
          <p:cNvPr id="6" name="Footer Placeholder 7"/>
          <p:cNvSpPr txBox="1">
            <a:spLocks/>
          </p:cNvSpPr>
          <p:nvPr userDrawn="1"/>
        </p:nvSpPr>
        <p:spPr>
          <a:xfrm>
            <a:off x="914400" y="6515100"/>
            <a:ext cx="2895600" cy="153888"/>
          </a:xfrm>
          <a:prstGeom prst="rect">
            <a:avLst/>
          </a:prstGeom>
        </p:spPr>
        <p:txBody>
          <a:bodyPr vert="horz" lIns="0" tIns="0" rIns="0" bIns="0" rtlCol="0" anchor="b" anchorCtr="0">
            <a:spAutoFit/>
          </a:bodyPr>
          <a:lstStyle>
            <a:lvl1pPr algn="l">
              <a:defRPr sz="1000">
                <a:solidFill>
                  <a:schemeClr val="tx1">
                    <a:tint val="75000"/>
                  </a:schemeClr>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schemeClr val="tx1">
                    <a:lumMod val="50000"/>
                    <a:lumOff val="50000"/>
                  </a:schemeClr>
                </a:solidFill>
                <a:effectLst/>
                <a:uLnTx/>
                <a:uFillTx/>
                <a:latin typeface="Arial" pitchFamily="34" charset="0"/>
                <a:ea typeface="+mn-ea"/>
                <a:cs typeface="Arial" pitchFamily="34" charset="0"/>
              </a:rPr>
              <a:t>Wake Forest Baptist Medical Center</a:t>
            </a:r>
            <a:endParaRPr kumimoji="0" lang="en-US" sz="1000" b="0" i="0" u="none" strike="noStrike" kern="1200" cap="none" spc="0" normalizeH="0" baseline="0" noProof="0" dirty="0">
              <a:ln>
                <a:noFill/>
              </a:ln>
              <a:solidFill>
                <a:schemeClr val="tx1">
                  <a:lumMod val="50000"/>
                  <a:lumOff val="50000"/>
                </a:schemeClr>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3608225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dirty="0"/>
              <a:pPr/>
              <a:t>06/07/2018</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955719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96DFF08F-DC6B-4601-B491-B0F83F6DD2DA}" type="datetimeFigureOut">
              <a:rPr lang="en-US" dirty="0"/>
              <a:pPr/>
              <a:t>06/07/2018</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617319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06/07/2018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879928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06/07/2018</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5595144"/>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64" r:id="rId12"/>
    <p:sldLayoutId id="2147483665" r:id="rId13"/>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772400" cy="553998"/>
          </a:xfrm>
        </p:spPr>
        <p:txBody>
          <a:bodyPr>
            <a:normAutofit fontScale="90000"/>
          </a:bodyPr>
          <a:lstStyle/>
          <a:p>
            <a:pPr algn="ctr"/>
            <a:r>
              <a:rPr lang="en-US" dirty="0" smtClean="0"/>
              <a:t>Patient and Family Promise</a:t>
            </a:r>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239798"/>
            <a:ext cx="8137525" cy="5153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16998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a:t>
            </a:r>
            <a:endParaRPr lang="en-US" dirty="0"/>
          </a:p>
        </p:txBody>
      </p:sp>
      <p:sp>
        <p:nvSpPr>
          <p:cNvPr id="3" name="Content Placeholder 2"/>
          <p:cNvSpPr>
            <a:spLocks noGrp="1"/>
          </p:cNvSpPr>
          <p:nvPr>
            <p:ph idx="1"/>
          </p:nvPr>
        </p:nvSpPr>
        <p:spPr>
          <a:xfrm>
            <a:off x="762000" y="2667000"/>
            <a:ext cx="7772400" cy="3477875"/>
          </a:xfrm>
        </p:spPr>
        <p:txBody>
          <a:bodyPr/>
          <a:lstStyle/>
          <a:p>
            <a:pPr lvl="0"/>
            <a:r>
              <a:rPr lang="en-US" sz="2400" dirty="0"/>
              <a:t>When you enter the Gray building, make sure that anyone entering behind you is wearing a Medical Center badge.  </a:t>
            </a:r>
          </a:p>
          <a:p>
            <a:r>
              <a:rPr lang="en-US" sz="2400" dirty="0"/>
              <a:t>Families arriving at the Medical Center requesting to see a decedent or requesting information about the decedent should be referred or escorted to Patient Relations, or they may call Autopsy at 716-2681 or 716-1184.</a:t>
            </a:r>
            <a:br>
              <a:rPr lang="en-US" sz="2400" dirty="0"/>
            </a:br>
            <a:endParaRPr lang="en-US" sz="2400" dirty="0"/>
          </a:p>
        </p:txBody>
      </p:sp>
      <p:sp>
        <p:nvSpPr>
          <p:cNvPr id="4" name="Rectangle 3"/>
          <p:cNvSpPr/>
          <p:nvPr/>
        </p:nvSpPr>
        <p:spPr>
          <a:xfrm>
            <a:off x="762000" y="1676400"/>
            <a:ext cx="7162800" cy="461665"/>
          </a:xfrm>
          <a:prstGeom prst="rect">
            <a:avLst/>
          </a:prstGeom>
        </p:spPr>
        <p:txBody>
          <a:bodyPr wrap="square">
            <a:spAutoFit/>
          </a:bodyPr>
          <a:lstStyle/>
          <a:p>
            <a:r>
              <a:rPr lang="en-US" altLang="en-US" sz="2400" dirty="0">
                <a:latin typeface="Arial" panose="020B0604020202020204" pitchFamily="34" charset="0"/>
                <a:cs typeface="Arial" panose="020B0604020202020204" pitchFamily="34" charset="0"/>
              </a:rPr>
              <a:t>What is your recommendation, request or plan?</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2131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977" y="381000"/>
            <a:ext cx="7772400" cy="1107996"/>
          </a:xfrm>
        </p:spPr>
        <p:txBody>
          <a:bodyPr>
            <a:normAutofit fontScale="90000"/>
          </a:bodyPr>
          <a:lstStyle/>
          <a:p>
            <a:pPr algn="ctr"/>
            <a:r>
              <a:rPr lang="en-US" dirty="0" smtClean="0"/>
              <a:t>Safety Focus of the Month </a:t>
            </a:r>
            <a:br>
              <a:rPr lang="en-US" dirty="0" smtClean="0"/>
            </a:br>
            <a:r>
              <a:rPr lang="en-US" dirty="0" smtClean="0"/>
              <a:t>May 2018</a:t>
            </a:r>
            <a:endParaRPr lang="en-US" dirty="0"/>
          </a:p>
        </p:txBody>
      </p:sp>
      <p:sp>
        <p:nvSpPr>
          <p:cNvPr id="3" name="Content Placeholder 2"/>
          <p:cNvSpPr>
            <a:spLocks noGrp="1"/>
          </p:cNvSpPr>
          <p:nvPr>
            <p:ph idx="1"/>
          </p:nvPr>
        </p:nvSpPr>
        <p:spPr>
          <a:xfrm>
            <a:off x="533400" y="1981200"/>
            <a:ext cx="7977554" cy="3200876"/>
          </a:xfrm>
        </p:spPr>
        <p:txBody>
          <a:bodyPr/>
          <a:lstStyle/>
          <a:p>
            <a:pPr marL="0" indent="0">
              <a:buNone/>
            </a:pPr>
            <a:r>
              <a:rPr lang="en-US" sz="2400" b="1" dirty="0" smtClean="0"/>
              <a:t>Communicate Clearly:</a:t>
            </a:r>
          </a:p>
          <a:p>
            <a:pPr lvl="3"/>
            <a:r>
              <a:rPr lang="en-US" sz="2400" dirty="0" smtClean="0"/>
              <a:t>Make sure we give and receive accurate and complete information</a:t>
            </a:r>
          </a:p>
          <a:p>
            <a:pPr lvl="3"/>
            <a:r>
              <a:rPr lang="en-US" sz="2400" dirty="0" smtClean="0"/>
              <a:t>We act on information we have been given</a:t>
            </a:r>
          </a:p>
          <a:p>
            <a:pPr lvl="3"/>
            <a:r>
              <a:rPr lang="en-US" sz="2400" dirty="0" smtClean="0"/>
              <a:t>Co-workers act on information they have been given</a:t>
            </a:r>
          </a:p>
          <a:p>
            <a:pPr marL="231775" lvl="1" indent="0">
              <a:buNone/>
            </a:pPr>
            <a:r>
              <a:rPr lang="en-US" sz="2400" dirty="0" smtClean="0"/>
              <a:t>Can you recall a time when you were involved in an error that resulted from poor verbal communication?</a:t>
            </a:r>
            <a:r>
              <a:rPr lang="en-US" sz="2400" dirty="0"/>
              <a:t>	</a:t>
            </a:r>
          </a:p>
        </p:txBody>
      </p:sp>
    </p:spTree>
    <p:extLst>
      <p:ext uri="{BB962C8B-B14F-4D97-AF65-F5344CB8AC3E}">
        <p14:creationId xmlns:p14="http://schemas.microsoft.com/office/powerpoint/2010/main" val="197021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820615" y="1447800"/>
            <a:ext cx="754380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0" indent="-349250">
              <a:spcAft>
                <a:spcPts val="1200"/>
              </a:spcAft>
              <a:buBlip>
                <a:blip r:embed="rId3"/>
              </a:buBlip>
              <a:defRPr sz="2400">
                <a:solidFill>
                  <a:schemeClr val="tx1"/>
                </a:solidFill>
                <a:latin typeface="Arial" panose="020B0604020202020204" pitchFamily="34" charset="0"/>
                <a:cs typeface="Arial" panose="020B0604020202020204" pitchFamily="34" charset="0"/>
              </a:defRPr>
            </a:lvl1pPr>
            <a:lvl2pPr marL="742950" indent="-285750">
              <a:spcAft>
                <a:spcPts val="1200"/>
              </a:spcAft>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spcAft>
                <a:spcPts val="1200"/>
              </a:spcAft>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3pPr>
            <a:lvl4pPr marL="1600200" indent="-228600">
              <a:spcAft>
                <a:spcPts val="1200"/>
              </a:spcAft>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4pPr>
            <a:lvl5pPr marL="2057400" indent="-228600">
              <a:spcAft>
                <a:spcPts val="1200"/>
              </a:spcAft>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ts val="1200"/>
              </a:spcAft>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ts val="1200"/>
              </a:spcAft>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ts val="1200"/>
              </a:spcAft>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ts val="1200"/>
              </a:spcAft>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9pPr>
          </a:lstStyle>
          <a:p>
            <a:pPr algn="ctr" eaLnBrk="1" hangingPunct="1">
              <a:buFontTx/>
              <a:buNone/>
            </a:pPr>
            <a:r>
              <a:rPr lang="en-US" altLang="en-US" b="1" dirty="0"/>
              <a:t>Communicate complete and accurate information in a timely and appropriate </a:t>
            </a:r>
            <a:r>
              <a:rPr lang="en-US" altLang="en-US" b="1" dirty="0" smtClean="0"/>
              <a:t>manner: </a:t>
            </a:r>
            <a:endParaRPr lang="en-US" altLang="en-US" b="1" dirty="0"/>
          </a:p>
          <a:p>
            <a:pPr eaLnBrk="1" hangingPunct="1"/>
            <a:r>
              <a:rPr lang="en-US" altLang="en-US" dirty="0" smtClean="0"/>
              <a:t>To </a:t>
            </a:r>
            <a:r>
              <a:rPr lang="en-US" altLang="en-US" dirty="0"/>
              <a:t>ensure that we </a:t>
            </a:r>
            <a:r>
              <a:rPr lang="en-US" altLang="en-US" b="1" i="1" dirty="0"/>
              <a:t>hear</a:t>
            </a:r>
            <a:r>
              <a:rPr lang="en-US" altLang="en-US" dirty="0"/>
              <a:t> </a:t>
            </a:r>
            <a:r>
              <a:rPr lang="en-US" altLang="en-US" dirty="0" smtClean="0"/>
              <a:t>details </a:t>
            </a:r>
            <a:r>
              <a:rPr lang="en-US" altLang="en-US" dirty="0"/>
              <a:t>correctly</a:t>
            </a:r>
          </a:p>
          <a:p>
            <a:pPr eaLnBrk="1" hangingPunct="1"/>
            <a:r>
              <a:rPr lang="en-US" altLang="en-US" dirty="0"/>
              <a:t>To ensure that we </a:t>
            </a:r>
            <a:r>
              <a:rPr lang="en-US" altLang="en-US" b="1" i="1" dirty="0" smtClean="0"/>
              <a:t>understand</a:t>
            </a:r>
            <a:r>
              <a:rPr lang="en-US" altLang="en-US" dirty="0" smtClean="0"/>
              <a:t> </a:t>
            </a:r>
            <a:r>
              <a:rPr lang="en-US" altLang="en-US" dirty="0"/>
              <a:t>details</a:t>
            </a:r>
          </a:p>
          <a:p>
            <a:pPr eaLnBrk="1" hangingPunct="1"/>
            <a:r>
              <a:rPr lang="en-US" altLang="en-US" dirty="0"/>
              <a:t>To prevent wrong assumptions and misunderstandings that could cause us to make wrong decisions</a:t>
            </a:r>
          </a:p>
        </p:txBody>
      </p:sp>
      <p:sp>
        <p:nvSpPr>
          <p:cNvPr id="6" name="Title 1"/>
          <p:cNvSpPr>
            <a:spLocks/>
          </p:cNvSpPr>
          <p:nvPr/>
        </p:nvSpPr>
        <p:spPr bwMode="auto">
          <a:xfrm>
            <a:off x="808892" y="609600"/>
            <a:ext cx="7924800"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Aft>
                <a:spcPts val="1200"/>
              </a:spcAft>
              <a:buBlip>
                <a:blip r:embed="rId3"/>
              </a:buBlip>
              <a:defRPr sz="2400">
                <a:solidFill>
                  <a:schemeClr val="tx1"/>
                </a:solidFill>
                <a:latin typeface="Arial" panose="020B0604020202020204" pitchFamily="34" charset="0"/>
                <a:cs typeface="Arial" panose="020B0604020202020204" pitchFamily="34" charset="0"/>
              </a:defRPr>
            </a:lvl1pPr>
            <a:lvl2pPr marL="742950" indent="-285750">
              <a:spcAft>
                <a:spcPts val="1200"/>
              </a:spcAft>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spcAft>
                <a:spcPts val="1200"/>
              </a:spcAft>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3pPr>
            <a:lvl4pPr marL="1600200" indent="-228600">
              <a:spcAft>
                <a:spcPts val="1200"/>
              </a:spcAft>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4pPr>
            <a:lvl5pPr marL="2057400" indent="-228600">
              <a:spcAft>
                <a:spcPts val="1200"/>
              </a:spcAft>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ts val="1200"/>
              </a:spcAft>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ts val="1200"/>
              </a:spcAft>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ts val="1200"/>
              </a:spcAft>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ts val="1200"/>
              </a:spcAft>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9pPr>
          </a:lstStyle>
          <a:p>
            <a:pPr algn="ctr" eaLnBrk="1" hangingPunct="1">
              <a:spcAft>
                <a:spcPct val="0"/>
              </a:spcAft>
              <a:buFontTx/>
              <a:buNone/>
            </a:pPr>
            <a:r>
              <a:rPr lang="en-US" altLang="en-US" sz="2700" dirty="0" smtClean="0">
                <a:solidFill>
                  <a:schemeClr val="accent2"/>
                </a:solidFill>
              </a:rPr>
              <a:t>Communicate </a:t>
            </a:r>
            <a:r>
              <a:rPr lang="en-US" altLang="en-US" sz="2700" dirty="0">
                <a:solidFill>
                  <a:schemeClr val="accent2"/>
                </a:solidFill>
              </a:rPr>
              <a:t>Clearly</a:t>
            </a:r>
          </a:p>
        </p:txBody>
      </p:sp>
      <p:pic>
        <p:nvPicPr>
          <p:cNvPr id="2" name="Picture 1" descr="Assassination as Policy in Washington: How It Failed Then ..."/>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2400" y="4419600"/>
            <a:ext cx="4114800" cy="2133600"/>
          </a:xfrm>
          <a:prstGeom prst="rect">
            <a:avLst/>
          </a:prstGeom>
        </p:spPr>
      </p:pic>
    </p:spTree>
    <p:extLst>
      <p:ext uri="{BB962C8B-B14F-4D97-AF65-F5344CB8AC3E}">
        <p14:creationId xmlns:p14="http://schemas.microsoft.com/office/powerpoint/2010/main" val="2127801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p:cNvSpPr>
          <p:nvPr/>
        </p:nvSpPr>
        <p:spPr bwMode="auto">
          <a:xfrm>
            <a:off x="838200" y="533400"/>
            <a:ext cx="7924800" cy="41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Aft>
                <a:spcPts val="1200"/>
              </a:spcAft>
              <a:buBlip>
                <a:blip r:embed="rId2"/>
              </a:buBlip>
              <a:defRPr sz="2400">
                <a:solidFill>
                  <a:schemeClr val="tx1"/>
                </a:solidFill>
                <a:latin typeface="Arial" panose="020B0604020202020204" pitchFamily="34" charset="0"/>
                <a:cs typeface="Arial" panose="020B0604020202020204" pitchFamily="34" charset="0"/>
              </a:defRPr>
            </a:lvl1pPr>
            <a:lvl2pPr marL="742950" indent="-285750">
              <a:spcAft>
                <a:spcPts val="1200"/>
              </a:spcAft>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spcAft>
                <a:spcPts val="1200"/>
              </a:spcAft>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3pPr>
            <a:lvl4pPr marL="1600200" indent="-228600">
              <a:spcAft>
                <a:spcPts val="1200"/>
              </a:spcAft>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4pPr>
            <a:lvl5pPr marL="2057400" indent="-228600">
              <a:spcAft>
                <a:spcPts val="1200"/>
              </a:spcAft>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ts val="1200"/>
              </a:spcAft>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ts val="1200"/>
              </a:spcAft>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ts val="1200"/>
              </a:spcAft>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ts val="1200"/>
              </a:spcAft>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9pPr>
          </a:lstStyle>
          <a:p>
            <a:pPr eaLnBrk="1" hangingPunct="1">
              <a:spcAft>
                <a:spcPct val="0"/>
              </a:spcAft>
              <a:buFontTx/>
              <a:buNone/>
            </a:pPr>
            <a:r>
              <a:rPr lang="en-US" altLang="en-US" sz="2700" b="1" dirty="0">
                <a:solidFill>
                  <a:schemeClr val="accent1"/>
                </a:solidFill>
              </a:rPr>
              <a:t>SBAR </a:t>
            </a:r>
            <a:r>
              <a:rPr lang="en-US" altLang="en-US" sz="2700" dirty="0">
                <a:solidFill>
                  <a:schemeClr val="accent2"/>
                </a:solidFill>
              </a:rPr>
              <a:t>for Effective Communication &amp; Notification</a:t>
            </a:r>
          </a:p>
        </p:txBody>
      </p:sp>
      <p:sp>
        <p:nvSpPr>
          <p:cNvPr id="5" name="Rectangle 3"/>
          <p:cNvSpPr>
            <a:spLocks noGrp="1" noChangeArrowheads="1"/>
          </p:cNvSpPr>
          <p:nvPr>
            <p:ph idx="1"/>
          </p:nvPr>
        </p:nvSpPr>
        <p:spPr>
          <a:xfrm>
            <a:off x="852854" y="1524000"/>
            <a:ext cx="7543800" cy="3139321"/>
          </a:xfrm>
        </p:spPr>
        <p:txBody>
          <a:bodyPr lIns="91440" tIns="45720" rIns="91440" bIns="45720"/>
          <a:lstStyle/>
          <a:p>
            <a:pPr marL="349250" indent="-349250" eaLnBrk="1" hangingPunct="1"/>
            <a:r>
              <a:rPr lang="en-US" altLang="en-US" sz="2400" b="1" dirty="0" smtClean="0"/>
              <a:t>Situation: </a:t>
            </a:r>
            <a:r>
              <a:rPr lang="en-US" altLang="en-US" sz="2400" dirty="0" smtClean="0"/>
              <a:t>What is the situation, patient or project?</a:t>
            </a:r>
          </a:p>
          <a:p>
            <a:pPr marL="349250" indent="-349250" eaLnBrk="1" hangingPunct="1"/>
            <a:r>
              <a:rPr lang="en-US" altLang="en-US" sz="2400" b="1" dirty="0" smtClean="0"/>
              <a:t>Background: </a:t>
            </a:r>
            <a:r>
              <a:rPr lang="en-US" altLang="en-US" sz="2400" dirty="0" smtClean="0"/>
              <a:t>What is the important information, problems and precautions?</a:t>
            </a:r>
          </a:p>
          <a:p>
            <a:pPr marL="349250" indent="-349250" eaLnBrk="1" hangingPunct="1"/>
            <a:r>
              <a:rPr lang="en-US" altLang="en-US" sz="2400" b="1" dirty="0" smtClean="0"/>
              <a:t>Assessment: </a:t>
            </a:r>
            <a:r>
              <a:rPr lang="en-US" altLang="en-US" sz="2400" dirty="0" smtClean="0"/>
              <a:t>What is your read of the situation, problems, and precautions?</a:t>
            </a:r>
          </a:p>
          <a:p>
            <a:pPr marL="349250" indent="-349250" eaLnBrk="1" hangingPunct="1"/>
            <a:r>
              <a:rPr lang="en-US" altLang="en-US" sz="2400" b="1" dirty="0" smtClean="0"/>
              <a:t>Recommendation:</a:t>
            </a:r>
            <a:r>
              <a:rPr lang="en-US" altLang="en-US" sz="2400" dirty="0" smtClean="0"/>
              <a:t> What is your recommendation, request or plan?</a:t>
            </a:r>
          </a:p>
        </p:txBody>
      </p:sp>
      <p:sp>
        <p:nvSpPr>
          <p:cNvPr id="6" name="TextBox 21"/>
          <p:cNvSpPr txBox="1">
            <a:spLocks noChangeArrowheads="1"/>
          </p:cNvSpPr>
          <p:nvPr/>
        </p:nvSpPr>
        <p:spPr bwMode="auto">
          <a:xfrm>
            <a:off x="1066800" y="5027314"/>
            <a:ext cx="6934200" cy="946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Aft>
                <a:spcPts val="1200"/>
              </a:spcAft>
              <a:buBlip>
                <a:blip r:embed="rId2"/>
              </a:buBlip>
              <a:defRPr sz="2400">
                <a:solidFill>
                  <a:schemeClr val="tx1"/>
                </a:solidFill>
                <a:latin typeface="Arial" panose="020B0604020202020204" pitchFamily="34" charset="0"/>
                <a:cs typeface="Arial" panose="020B0604020202020204" pitchFamily="34" charset="0"/>
              </a:defRPr>
            </a:lvl1pPr>
            <a:lvl2pPr marL="742950" indent="-285750">
              <a:spcAft>
                <a:spcPts val="1200"/>
              </a:spcAft>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spcAft>
                <a:spcPts val="1200"/>
              </a:spcAft>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3pPr>
            <a:lvl4pPr marL="1600200" indent="-228600">
              <a:spcAft>
                <a:spcPts val="1200"/>
              </a:spcAft>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4pPr>
            <a:lvl5pPr marL="2057400" indent="-228600">
              <a:spcAft>
                <a:spcPts val="1200"/>
              </a:spcAft>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ts val="1200"/>
              </a:spcAft>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ts val="1200"/>
              </a:spcAft>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ts val="1200"/>
              </a:spcAft>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ts val="1200"/>
              </a:spcAft>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9pPr>
          </a:lstStyle>
          <a:p>
            <a:pPr algn="ctr" eaLnBrk="1" hangingPunct="1">
              <a:spcAft>
                <a:spcPct val="0"/>
              </a:spcAft>
              <a:buFontTx/>
              <a:buNone/>
            </a:pPr>
            <a:r>
              <a:rPr lang="en-US" altLang="en-US" sz="2800" b="1" dirty="0">
                <a:solidFill>
                  <a:schemeClr val="accent2"/>
                </a:solidFill>
              </a:rPr>
              <a:t>SBAR is a helpful tool for</a:t>
            </a:r>
          </a:p>
          <a:p>
            <a:pPr algn="ctr" eaLnBrk="1" hangingPunct="1">
              <a:spcAft>
                <a:spcPct val="0"/>
              </a:spcAft>
              <a:buFontTx/>
              <a:buNone/>
            </a:pPr>
            <a:r>
              <a:rPr lang="en-US" altLang="en-US" sz="2800" b="1" dirty="0">
                <a:solidFill>
                  <a:schemeClr val="accent2"/>
                </a:solidFill>
              </a:rPr>
              <a:t> anyone when a decision is needed</a:t>
            </a:r>
          </a:p>
        </p:txBody>
      </p:sp>
    </p:spTree>
    <p:extLst>
      <p:ext uri="{BB962C8B-B14F-4D97-AF65-F5344CB8AC3E}">
        <p14:creationId xmlns:p14="http://schemas.microsoft.com/office/powerpoint/2010/main" val="23010608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a:t>
            </a:r>
            <a:endParaRPr lang="en-US" dirty="0"/>
          </a:p>
        </p:txBody>
      </p:sp>
      <p:sp>
        <p:nvSpPr>
          <p:cNvPr id="3" name="Content Placeholder 2"/>
          <p:cNvSpPr>
            <a:spLocks noGrp="1"/>
          </p:cNvSpPr>
          <p:nvPr>
            <p:ph idx="1"/>
          </p:nvPr>
        </p:nvSpPr>
        <p:spPr>
          <a:xfrm>
            <a:off x="822959" y="2667000"/>
            <a:ext cx="7543801" cy="2133600"/>
          </a:xfrm>
        </p:spPr>
        <p:txBody>
          <a:bodyPr>
            <a:normAutofit/>
          </a:bodyPr>
          <a:lstStyle/>
          <a:p>
            <a:r>
              <a:rPr lang="en-US" sz="4000" dirty="0" smtClean="0"/>
              <a:t>How would you effectively communicate the following circumstance in SBAR format?</a:t>
            </a:r>
            <a:endParaRPr lang="en-US" sz="4000" dirty="0"/>
          </a:p>
        </p:txBody>
      </p:sp>
    </p:spTree>
    <p:extLst>
      <p:ext uri="{BB962C8B-B14F-4D97-AF65-F5344CB8AC3E}">
        <p14:creationId xmlns:p14="http://schemas.microsoft.com/office/powerpoint/2010/main" val="3148323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3031" y="609600"/>
            <a:ext cx="7772400" cy="553998"/>
          </a:xfrm>
        </p:spPr>
        <p:txBody>
          <a:bodyPr>
            <a:normAutofit fontScale="90000"/>
          </a:bodyPr>
          <a:lstStyle/>
          <a:p>
            <a:pPr algn="ctr"/>
            <a:r>
              <a:rPr lang="en-US" dirty="0" smtClean="0"/>
              <a:t>Circumstance</a:t>
            </a:r>
            <a:endParaRPr lang="en-US" dirty="0"/>
          </a:p>
        </p:txBody>
      </p:sp>
      <p:sp>
        <p:nvSpPr>
          <p:cNvPr id="3" name="Content Placeholder 2"/>
          <p:cNvSpPr>
            <a:spLocks noGrp="1"/>
          </p:cNvSpPr>
          <p:nvPr>
            <p:ph idx="1"/>
          </p:nvPr>
        </p:nvSpPr>
        <p:spPr>
          <a:xfrm>
            <a:off x="838200" y="1447800"/>
            <a:ext cx="7772400" cy="4648200"/>
          </a:xfrm>
        </p:spPr>
        <p:txBody>
          <a:bodyPr/>
          <a:lstStyle/>
          <a:p>
            <a:pPr marL="0" indent="0">
              <a:buNone/>
            </a:pPr>
            <a:r>
              <a:rPr lang="en-US" dirty="0" smtClean="0"/>
              <a:t>On three occasions over the past few months, families and visitors of decedents have been escorted into the Gray Building by hospital employees to the autopsy suite.  The Gray building is not open to visitors due to the nature of work that occurs in that area (research, autopsy, </a:t>
            </a:r>
            <a:r>
              <a:rPr lang="en-US" dirty="0" err="1" smtClean="0"/>
              <a:t>etc</a:t>
            </a:r>
            <a:r>
              <a:rPr lang="en-US" dirty="0" smtClean="0"/>
              <a:t>). In an effort to keep both visitors and employees safe, the Gray Building is locked and is not to be entered by anyone that is not an employee of the medical center. </a:t>
            </a:r>
            <a:endParaRPr lang="en-US" dirty="0"/>
          </a:p>
        </p:txBody>
      </p:sp>
    </p:spTree>
    <p:extLst>
      <p:ext uri="{BB962C8B-B14F-4D97-AF65-F5344CB8AC3E}">
        <p14:creationId xmlns:p14="http://schemas.microsoft.com/office/powerpoint/2010/main" val="29339778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3723" y="457200"/>
            <a:ext cx="7772400" cy="553998"/>
          </a:xfrm>
        </p:spPr>
        <p:txBody>
          <a:bodyPr>
            <a:normAutofit fontScale="90000"/>
          </a:bodyPr>
          <a:lstStyle/>
          <a:p>
            <a:r>
              <a:rPr lang="en-US" dirty="0" smtClean="0"/>
              <a:t>Situation:</a:t>
            </a:r>
            <a:endParaRPr lang="en-US" dirty="0"/>
          </a:p>
        </p:txBody>
      </p:sp>
      <p:sp>
        <p:nvSpPr>
          <p:cNvPr id="3" name="Content Placeholder 2"/>
          <p:cNvSpPr>
            <a:spLocks noGrp="1"/>
          </p:cNvSpPr>
          <p:nvPr>
            <p:ph idx="1"/>
          </p:nvPr>
        </p:nvSpPr>
        <p:spPr>
          <a:xfrm>
            <a:off x="794238" y="5411516"/>
            <a:ext cx="7772400" cy="430887"/>
          </a:xfrm>
        </p:spPr>
        <p:txBody>
          <a:bodyPr/>
          <a:lstStyle/>
          <a:p>
            <a:pPr marL="0" indent="0">
              <a:buNone/>
            </a:pPr>
            <a:r>
              <a:rPr lang="en-US" dirty="0">
                <a:latin typeface="+mn-lt"/>
              </a:rPr>
              <a:t>Only employees should enter the Gray building</a:t>
            </a:r>
            <a:r>
              <a:rPr lang="en-US" dirty="0"/>
              <a:t>.</a:t>
            </a:r>
            <a:r>
              <a:rPr lang="en-US" b="1" dirty="0"/>
              <a:t> </a:t>
            </a:r>
            <a:endParaRPr lang="en-US" dirty="0"/>
          </a:p>
        </p:txBody>
      </p:sp>
      <p:sp>
        <p:nvSpPr>
          <p:cNvPr id="4" name="TextBox 3"/>
          <p:cNvSpPr txBox="1"/>
          <p:nvPr/>
        </p:nvSpPr>
        <p:spPr>
          <a:xfrm>
            <a:off x="762000" y="1463188"/>
            <a:ext cx="7183315" cy="523220"/>
          </a:xfrm>
          <a:prstGeom prst="rect">
            <a:avLst/>
          </a:prstGeom>
          <a:noFill/>
        </p:spPr>
        <p:txBody>
          <a:bodyPr wrap="square" rtlCol="0">
            <a:spAutoFit/>
          </a:bodyPr>
          <a:lstStyle/>
          <a:p>
            <a:r>
              <a:rPr lang="en-US" sz="2800" dirty="0" smtClean="0"/>
              <a:t>The </a:t>
            </a:r>
            <a:r>
              <a:rPr lang="en-US" sz="2800" dirty="0"/>
              <a:t>headline of the problem or situation</a:t>
            </a:r>
          </a:p>
        </p:txBody>
      </p:sp>
      <p:pic>
        <p:nvPicPr>
          <p:cNvPr id="5" name="Picture 4" descr="HOTandThinkertools - Newspaper Front P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5000" y="2275708"/>
            <a:ext cx="4705350" cy="2867023"/>
          </a:xfrm>
          <a:prstGeom prst="rect">
            <a:avLst/>
          </a:prstGeom>
        </p:spPr>
      </p:pic>
    </p:spTree>
    <p:extLst>
      <p:ext uri="{BB962C8B-B14F-4D97-AF65-F5344CB8AC3E}">
        <p14:creationId xmlns:p14="http://schemas.microsoft.com/office/powerpoint/2010/main" val="1465901964"/>
      </p:ext>
    </p:extLst>
  </p:cSld>
  <p:clrMapOvr>
    <a:masterClrMapping/>
  </p:clrMapOvr>
  <mc:AlternateContent xmlns:mc="http://schemas.openxmlformats.org/markup-compatibility/2006" xmlns:p14="http://schemas.microsoft.com/office/powerpoint/2010/main">
    <mc:Choice Requires="p14">
      <p:transition spd="slow" p14:dur="900">
        <p14:flythrough hasBounce="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3400"/>
            <a:ext cx="7772400" cy="553998"/>
          </a:xfrm>
        </p:spPr>
        <p:txBody>
          <a:bodyPr>
            <a:normAutofit fontScale="90000"/>
          </a:bodyPr>
          <a:lstStyle/>
          <a:p>
            <a:r>
              <a:rPr lang="en-US" dirty="0" smtClean="0"/>
              <a:t>Background:</a:t>
            </a:r>
            <a:endParaRPr lang="en-US" dirty="0"/>
          </a:p>
        </p:txBody>
      </p:sp>
      <p:sp>
        <p:nvSpPr>
          <p:cNvPr id="3" name="Content Placeholder 2"/>
          <p:cNvSpPr>
            <a:spLocks noGrp="1"/>
          </p:cNvSpPr>
          <p:nvPr>
            <p:ph idx="1"/>
          </p:nvPr>
        </p:nvSpPr>
        <p:spPr>
          <a:xfrm>
            <a:off x="609600" y="3572608"/>
            <a:ext cx="7772400" cy="2739211"/>
          </a:xfrm>
        </p:spPr>
        <p:txBody>
          <a:bodyPr/>
          <a:lstStyle/>
          <a:p>
            <a:pPr marL="0" indent="0">
              <a:buNone/>
            </a:pPr>
            <a:r>
              <a:rPr lang="en-US" sz="2400" dirty="0">
                <a:latin typeface="+mn-lt"/>
              </a:rPr>
              <a:t>Over the past two months, there have been three incidents where families have been escorted by Medical Center employees to the autopsy suite. The autopsy suite is not set up for family viewing. Also, there are numerous lab and research activities occurring in the Gray building, which further prohibits non-employees from entering the building.</a:t>
            </a:r>
          </a:p>
          <a:p>
            <a:pPr marL="0" indent="0">
              <a:buNone/>
            </a:pPr>
            <a:endParaRPr lang="en-US" sz="2400" dirty="0">
              <a:latin typeface="+mn-lt"/>
            </a:endParaRPr>
          </a:p>
        </p:txBody>
      </p:sp>
      <p:sp>
        <p:nvSpPr>
          <p:cNvPr id="5" name="Rectangle 4"/>
          <p:cNvSpPr/>
          <p:nvPr/>
        </p:nvSpPr>
        <p:spPr>
          <a:xfrm>
            <a:off x="609600" y="1371600"/>
            <a:ext cx="3733800" cy="1815882"/>
          </a:xfrm>
          <a:prstGeom prst="rect">
            <a:avLst/>
          </a:prstGeom>
        </p:spPr>
        <p:txBody>
          <a:bodyPr wrap="square">
            <a:spAutoFit/>
          </a:bodyPr>
          <a:lstStyle/>
          <a:p>
            <a:pPr marL="349250" indent="-349250"/>
            <a:r>
              <a:rPr lang="en-US" altLang="en-US" sz="2800" dirty="0"/>
              <a:t>What </a:t>
            </a:r>
            <a:r>
              <a:rPr lang="en-US" altLang="en-US" sz="2800" dirty="0" smtClean="0"/>
              <a:t>is </a:t>
            </a:r>
            <a:r>
              <a:rPr lang="en-US" altLang="en-US" sz="2800" dirty="0"/>
              <a:t>the important information, problems </a:t>
            </a:r>
            <a:r>
              <a:rPr lang="en-US" altLang="en-US" sz="2800" dirty="0" smtClean="0"/>
              <a:t>or precautions</a:t>
            </a:r>
            <a:r>
              <a:rPr lang="en-US" altLang="en-US" sz="2800" dirty="0"/>
              <a:t>?</a:t>
            </a:r>
          </a:p>
        </p:txBody>
      </p:sp>
      <p:pic>
        <p:nvPicPr>
          <p:cNvPr id="6" name="Picture 5" descr="&gt;God is on My Side | WTIT: The Blo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1000" y="624254"/>
            <a:ext cx="3810000" cy="2857500"/>
          </a:xfrm>
          <a:prstGeom prst="rect">
            <a:avLst/>
          </a:prstGeom>
        </p:spPr>
      </p:pic>
    </p:spTree>
    <p:extLst>
      <p:ext uri="{BB962C8B-B14F-4D97-AF65-F5344CB8AC3E}">
        <p14:creationId xmlns:p14="http://schemas.microsoft.com/office/powerpoint/2010/main" val="2617934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6638" y="685800"/>
            <a:ext cx="7772400" cy="553998"/>
          </a:xfrm>
        </p:spPr>
        <p:txBody>
          <a:bodyPr>
            <a:normAutofit fontScale="90000"/>
          </a:bodyPr>
          <a:lstStyle/>
          <a:p>
            <a:r>
              <a:rPr lang="en-US" dirty="0" smtClean="0"/>
              <a:t>Assessment:</a:t>
            </a:r>
            <a:endParaRPr lang="en-US" dirty="0"/>
          </a:p>
        </p:txBody>
      </p:sp>
      <p:sp>
        <p:nvSpPr>
          <p:cNvPr id="3" name="Content Placeholder 2"/>
          <p:cNvSpPr>
            <a:spLocks noGrp="1"/>
          </p:cNvSpPr>
          <p:nvPr>
            <p:ph idx="1"/>
          </p:nvPr>
        </p:nvSpPr>
        <p:spPr>
          <a:xfrm>
            <a:off x="641838" y="4648200"/>
            <a:ext cx="7772400" cy="1631216"/>
          </a:xfrm>
        </p:spPr>
        <p:txBody>
          <a:bodyPr/>
          <a:lstStyle/>
          <a:p>
            <a:pPr marL="0" indent="0">
              <a:buNone/>
            </a:pPr>
            <a:r>
              <a:rPr lang="en-US" sz="2400" dirty="0" smtClean="0"/>
              <a:t>To ensure visitor and family safety, visitors </a:t>
            </a:r>
            <a:r>
              <a:rPr lang="en-US" sz="2400" dirty="0"/>
              <a:t>should not be allowed access to the autopsy suite or Gray Building at any time. </a:t>
            </a:r>
          </a:p>
          <a:p>
            <a:pPr marL="0" indent="0">
              <a:buNone/>
            </a:pPr>
            <a:endParaRPr lang="en-US" sz="2400" dirty="0"/>
          </a:p>
        </p:txBody>
      </p:sp>
      <p:sp>
        <p:nvSpPr>
          <p:cNvPr id="4" name="Rectangle 3"/>
          <p:cNvSpPr/>
          <p:nvPr/>
        </p:nvSpPr>
        <p:spPr>
          <a:xfrm>
            <a:off x="718038" y="1600200"/>
            <a:ext cx="7620000" cy="830997"/>
          </a:xfrm>
          <a:prstGeom prst="rect">
            <a:avLst/>
          </a:prstGeom>
        </p:spPr>
        <p:txBody>
          <a:bodyPr wrap="square">
            <a:spAutoFit/>
          </a:bodyPr>
          <a:lstStyle/>
          <a:p>
            <a:pPr marL="349250" indent="-349250"/>
            <a:r>
              <a:rPr lang="en-US" altLang="en-US" sz="2400" dirty="0" smtClean="0">
                <a:latin typeface="Arial" panose="020B0604020202020204" pitchFamily="34" charset="0"/>
                <a:cs typeface="Arial" panose="020B0604020202020204" pitchFamily="34" charset="0"/>
              </a:rPr>
              <a:t>What </a:t>
            </a:r>
            <a:r>
              <a:rPr lang="en-US" altLang="en-US" sz="2400" dirty="0">
                <a:latin typeface="Arial" panose="020B0604020202020204" pitchFamily="34" charset="0"/>
                <a:cs typeface="Arial" panose="020B0604020202020204" pitchFamily="34" charset="0"/>
              </a:rPr>
              <a:t>is your read of the situation, problems, and precautions?</a:t>
            </a:r>
          </a:p>
        </p:txBody>
      </p:sp>
      <p:pic>
        <p:nvPicPr>
          <p:cNvPr id="6" name="Picture 5" descr="Original file ‎ (SVG file, nominally 128 × 128 pixels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2237601"/>
            <a:ext cx="4076700" cy="2133600"/>
          </a:xfrm>
          <a:prstGeom prst="rect">
            <a:avLst/>
          </a:prstGeom>
        </p:spPr>
      </p:pic>
    </p:spTree>
    <p:extLst>
      <p:ext uri="{BB962C8B-B14F-4D97-AF65-F5344CB8AC3E}">
        <p14:creationId xmlns:p14="http://schemas.microsoft.com/office/powerpoint/2010/main" val="1977908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1445</TotalTime>
  <Words>430</Words>
  <Application>Microsoft Office PowerPoint</Application>
  <PresentationFormat>On-screen Show (4:3)</PresentationFormat>
  <Paragraphs>37</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Retrospect</vt:lpstr>
      <vt:lpstr>Patient and Family Promise</vt:lpstr>
      <vt:lpstr>Safety Focus of the Month  May 2018</vt:lpstr>
      <vt:lpstr>PowerPoint Presentation</vt:lpstr>
      <vt:lpstr>PowerPoint Presentation</vt:lpstr>
      <vt:lpstr>Practice</vt:lpstr>
      <vt:lpstr>Circumstance</vt:lpstr>
      <vt:lpstr>Situation:</vt:lpstr>
      <vt:lpstr>Background:</vt:lpstr>
      <vt:lpstr>Assessment:</vt:lpstr>
      <vt:lpstr>Recommendation:</vt:lpstr>
    </vt:vector>
  </TitlesOfParts>
  <Company>WFUHS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WFUHS</dc:creator>
  <cp:lastModifiedBy>Christy Hernandez</cp:lastModifiedBy>
  <cp:revision>63</cp:revision>
  <dcterms:created xsi:type="dcterms:W3CDTF">2016-09-30T15:29:35Z</dcterms:created>
  <dcterms:modified xsi:type="dcterms:W3CDTF">2018-06-07T18:35:35Z</dcterms:modified>
</cp:coreProperties>
</file>