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3" r:id="rId4"/>
    <p:sldId id="284" r:id="rId5"/>
    <p:sldId id="285" r:id="rId6"/>
    <p:sldId id="274" r:id="rId7"/>
    <p:sldId id="275" r:id="rId8"/>
    <p:sldId id="276" r:id="rId9"/>
    <p:sldId id="28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RL6 by Month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Lab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Sheet1!$A$5:$A$10</c:f>
              <c:strCache>
                <c:ptCount val="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</c:strCache>
            </c:strRef>
          </c:cat>
          <c:val>
            <c:numRef>
              <c:f>Sheet1!$B$5:$B$10</c:f>
              <c:numCache>
                <c:formatCode>General</c:formatCode>
                <c:ptCount val="6"/>
                <c:pt idx="0">
                  <c:v>203</c:v>
                </c:pt>
                <c:pt idx="1">
                  <c:v>153</c:v>
                </c:pt>
                <c:pt idx="2">
                  <c:v>215</c:v>
                </c:pt>
                <c:pt idx="3">
                  <c:v>221</c:v>
                </c:pt>
                <c:pt idx="4">
                  <c:v>162</c:v>
                </c:pt>
                <c:pt idx="5">
                  <c:v>188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7E1-4558-A2EB-7D3E509C63C4}"/>
            </c:ext>
          </c:extLst>
        </c:ser>
        <c:ser>
          <c:idx val="1"/>
          <c:order val="1"/>
          <c:tx>
            <c:strRef>
              <c:f>Sheet1!$C$4</c:f>
              <c:strCache>
                <c:ptCount val="1"/>
                <c:pt idx="0">
                  <c:v>BB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Sheet1!$A$5:$A$10</c:f>
              <c:strCache>
                <c:ptCount val="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</c:strCache>
            </c:strRef>
          </c:cat>
          <c:val>
            <c:numRef>
              <c:f>Sheet1!$C$5:$C$10</c:f>
              <c:numCache>
                <c:formatCode>General</c:formatCode>
                <c:ptCount val="6"/>
                <c:pt idx="0">
                  <c:v>35</c:v>
                </c:pt>
                <c:pt idx="1">
                  <c:v>13</c:v>
                </c:pt>
                <c:pt idx="2">
                  <c:v>21</c:v>
                </c:pt>
                <c:pt idx="3">
                  <c:v>24</c:v>
                </c:pt>
                <c:pt idx="4">
                  <c:v>36</c:v>
                </c:pt>
                <c:pt idx="5">
                  <c:v>36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7E1-4558-A2EB-7D3E509C63C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4216960"/>
        <c:axId val="94218496"/>
      </c:lineChart>
      <c:catAx>
        <c:axId val="94216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218496"/>
        <c:crosses val="autoZero"/>
        <c:auto val="1"/>
        <c:lblAlgn val="ctr"/>
        <c:lblOffset val="100"/>
        <c:noMultiLvlLbl val="0"/>
      </c:catAx>
      <c:valAx>
        <c:axId val="9421849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4216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May </a:t>
            </a:r>
            <a:r>
              <a:rPr lang="en-US" dirty="0"/>
              <a:t>2018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550-47F4-8AB9-651B6BC5BCF7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550-47F4-8AB9-651B6BC5BCF7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550-47F4-8AB9-651B6BC5BCF7}"/>
              </c:ext>
            </c:extLst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550-47F4-8AB9-651B6BC5BCF7}"/>
              </c:ext>
            </c:extLst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550-47F4-8AB9-651B6BC5BCF7}"/>
              </c:ext>
            </c:extLst>
          </c:dPt>
          <c:dPt>
            <c:idx val="5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550-47F4-8AB9-651B6BC5BCF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  <a:alpha val="90000"/>
                </a:schemeClr>
              </a:solidFill>
              <a:ln w="19050">
                <a:solidFill>
                  <a:schemeClr val="accent1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60000"/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550-47F4-8AB9-651B6BC5BCF7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6104706377351682"/>
                  <c:y val="0.12514799053199263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6550-47F4-8AB9-651B6BC5BCF7}"/>
                </c:ext>
              </c:extLst>
            </c:dLbl>
            <c:dLbl>
              <c:idx val="6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</c:dLbl>
            <c:spPr>
              <a:solidFill>
                <a:sysClr val="window" lastClr="FFFFFF">
                  <a:alpha val="90000"/>
                </a:sysClr>
              </a:solidFill>
              <a:ln w="12700" cap="flat" cmpd="sng" algn="ctr">
                <a:solidFill>
                  <a:srgbClr val="5B9BD5"/>
                </a:solidFill>
                <a:round/>
              </a:ln>
              <a:effectLst>
                <a:outerShdw blurRad="50800" dist="38100" dir="2700000" algn="tl" rotWithShape="0">
                  <a:srgbClr val="5B9BD5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'Top RL6'!$A$5:$A$11</c:f>
              <c:strCache>
                <c:ptCount val="7"/>
                <c:pt idx="0">
                  <c:v>Mislabeled</c:v>
                </c:pt>
                <c:pt idx="1">
                  <c:v>Delayed Collection</c:v>
                </c:pt>
                <c:pt idx="2">
                  <c:v>BBID</c:v>
                </c:pt>
                <c:pt idx="3">
                  <c:v>QNS</c:v>
                </c:pt>
                <c:pt idx="4">
                  <c:v>Wrong Tube</c:v>
                </c:pt>
                <c:pt idx="5">
                  <c:v>Delayed Results </c:v>
                </c:pt>
                <c:pt idx="6">
                  <c:v>Unsatisfactory Specimen</c:v>
                </c:pt>
              </c:strCache>
            </c:strRef>
          </c:cat>
          <c:val>
            <c:numRef>
              <c:f>'Top RL6'!$B$5:$B$11</c:f>
              <c:numCache>
                <c:formatCode>General</c:formatCode>
                <c:ptCount val="7"/>
                <c:pt idx="0">
                  <c:v>34</c:v>
                </c:pt>
                <c:pt idx="1">
                  <c:v>29</c:v>
                </c:pt>
                <c:pt idx="2">
                  <c:v>26</c:v>
                </c:pt>
                <c:pt idx="3">
                  <c:v>26</c:v>
                </c:pt>
                <c:pt idx="4">
                  <c:v>21</c:v>
                </c:pt>
                <c:pt idx="5">
                  <c:v>17</c:v>
                </c:pt>
                <c:pt idx="6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6550-47F4-8AB9-651B6BC5BCF7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June </a:t>
            </a:r>
            <a:r>
              <a:rPr lang="en-US" dirty="0"/>
              <a:t>2018</a:t>
            </a:r>
          </a:p>
        </c:rich>
      </c:tx>
      <c:layout>
        <c:manualLayout>
          <c:xMode val="edge"/>
          <c:yMode val="edge"/>
          <c:x val="0.22913823272090988"/>
          <c:y val="1.4514363786718439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1948881789137379E-2"/>
          <c:y val="0.129369059450093"/>
          <c:w val="0.95314164004259849"/>
          <c:h val="0.8285597431389037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5D4-4AF0-AF0F-F835857BDB41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5D4-4AF0-AF0F-F835857BDB41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5D4-4AF0-AF0F-F835857BDB41}"/>
              </c:ext>
            </c:extLst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5D4-4AF0-AF0F-F835857BDB41}"/>
              </c:ext>
            </c:extLst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5D4-4AF0-AF0F-F835857BDB41}"/>
              </c:ext>
            </c:extLst>
          </c:dPt>
          <c:dPt>
            <c:idx val="5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5D4-4AF0-AF0F-F835857BDB4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  <a:alpha val="90000"/>
                </a:schemeClr>
              </a:solidFill>
              <a:ln w="19050">
                <a:solidFill>
                  <a:schemeClr val="accent1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60000"/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5D4-4AF0-AF0F-F835857BDB4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  <a:alpha val="90000"/>
                </a:schemeClr>
              </a:solidFill>
              <a:ln w="19050">
                <a:solidFill>
                  <a:schemeClr val="accent2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60000"/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5D4-4AF0-AF0F-F835857BDB41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5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6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7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2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</c:dLbl>
            <c:spPr>
              <a:solidFill>
                <a:sysClr val="window" lastClr="FFFFFF">
                  <a:alpha val="90000"/>
                </a:sysClr>
              </a:solidFill>
              <a:ln w="12700" cap="flat" cmpd="sng" algn="ctr">
                <a:solidFill>
                  <a:srgbClr val="5B9BD5"/>
                </a:solidFill>
                <a:round/>
              </a:ln>
              <a:effectLst>
                <a:outerShdw blurRad="50800" dist="38100" dir="2700000" algn="tl" rotWithShape="0">
                  <a:srgbClr val="5B9BD5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'Top RL6'!$A$20:$A$27</c:f>
              <c:strCache>
                <c:ptCount val="8"/>
                <c:pt idx="0">
                  <c:v>Mislabeled</c:v>
                </c:pt>
                <c:pt idx="1">
                  <c:v>QNS</c:v>
                </c:pt>
                <c:pt idx="2">
                  <c:v>BBID</c:v>
                </c:pt>
                <c:pt idx="3">
                  <c:v>Wrong Tube</c:v>
                </c:pt>
                <c:pt idx="4">
                  <c:v>Incorrect Diagnosis</c:v>
                </c:pt>
                <c:pt idx="5">
                  <c:v>Delayed Collection</c:v>
                </c:pt>
                <c:pt idx="6">
                  <c:v>Pneumatic Tube</c:v>
                </c:pt>
                <c:pt idx="7">
                  <c:v>Delayed Results</c:v>
                </c:pt>
              </c:strCache>
            </c:strRef>
          </c:cat>
          <c:val>
            <c:numRef>
              <c:f>'Top RL6'!$B$20:$B$27</c:f>
              <c:numCache>
                <c:formatCode>General</c:formatCode>
                <c:ptCount val="8"/>
                <c:pt idx="0">
                  <c:v>42</c:v>
                </c:pt>
                <c:pt idx="1">
                  <c:v>35</c:v>
                </c:pt>
                <c:pt idx="2">
                  <c:v>34</c:v>
                </c:pt>
                <c:pt idx="3">
                  <c:v>25</c:v>
                </c:pt>
                <c:pt idx="4">
                  <c:v>24</c:v>
                </c:pt>
                <c:pt idx="5">
                  <c:v>17</c:v>
                </c:pt>
                <c:pt idx="6">
                  <c:v>17</c:v>
                </c:pt>
                <c:pt idx="7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D5D4-4AF0-AF0F-F835857BDB41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 i="0" baseline="0">
                <a:solidFill>
                  <a:sysClr val="windowText" lastClr="000000"/>
                </a:solidFill>
              </a:rPr>
              <a:t>Labeling  RL6s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Mislabel!$B$3</c:f>
              <c:strCache>
                <c:ptCount val="1"/>
                <c:pt idx="0">
                  <c:v>May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Mislabel!$A$4:$A$8</c:f>
              <c:strCache>
                <c:ptCount val="5"/>
                <c:pt idx="0">
                  <c:v>Nursing Units - Inpt</c:v>
                </c:pt>
                <c:pt idx="1">
                  <c:v>Ancillary (OR,IR)</c:v>
                </c:pt>
                <c:pt idx="2">
                  <c:v>Ambulatory Clinics</c:v>
                </c:pt>
                <c:pt idx="3">
                  <c:v>Inpatient Lab</c:v>
                </c:pt>
                <c:pt idx="4">
                  <c:v>Outpatient Phleb</c:v>
                </c:pt>
              </c:strCache>
            </c:strRef>
          </c:cat>
          <c:val>
            <c:numRef>
              <c:f>Mislabel!$B$4:$B$8</c:f>
              <c:numCache>
                <c:formatCode>General</c:formatCode>
                <c:ptCount val="5"/>
                <c:pt idx="0">
                  <c:v>22</c:v>
                </c:pt>
                <c:pt idx="1">
                  <c:v>4</c:v>
                </c:pt>
                <c:pt idx="2">
                  <c:v>6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55E-4F5C-AF97-6B669509EE0B}"/>
            </c:ext>
          </c:extLst>
        </c:ser>
        <c:ser>
          <c:idx val="1"/>
          <c:order val="1"/>
          <c:tx>
            <c:strRef>
              <c:f>Mislabel!$C$3</c:f>
              <c:strCache>
                <c:ptCount val="1"/>
                <c:pt idx="0">
                  <c:v>June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Mislabel!$A$4:$A$8</c:f>
              <c:strCache>
                <c:ptCount val="5"/>
                <c:pt idx="0">
                  <c:v>Nursing Units - Inpt</c:v>
                </c:pt>
                <c:pt idx="1">
                  <c:v>Ancillary (OR,IR)</c:v>
                </c:pt>
                <c:pt idx="2">
                  <c:v>Ambulatory Clinics</c:v>
                </c:pt>
                <c:pt idx="3">
                  <c:v>Inpatient Lab</c:v>
                </c:pt>
                <c:pt idx="4">
                  <c:v>Outpatient Phleb</c:v>
                </c:pt>
              </c:strCache>
            </c:strRef>
          </c:cat>
          <c:val>
            <c:numRef>
              <c:f>Mislabel!$C$4:$C$8</c:f>
              <c:numCache>
                <c:formatCode>General</c:formatCode>
                <c:ptCount val="5"/>
                <c:pt idx="0">
                  <c:v>24</c:v>
                </c:pt>
                <c:pt idx="1">
                  <c:v>6</c:v>
                </c:pt>
                <c:pt idx="2">
                  <c:v>11</c:v>
                </c:pt>
                <c:pt idx="3">
                  <c:v>0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55E-4F5C-AF97-6B669509EE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0836096"/>
        <c:axId val="100837632"/>
      </c:barChart>
      <c:catAx>
        <c:axId val="100836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837632"/>
        <c:crosses val="autoZero"/>
        <c:auto val="1"/>
        <c:lblAlgn val="ctr"/>
        <c:lblOffset val="100"/>
        <c:noMultiLvlLbl val="0"/>
      </c:catAx>
      <c:valAx>
        <c:axId val="100837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836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010324996140186"/>
          <c:y val="0.90317410323709535"/>
          <c:w val="0.15740639956770108"/>
          <c:h val="7.14290713660792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>
      <a:gsLst>
        <a:gs pos="50000">
          <a:srgbClr val="D6E6F5"/>
        </a:gs>
        <a:gs pos="0">
          <a:schemeClr val="accent1">
            <a:lumMod val="5000"/>
            <a:lumOff val="95000"/>
          </a:schemeClr>
        </a:gs>
        <a:gs pos="100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EFD21-2644-4D75-9A45-219ADBC3CE30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90702-C7E9-4644-8919-DC7411CF7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1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90702-C7E9-4644-8919-DC7411CF77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11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People who lack or who have weak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critical thinking skills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make errors because they:</a:t>
            </a:r>
          </a:p>
          <a:p>
            <a:pPr marL="222744" indent="-167060" eaLnBrk="1" hangingPunct="1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Make wrong assumptions</a:t>
            </a:r>
          </a:p>
          <a:p>
            <a:pPr marL="222744" indent="-167060" eaLnBrk="1" hangingPunct="1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Fail to note a condition that is unusual</a:t>
            </a:r>
          </a:p>
          <a:p>
            <a:pPr marL="222744" indent="-167060" eaLnBrk="1" hangingPunct="1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Use information that is obviously incorrect</a:t>
            </a:r>
          </a:p>
          <a:p>
            <a:pPr marL="222744" indent="-167060" eaLnBrk="1" hangingPunct="1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Misinterpret correct information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Have a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Questioning Attitud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e is intended to help prevent errors due to a failure to use critical thinking skills. 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It means that we need to have our antennae up and our “internal detector” charged so that we are aware of the things going on around us. 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If something doesn’t seem right, it probably isn’t. 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Having a questioning attitude helps ensure that we correctly perceive the conditions around us and that we correctly choose the right response for the situation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90702-C7E9-4644-8919-DC7411CF77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10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4150" indent="-184150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1100" dirty="0" smtClean="0">
                <a:cs typeface="Arial" panose="020B0604020202020204" pitchFamily="34" charset="0"/>
              </a:rPr>
              <a:t>Questioning Attitude is not asking questions. Questioning Attitude is </a:t>
            </a:r>
            <a:r>
              <a:rPr lang="en-US" altLang="en-US" sz="1100" b="1" dirty="0" smtClean="0">
                <a:cs typeface="Arial" panose="020B0604020202020204" pitchFamily="34" charset="0"/>
              </a:rPr>
              <a:t>questioning the answers</a:t>
            </a:r>
            <a:r>
              <a:rPr lang="en-US" altLang="en-US" sz="1100" dirty="0" smtClean="0">
                <a:cs typeface="Arial" panose="020B0604020202020204" pitchFamily="34" charset="0"/>
              </a:rPr>
              <a:t>. </a:t>
            </a:r>
          </a:p>
          <a:p>
            <a:pPr marL="184150" indent="-184150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1100" dirty="0" smtClean="0">
                <a:cs typeface="Arial" panose="020B0604020202020204" pitchFamily="34" charset="0"/>
              </a:rPr>
              <a:t>In the simplest form, Questioning Attitude is detecting incorrect information and incorrect assumptions. </a:t>
            </a:r>
          </a:p>
          <a:p>
            <a:pPr marL="184150" indent="-184150" eaLnBrk="1" hangingPunct="1">
              <a:lnSpc>
                <a:spcPct val="80000"/>
              </a:lnSpc>
              <a:spcBef>
                <a:spcPct val="0"/>
              </a:spcBef>
            </a:pPr>
            <a:endParaRPr lang="en-US" altLang="en-US" sz="1100" dirty="0" smtClean="0">
              <a:cs typeface="Arial" panose="020B0604020202020204" pitchFamily="34" charset="0"/>
            </a:endParaRPr>
          </a:p>
          <a:p>
            <a:pPr marL="184150" indent="-184150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1100" dirty="0" smtClean="0">
                <a:cs typeface="Arial" panose="020B0604020202020204" pitchFamily="34" charset="0"/>
              </a:rPr>
              <a:t>The QV&amp;V tool is in three parts. </a:t>
            </a:r>
          </a:p>
          <a:p>
            <a:pPr marL="184150" indent="-184150" eaLnBrk="1" hangingPunct="1">
              <a:lnSpc>
                <a:spcPct val="80000"/>
              </a:lnSpc>
              <a:spcBef>
                <a:spcPct val="0"/>
              </a:spcBef>
              <a:buFontTx/>
              <a:buAutoNum type="arabicParenR"/>
            </a:pPr>
            <a:r>
              <a:rPr lang="en-US" altLang="en-US" sz="1100" b="1" i="1" u="sng" dirty="0" smtClean="0">
                <a:solidFill>
                  <a:srgbClr val="16165D"/>
                </a:solidFill>
                <a:cs typeface="Arial" panose="020B0604020202020204" pitchFamily="34" charset="0"/>
              </a:rPr>
              <a:t>Qualifying the information source</a:t>
            </a:r>
            <a:r>
              <a:rPr lang="en-US" altLang="en-US" sz="1100" dirty="0" smtClean="0">
                <a:solidFill>
                  <a:srgbClr val="16165D"/>
                </a:solidFill>
                <a:cs typeface="Arial" panose="020B0604020202020204" pitchFamily="34" charset="0"/>
              </a:rPr>
              <a:t> </a:t>
            </a:r>
            <a:r>
              <a:rPr lang="en-US" altLang="en-US" sz="1100" dirty="0" smtClean="0">
                <a:cs typeface="Arial" panose="020B0604020202020204" pitchFamily="34" charset="0"/>
              </a:rPr>
              <a:t>and </a:t>
            </a:r>
          </a:p>
          <a:p>
            <a:pPr marL="184150" indent="-184150" eaLnBrk="1" hangingPunct="1">
              <a:lnSpc>
                <a:spcPct val="80000"/>
              </a:lnSpc>
              <a:spcBef>
                <a:spcPct val="0"/>
              </a:spcBef>
              <a:buFontTx/>
              <a:buAutoNum type="arabicParenR"/>
            </a:pPr>
            <a:r>
              <a:rPr lang="en-US" altLang="en-US" sz="1100" b="1" i="1" u="sng" dirty="0" smtClean="0">
                <a:solidFill>
                  <a:srgbClr val="16165D"/>
                </a:solidFill>
                <a:cs typeface="Arial" panose="020B0604020202020204" pitchFamily="34" charset="0"/>
              </a:rPr>
              <a:t>Validating</a:t>
            </a:r>
            <a:r>
              <a:rPr lang="en-US" altLang="en-US" sz="1100" dirty="0" smtClean="0">
                <a:cs typeface="Arial" panose="020B0604020202020204" pitchFamily="34" charset="0"/>
              </a:rPr>
              <a:t> that the information makes sense are both internal checks. </a:t>
            </a:r>
          </a:p>
          <a:p>
            <a:pPr marL="184150" indent="-184150" eaLnBrk="1" hangingPunct="1">
              <a:lnSpc>
                <a:spcPct val="80000"/>
              </a:lnSpc>
              <a:spcBef>
                <a:spcPct val="0"/>
              </a:spcBef>
              <a:buFontTx/>
              <a:buAutoNum type="arabicParenR"/>
            </a:pPr>
            <a:r>
              <a:rPr lang="en-US" altLang="en-US" sz="1100" b="1" i="1" u="sng" dirty="0" smtClean="0">
                <a:solidFill>
                  <a:srgbClr val="16165D"/>
                </a:solidFill>
                <a:cs typeface="Arial" panose="020B0604020202020204" pitchFamily="34" charset="0"/>
              </a:rPr>
              <a:t>Verifying</a:t>
            </a:r>
            <a:r>
              <a:rPr lang="en-US" altLang="en-US" sz="1100" dirty="0" smtClean="0">
                <a:cs typeface="Arial" panose="020B0604020202020204" pitchFamily="34" charset="0"/>
              </a:rPr>
              <a:t> is an external check in that information from an independent and credible source is used to corroborate the first source. </a:t>
            </a:r>
          </a:p>
          <a:p>
            <a:pPr marL="184150" indent="-184150" eaLnBrk="1" hangingPunct="1">
              <a:lnSpc>
                <a:spcPct val="80000"/>
              </a:lnSpc>
              <a:spcBef>
                <a:spcPct val="0"/>
              </a:spcBef>
            </a:pPr>
            <a:endParaRPr lang="en-US" altLang="en-US" sz="1100" dirty="0" smtClean="0">
              <a:cs typeface="Arial" panose="020B0604020202020204" pitchFamily="34" charset="0"/>
            </a:endParaRPr>
          </a:p>
          <a:p>
            <a:pPr marL="184150" indent="-184150" eaLnBrk="1" hangingPunct="1">
              <a:lnSpc>
                <a:spcPct val="80000"/>
              </a:lnSpc>
            </a:pPr>
            <a:r>
              <a:rPr lang="en-US" altLang="en-US" sz="1000" b="1" dirty="0" smtClean="0"/>
              <a:t>Qualify, Validate &amp; Verify (QV&amp;V) </a:t>
            </a:r>
            <a:r>
              <a:rPr lang="en-US" altLang="en-US" sz="1000" dirty="0" smtClean="0"/>
              <a:t>is a three-step technique for processing raw information into fact. The raw information can be from any source:</a:t>
            </a:r>
          </a:p>
          <a:p>
            <a:pPr marL="636588" lvl="1" indent="-184150" eaLnBrk="1" hangingPunct="1">
              <a:lnSpc>
                <a:spcPct val="80000"/>
              </a:lnSpc>
            </a:pPr>
            <a:r>
              <a:rPr lang="en-US" altLang="en-US" sz="1000" dirty="0" smtClean="0"/>
              <a:t>Direct observation (seeing, hearing, touching, etc.)</a:t>
            </a:r>
          </a:p>
          <a:p>
            <a:pPr marL="636588" lvl="1" indent="-184150" eaLnBrk="1" hangingPunct="1">
              <a:lnSpc>
                <a:spcPct val="80000"/>
              </a:lnSpc>
            </a:pPr>
            <a:r>
              <a:rPr lang="en-US" altLang="en-US" sz="1000" dirty="0" smtClean="0"/>
              <a:t>Results of tests (lab values, images, etc.)</a:t>
            </a:r>
          </a:p>
          <a:p>
            <a:pPr marL="636588" lvl="1" indent="-184150" eaLnBrk="1" hangingPunct="1">
              <a:lnSpc>
                <a:spcPct val="80000"/>
              </a:lnSpc>
            </a:pPr>
            <a:r>
              <a:rPr lang="en-US" altLang="en-US" sz="1000" dirty="0" smtClean="0"/>
              <a:t>Displays from monitors and devices (monitors, gauges, indicators, etc.)</a:t>
            </a:r>
          </a:p>
          <a:p>
            <a:pPr marL="636588" lvl="1" indent="-184150" eaLnBrk="1" hangingPunct="1">
              <a:lnSpc>
                <a:spcPct val="80000"/>
              </a:lnSpc>
            </a:pPr>
            <a:r>
              <a:rPr lang="en-US" altLang="en-US" sz="1000" dirty="0" smtClean="0"/>
              <a:t>Verbal and spoken (orders, patient history, etc.)</a:t>
            </a:r>
          </a:p>
          <a:p>
            <a:pPr marL="636588" lvl="1" indent="-184150" eaLnBrk="1" hangingPunct="1">
              <a:lnSpc>
                <a:spcPct val="80000"/>
              </a:lnSpc>
            </a:pPr>
            <a:r>
              <a:rPr lang="en-US" altLang="en-US" sz="1000" dirty="0" smtClean="0"/>
              <a:t>Verbal and written (orders, progress notes, etc.)</a:t>
            </a:r>
          </a:p>
          <a:p>
            <a:pPr marL="636588" lvl="1" indent="-184150" eaLnBrk="1" hangingPunct="1">
              <a:lnSpc>
                <a:spcPct val="80000"/>
              </a:lnSpc>
            </a:pPr>
            <a:r>
              <a:rPr lang="en-US" altLang="en-US" sz="1000" dirty="0" smtClean="0"/>
              <a:t>Guidance documents (policy, protocols, etc.)</a:t>
            </a:r>
          </a:p>
          <a:p>
            <a:pPr marL="184150" indent="-184150" eaLnBrk="1" hangingPunct="1">
              <a:lnSpc>
                <a:spcPct val="80000"/>
              </a:lnSpc>
            </a:pPr>
            <a:endParaRPr lang="en-US" altLang="en-US" sz="1000" dirty="0" smtClean="0"/>
          </a:p>
          <a:p>
            <a:pPr marL="184150" indent="-184150" eaLnBrk="1" hangingPunct="1">
              <a:lnSpc>
                <a:spcPct val="80000"/>
              </a:lnSpc>
            </a:pPr>
            <a:r>
              <a:rPr lang="en-US" altLang="en-US" sz="1000" dirty="0" smtClean="0"/>
              <a:t>Specifies the actions &amp; in what order to perform the actions. </a:t>
            </a:r>
          </a:p>
          <a:p>
            <a:pPr marL="184150" indent="-184150" eaLnBrk="1" hangingPunct="1">
              <a:lnSpc>
                <a:spcPct val="80000"/>
              </a:lnSpc>
            </a:pPr>
            <a:endParaRPr lang="en-US" altLang="en-US" sz="1000" dirty="0" smtClean="0"/>
          </a:p>
          <a:p>
            <a:pPr marL="184150" indent="-184150" eaLnBrk="1" hangingPunct="1">
              <a:lnSpc>
                <a:spcPct val="80000"/>
              </a:lnSpc>
            </a:pPr>
            <a:r>
              <a:rPr lang="en-US" altLang="en-US" sz="1000" dirty="0" smtClean="0"/>
              <a:t>Questioning attitude is single most effective critical thinking tool. Recall that critical thinking is the disciplined process of applying thought to a specific situation.</a:t>
            </a:r>
          </a:p>
          <a:p>
            <a:pPr marL="184150" indent="-184150" eaLnBrk="1" hangingPunct="1">
              <a:lnSpc>
                <a:spcPct val="80000"/>
              </a:lnSpc>
            </a:pPr>
            <a:endParaRPr lang="en-US" altLang="en-US" sz="1000" dirty="0" smtClean="0"/>
          </a:p>
          <a:p>
            <a:pPr marL="184150" indent="-184150" eaLnBrk="1" hangingPunct="1">
              <a:lnSpc>
                <a:spcPct val="80000"/>
              </a:lnSpc>
            </a:pPr>
            <a:r>
              <a:rPr lang="en-US" altLang="en-US" sz="1000" dirty="0" smtClean="0"/>
              <a:t>Although validation and verification are similar words, the order of the checks is easy to remember. The order is alphabetical. Validate with the “a” comes before verify with the “e.”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90702-C7E9-4644-8919-DC7411CF77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3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Medical Center 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6598" y="2514600"/>
            <a:ext cx="5939539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ysican/Patient/Clinic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C080808-004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mmunity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E011009-118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S041508-02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chn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D070910-02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 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607003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utpatient Bui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100D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32048"/>
            <a:ext cx="9144000" cy="3425952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</p:spPr>
        <p:txBody>
          <a:bodyPr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2769989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538645"/>
            <a:ext cx="7315200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Divider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850" y="2171700"/>
            <a:ext cx="7315200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fluid energy lines internal horz.png"/>
          <p:cNvPicPr>
            <a:picLocks noChangeAspect="1"/>
          </p:cNvPicPr>
          <p:nvPr userDrawn="1"/>
        </p:nvPicPr>
        <p:blipFill>
          <a:blip r:embed="rId2" cstate="print"/>
          <a:srcRect l="1508" r="1998" b="1793"/>
          <a:stretch>
            <a:fillRect/>
          </a:stretch>
        </p:blipFill>
        <p:spPr>
          <a:xfrm>
            <a:off x="0" y="2685279"/>
            <a:ext cx="9144000" cy="4172721"/>
          </a:xfrm>
          <a:prstGeom prst="rect">
            <a:avLst/>
          </a:prstGeom>
        </p:spPr>
      </p:pic>
      <p:sp>
        <p:nvSpPr>
          <p:cNvPr id="6" name="Footer Placeholder 7"/>
          <p:cNvSpPr txBox="1">
            <a:spLocks/>
          </p:cNvSpPr>
          <p:nvPr userDrawn="1"/>
        </p:nvSpPr>
        <p:spPr>
          <a:xfrm>
            <a:off x="59436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ysican/Patient/Clinic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C082012-085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32048"/>
            <a:ext cx="9144000" cy="3425952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untry Club Medical Pla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052312-038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3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Air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D110608-058_edi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4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Nur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828800"/>
            <a:ext cx="7772400" cy="276998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64" r:id="rId4"/>
    <p:sldLayoutId id="2147483665" r:id="rId5"/>
    <p:sldLayoutId id="2147483666" r:id="rId6"/>
    <p:sldLayoutId id="2147483669" r:id="rId7"/>
    <p:sldLayoutId id="2147483668" r:id="rId8"/>
    <p:sldLayoutId id="2147483667" r:id="rId9"/>
    <p:sldLayoutId id="2147483660" r:id="rId10"/>
    <p:sldLayoutId id="2147483658" r:id="rId11"/>
    <p:sldLayoutId id="2147483661" r:id="rId12"/>
    <p:sldLayoutId id="2147483659" r:id="rId13"/>
    <p:sldLayoutId id="2147483663" r:id="rId14"/>
    <p:sldLayoutId id="2147483662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89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61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image" Target="../media/image22.png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0.wmf"/><Relationship Id="rId4" Type="http://schemas.openxmlformats.org/officeDocument/2006/relationships/image" Target="../media/image17.png"/><Relationship Id="rId9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371600"/>
            <a:ext cx="6623049" cy="1107996"/>
          </a:xfrm>
        </p:spPr>
        <p:txBody>
          <a:bodyPr/>
          <a:lstStyle/>
          <a:p>
            <a:r>
              <a:rPr lang="en-US" dirty="0" smtClean="0"/>
              <a:t>Lab / Pathology </a:t>
            </a:r>
            <a:br>
              <a:rPr lang="en-US" dirty="0" smtClean="0"/>
            </a:br>
            <a:r>
              <a:rPr lang="en-US" dirty="0" smtClean="0"/>
              <a:t>Managers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743200"/>
            <a:ext cx="5939539" cy="369332"/>
          </a:xfrm>
        </p:spPr>
        <p:txBody>
          <a:bodyPr/>
          <a:lstStyle/>
          <a:p>
            <a:r>
              <a:rPr lang="en-US" dirty="0" smtClean="0"/>
              <a:t>July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38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Next Steps: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772400" cy="3785652"/>
          </a:xfrm>
        </p:spPr>
        <p:txBody>
          <a:bodyPr/>
          <a:lstStyle/>
          <a:p>
            <a:r>
              <a:rPr lang="en-US" sz="2400" dirty="0" smtClean="0"/>
              <a:t>Complete a roster of those that have been educated every month.  </a:t>
            </a:r>
            <a:r>
              <a:rPr lang="en-US" sz="2400" dirty="0" smtClean="0">
                <a:solidFill>
                  <a:srgbClr val="FF0000"/>
                </a:solidFill>
              </a:rPr>
              <a:t>Send the number of staff in your department along with the roster. </a:t>
            </a:r>
          </a:p>
          <a:p>
            <a:r>
              <a:rPr lang="en-US" sz="2400" dirty="0" smtClean="0"/>
              <a:t>Send the agenda or details of how the education was completed along with the roster to Shelley Bowmen monthly.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Safety Coach Kickoff was June 13</a:t>
            </a:r>
            <a:r>
              <a:rPr lang="en-US" sz="2400" baseline="30000" dirty="0" smtClean="0">
                <a:solidFill>
                  <a:srgbClr val="FF0000"/>
                </a:solidFill>
              </a:rPr>
              <a:t>th</a:t>
            </a:r>
            <a:r>
              <a:rPr lang="en-US" sz="2400" dirty="0" smtClean="0">
                <a:solidFill>
                  <a:srgbClr val="FF0000"/>
                </a:solidFill>
              </a:rPr>
              <a:t> – 12 safety coaches present</a:t>
            </a:r>
          </a:p>
          <a:p>
            <a:r>
              <a:rPr lang="en-US" sz="2400" b="1" dirty="0" smtClean="0">
                <a:solidFill>
                  <a:srgbClr val="00B050"/>
                </a:solidFill>
              </a:rPr>
              <a:t>Safety Coach Orientation July 26</a:t>
            </a:r>
            <a:r>
              <a:rPr lang="en-US" sz="2400" b="1" baseline="30000" dirty="0" smtClean="0">
                <a:solidFill>
                  <a:srgbClr val="00B050"/>
                </a:solidFill>
              </a:rPr>
              <a:t>th</a:t>
            </a:r>
            <a:r>
              <a:rPr lang="en-US" sz="2400" b="1" dirty="0" smtClean="0">
                <a:solidFill>
                  <a:srgbClr val="00B050"/>
                </a:solidFill>
              </a:rPr>
              <a:t>, 2018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22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Patient and Family Promise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39798"/>
            <a:ext cx="813752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99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1252286"/>
              </p:ext>
            </p:extLst>
          </p:nvPr>
        </p:nvGraphicFramePr>
        <p:xfrm>
          <a:off x="1371600" y="762000"/>
          <a:ext cx="6477000" cy="4876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726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Top RL6 by Category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4287199"/>
              </p:ext>
            </p:extLst>
          </p:nvPr>
        </p:nvGraphicFramePr>
        <p:xfrm>
          <a:off x="228599" y="1371601"/>
          <a:ext cx="4530969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0230159"/>
              </p:ext>
            </p:extLst>
          </p:nvPr>
        </p:nvGraphicFramePr>
        <p:xfrm>
          <a:off x="4267201" y="1323975"/>
          <a:ext cx="4800600" cy="347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974576"/>
              </p:ext>
            </p:extLst>
          </p:nvPr>
        </p:nvGraphicFramePr>
        <p:xfrm>
          <a:off x="5791200" y="4961710"/>
          <a:ext cx="2476500" cy="152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66900">
                  <a:extLst>
                    <a:ext uri="{9D8B030D-6E8A-4147-A177-3AD203B41FA5}">
                      <a16:colId xmlns:a16="http://schemas.microsoft.com/office/drawing/2014/main" xmlns="" val="98487475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336711513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Mislabeled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4853697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QNS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2481270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BBID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70597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Wrong Tube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6589950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Incorrect Diagnosis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6385715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Delayed Collection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2890372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Pneumatic Tube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897864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Delayed Results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451759766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982995"/>
              </p:ext>
            </p:extLst>
          </p:nvPr>
        </p:nvGraphicFramePr>
        <p:xfrm>
          <a:off x="1066800" y="4923610"/>
          <a:ext cx="2476500" cy="1333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xmlns="" val="1369986871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xmlns="" val="281554167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Mislabeled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4279212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Delayed Collection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063727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BBID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8976974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QNS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4648261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Wrong Tube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5117334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Delayed Results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7470810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Unsatisfactory Specimen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723598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5091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Labeling RL6s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6931251"/>
              </p:ext>
            </p:extLst>
          </p:nvPr>
        </p:nvGraphicFramePr>
        <p:xfrm>
          <a:off x="1219200" y="1828800"/>
          <a:ext cx="6781800" cy="3786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455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7772400" cy="1107996"/>
          </a:xfrm>
        </p:spPr>
        <p:txBody>
          <a:bodyPr/>
          <a:lstStyle/>
          <a:p>
            <a:pPr algn="ctr"/>
            <a:r>
              <a:rPr lang="en-US" dirty="0" smtClean="0"/>
              <a:t>Safety Focus of the Month </a:t>
            </a:r>
            <a:br>
              <a:rPr lang="en-US" dirty="0" smtClean="0"/>
            </a:br>
            <a:r>
              <a:rPr lang="en-US" dirty="0" smtClean="0"/>
              <a:t>July 2018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2870655"/>
            <a:ext cx="7772400" cy="492443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Qualify              Validate                 Verify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590800" y="3002576"/>
            <a:ext cx="685800" cy="2285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6019800" y="2971799"/>
            <a:ext cx="685800" cy="2285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&lt;strong&gt;Validate&lt;/strong&gt; or Die: Using Validation to Build the Right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886200"/>
            <a:ext cx="4343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1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304" tIns="146304" rIns="146304" bIns="146304" anchor="ctr"/>
          <a:lstStyle/>
          <a:p>
            <a:pPr marL="2873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Questioning Attitude: </a:t>
            </a:r>
            <a:r>
              <a:rPr lang="en-US" sz="3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About Answers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371600"/>
            <a:ext cx="4953000" cy="4391025"/>
          </a:xfrm>
        </p:spPr>
        <p:txBody>
          <a:bodyPr lIns="91440" tIns="45720" rIns="91440" bIns="45720"/>
          <a:lstStyle/>
          <a:p>
            <a:pPr marL="403225" indent="-403225" eaLnBrk="1" hangingPunct="1">
              <a:lnSpc>
                <a:spcPct val="110000"/>
              </a:lnSpc>
              <a:spcAft>
                <a:spcPts val="1800"/>
              </a:spcAft>
              <a:buSzTx/>
            </a:pPr>
            <a:r>
              <a:rPr lang="en-US" altLang="en-US" dirty="0" smtClean="0">
                <a:solidFill>
                  <a:schemeClr val="accent1"/>
                </a:solidFill>
              </a:rPr>
              <a:t>Question the answers!</a:t>
            </a:r>
          </a:p>
          <a:p>
            <a:pPr marL="403225" indent="-403225" eaLnBrk="1" hangingPunct="1">
              <a:lnSpc>
                <a:spcPct val="110000"/>
              </a:lnSpc>
              <a:spcAft>
                <a:spcPts val="1800"/>
              </a:spcAft>
              <a:buSzTx/>
            </a:pPr>
            <a:r>
              <a:rPr lang="en-US" altLang="en-US" dirty="0" smtClean="0">
                <a:solidFill>
                  <a:schemeClr val="accent1"/>
                </a:solidFill>
              </a:rPr>
              <a:t>Use critical-thinking skills</a:t>
            </a:r>
          </a:p>
          <a:p>
            <a:pPr marL="403225" indent="-403225" eaLnBrk="1" hangingPunct="1">
              <a:lnSpc>
                <a:spcPct val="110000"/>
              </a:lnSpc>
              <a:spcAft>
                <a:spcPts val="1800"/>
              </a:spcAft>
              <a:buSzTx/>
            </a:pPr>
            <a:r>
              <a:rPr lang="en-US" altLang="en-US" dirty="0" smtClean="0">
                <a:solidFill>
                  <a:schemeClr val="accent1"/>
                </a:solidFill>
              </a:rPr>
              <a:t>Helps reduce errors involving assumptions</a:t>
            </a:r>
          </a:p>
          <a:p>
            <a:pPr marL="403225" indent="-403225" eaLnBrk="1" hangingPunct="1">
              <a:lnSpc>
                <a:spcPct val="110000"/>
              </a:lnSpc>
              <a:spcAft>
                <a:spcPts val="1800"/>
              </a:spcAft>
              <a:buSzTx/>
            </a:pPr>
            <a:r>
              <a:rPr lang="en-US" altLang="en-US" b="1" dirty="0" smtClean="0">
                <a:solidFill>
                  <a:schemeClr val="accent1"/>
                </a:solidFill>
              </a:rPr>
              <a:t>Stop</a:t>
            </a:r>
            <a:r>
              <a:rPr lang="en-US" altLang="en-US" dirty="0" smtClean="0">
                <a:solidFill>
                  <a:schemeClr val="accent1"/>
                </a:solidFill>
              </a:rPr>
              <a:t> is the first step to avoiding proceeding down the path of uncertainty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5943600" y="1371600"/>
            <a:ext cx="2438400" cy="39893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6304" tIns="146304" rIns="146304" bIns="146304">
            <a:spAutoFit/>
          </a:bodyPr>
          <a:lstStyle>
            <a:lvl1pPr>
              <a:spcAft>
                <a:spcPts val="120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ts val="12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US" altLang="en-US" b="1" i="1" dirty="0">
                <a:solidFill>
                  <a:schemeClr val="bg1"/>
                </a:solidFill>
              </a:rPr>
              <a:t>Questioning</a:t>
            </a:r>
          </a:p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US" altLang="en-US" b="1" i="1" dirty="0">
                <a:solidFill>
                  <a:schemeClr val="bg1"/>
                </a:solidFill>
              </a:rPr>
              <a:t>Attitude</a:t>
            </a:r>
            <a:r>
              <a:rPr lang="en-US" altLang="en-US" i="1" dirty="0">
                <a:solidFill>
                  <a:schemeClr val="bg1"/>
                </a:solidFill>
              </a:rPr>
              <a:t/>
            </a:r>
            <a:br>
              <a:rPr lang="en-US" altLang="en-US" i="1" dirty="0">
                <a:solidFill>
                  <a:schemeClr val="bg1"/>
                </a:solidFill>
              </a:rPr>
            </a:br>
            <a:endParaRPr lang="en-US" altLang="en-US" i="1" dirty="0">
              <a:solidFill>
                <a:schemeClr val="bg1"/>
              </a:solidFill>
            </a:endParaRPr>
          </a:p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US" altLang="en-US" i="1" dirty="0">
                <a:solidFill>
                  <a:schemeClr val="bg1"/>
                </a:solidFill>
              </a:rPr>
              <a:t>It’s not about</a:t>
            </a:r>
            <a:br>
              <a:rPr lang="en-US" altLang="en-US" i="1" dirty="0">
                <a:solidFill>
                  <a:schemeClr val="bg1"/>
                </a:solidFill>
              </a:rPr>
            </a:br>
            <a:r>
              <a:rPr lang="en-US" altLang="en-US" i="1" dirty="0">
                <a:solidFill>
                  <a:schemeClr val="bg1"/>
                </a:solidFill>
              </a:rPr>
              <a:t>asking questions.</a:t>
            </a:r>
          </a:p>
          <a:p>
            <a:pPr algn="ctr" eaLnBrk="1" hangingPunct="1">
              <a:spcAft>
                <a:spcPct val="0"/>
              </a:spcAft>
              <a:buFontTx/>
              <a:buNone/>
            </a:pPr>
            <a:endParaRPr lang="en-US" altLang="en-US" i="1" dirty="0">
              <a:solidFill>
                <a:schemeClr val="bg1"/>
              </a:solidFill>
            </a:endParaRPr>
          </a:p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US" altLang="en-US" i="1" dirty="0">
                <a:solidFill>
                  <a:schemeClr val="bg1"/>
                </a:solidFill>
              </a:rPr>
              <a:t>It’s about </a:t>
            </a:r>
            <a:br>
              <a:rPr lang="en-US" altLang="en-US" i="1" dirty="0">
                <a:solidFill>
                  <a:schemeClr val="bg1"/>
                </a:solidFill>
              </a:rPr>
            </a:br>
            <a:r>
              <a:rPr lang="en-US" altLang="en-US" i="1" dirty="0">
                <a:solidFill>
                  <a:schemeClr val="bg1"/>
                </a:solidFill>
              </a:rPr>
              <a:t>questioning the answer</a:t>
            </a:r>
            <a:r>
              <a:rPr lang="en-US" altLang="en-US" dirty="0">
                <a:solidFill>
                  <a:schemeClr val="bg1"/>
                </a:solidFill>
              </a:rPr>
              <a:t>s!</a:t>
            </a:r>
          </a:p>
        </p:txBody>
      </p:sp>
    </p:spTree>
    <p:extLst>
      <p:ext uri="{BB962C8B-B14F-4D97-AF65-F5344CB8AC3E}">
        <p14:creationId xmlns:p14="http://schemas.microsoft.com/office/powerpoint/2010/main" val="2127801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304" tIns="146304" rIns="146304" bIns="146304" anchor="ctr"/>
          <a:lstStyle/>
          <a:p>
            <a:pPr marL="2873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Questioning Attitude: </a:t>
            </a:r>
            <a:r>
              <a:rPr lang="en-US" sz="3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Qualify</a:t>
            </a:r>
            <a:r>
              <a:rPr lang="en-US" sz="3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V</a:t>
            </a:r>
            <a:r>
              <a:rPr lang="en-US" sz="3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alidate</a:t>
            </a:r>
            <a:r>
              <a:rPr lang="en-US" sz="3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</a:t>
            </a:r>
            <a:r>
              <a:rPr lang="en-US" sz="3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Verify</a:t>
            </a:r>
            <a:endParaRPr lang="en-US" sz="3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2514600" y="1371600"/>
            <a:ext cx="6386512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ts val="120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ts val="12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</a:rPr>
              <a:t>Qualify (the source):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dirty="0">
                <a:solidFill>
                  <a:schemeClr val="tx2"/>
                </a:solidFill>
              </a:rPr>
              <a:t>Do I trust this source?</a:t>
            </a:r>
          </a:p>
          <a:p>
            <a:pPr algn="ctr">
              <a:lnSpc>
                <a:spcPct val="110000"/>
              </a:lnSpc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</a:rPr>
              <a:t>Validate: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dirty="0">
                <a:solidFill>
                  <a:schemeClr val="tx2"/>
                </a:solidFill>
              </a:rPr>
              <a:t>Does it make sense to me?</a:t>
            </a:r>
          </a:p>
        </p:txBody>
      </p:sp>
      <p:grpSp>
        <p:nvGrpSpPr>
          <p:cNvPr id="9" name="Group 3"/>
          <p:cNvGrpSpPr>
            <a:grpSpLocks/>
          </p:cNvGrpSpPr>
          <p:nvPr/>
        </p:nvGrpSpPr>
        <p:grpSpPr bwMode="auto">
          <a:xfrm flipH="1">
            <a:off x="520700" y="2057400"/>
            <a:ext cx="1689100" cy="1957388"/>
            <a:chOff x="816" y="2540"/>
            <a:chExt cx="972" cy="1145"/>
          </a:xfrm>
        </p:grpSpPr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816" y="2759"/>
              <a:ext cx="791" cy="926"/>
            </a:xfrm>
            <a:custGeom>
              <a:avLst/>
              <a:gdLst>
                <a:gd name="T0" fmla="*/ 0 w 1583"/>
                <a:gd name="T1" fmla="*/ 1 h 1851"/>
                <a:gd name="T2" fmla="*/ 0 w 1583"/>
                <a:gd name="T3" fmla="*/ 1 h 1851"/>
                <a:gd name="T4" fmla="*/ 0 w 1583"/>
                <a:gd name="T5" fmla="*/ 1 h 1851"/>
                <a:gd name="T6" fmla="*/ 0 w 1583"/>
                <a:gd name="T7" fmla="*/ 1 h 1851"/>
                <a:gd name="T8" fmla="*/ 0 w 1583"/>
                <a:gd name="T9" fmla="*/ 1 h 1851"/>
                <a:gd name="T10" fmla="*/ 0 w 1583"/>
                <a:gd name="T11" fmla="*/ 1 h 1851"/>
                <a:gd name="T12" fmla="*/ 0 w 1583"/>
                <a:gd name="T13" fmla="*/ 1 h 1851"/>
                <a:gd name="T14" fmla="*/ 0 w 1583"/>
                <a:gd name="T15" fmla="*/ 1 h 1851"/>
                <a:gd name="T16" fmla="*/ 0 w 1583"/>
                <a:gd name="T17" fmla="*/ 1 h 1851"/>
                <a:gd name="T18" fmla="*/ 0 w 1583"/>
                <a:gd name="T19" fmla="*/ 1 h 1851"/>
                <a:gd name="T20" fmla="*/ 0 w 1583"/>
                <a:gd name="T21" fmla="*/ 1 h 1851"/>
                <a:gd name="T22" fmla="*/ 0 w 1583"/>
                <a:gd name="T23" fmla="*/ 1 h 1851"/>
                <a:gd name="T24" fmla="*/ 0 w 1583"/>
                <a:gd name="T25" fmla="*/ 1 h 1851"/>
                <a:gd name="T26" fmla="*/ 0 w 1583"/>
                <a:gd name="T27" fmla="*/ 1 h 1851"/>
                <a:gd name="T28" fmla="*/ 0 w 1583"/>
                <a:gd name="T29" fmla="*/ 1 h 1851"/>
                <a:gd name="T30" fmla="*/ 0 w 1583"/>
                <a:gd name="T31" fmla="*/ 1 h 1851"/>
                <a:gd name="T32" fmla="*/ 0 w 1583"/>
                <a:gd name="T33" fmla="*/ 1 h 1851"/>
                <a:gd name="T34" fmla="*/ 0 w 1583"/>
                <a:gd name="T35" fmla="*/ 1 h 1851"/>
                <a:gd name="T36" fmla="*/ 0 w 1583"/>
                <a:gd name="T37" fmla="*/ 1 h 1851"/>
                <a:gd name="T38" fmla="*/ 0 w 1583"/>
                <a:gd name="T39" fmla="*/ 1 h 1851"/>
                <a:gd name="T40" fmla="*/ 0 w 1583"/>
                <a:gd name="T41" fmla="*/ 1 h 1851"/>
                <a:gd name="T42" fmla="*/ 0 w 1583"/>
                <a:gd name="T43" fmla="*/ 1 h 1851"/>
                <a:gd name="T44" fmla="*/ 0 w 1583"/>
                <a:gd name="T45" fmla="*/ 0 h 1851"/>
                <a:gd name="T46" fmla="*/ 0 w 1583"/>
                <a:gd name="T47" fmla="*/ 1 h 1851"/>
                <a:gd name="T48" fmla="*/ 0 w 1583"/>
                <a:gd name="T49" fmla="*/ 1 h 1851"/>
                <a:gd name="T50" fmla="*/ 0 w 1583"/>
                <a:gd name="T51" fmla="*/ 1 h 1851"/>
                <a:gd name="T52" fmla="*/ 0 w 1583"/>
                <a:gd name="T53" fmla="*/ 1 h 1851"/>
                <a:gd name="T54" fmla="*/ 0 w 1583"/>
                <a:gd name="T55" fmla="*/ 1 h 1851"/>
                <a:gd name="T56" fmla="*/ 0 w 1583"/>
                <a:gd name="T57" fmla="*/ 1 h 1851"/>
                <a:gd name="T58" fmla="*/ 0 w 1583"/>
                <a:gd name="T59" fmla="*/ 1 h 1851"/>
                <a:gd name="T60" fmla="*/ 0 w 1583"/>
                <a:gd name="T61" fmla="*/ 1 h 1851"/>
                <a:gd name="T62" fmla="*/ 0 w 1583"/>
                <a:gd name="T63" fmla="*/ 1 h 1851"/>
                <a:gd name="T64" fmla="*/ 0 w 1583"/>
                <a:gd name="T65" fmla="*/ 1 h 1851"/>
                <a:gd name="T66" fmla="*/ 0 w 1583"/>
                <a:gd name="T67" fmla="*/ 1 h 1851"/>
                <a:gd name="T68" fmla="*/ 0 w 1583"/>
                <a:gd name="T69" fmla="*/ 1 h 1851"/>
                <a:gd name="T70" fmla="*/ 0 w 1583"/>
                <a:gd name="T71" fmla="*/ 1 h 1851"/>
                <a:gd name="T72" fmla="*/ 0 w 1583"/>
                <a:gd name="T73" fmla="*/ 1 h 1851"/>
                <a:gd name="T74" fmla="*/ 0 w 1583"/>
                <a:gd name="T75" fmla="*/ 1 h 1851"/>
                <a:gd name="T76" fmla="*/ 0 w 1583"/>
                <a:gd name="T77" fmla="*/ 1 h 1851"/>
                <a:gd name="T78" fmla="*/ 0 w 1583"/>
                <a:gd name="T79" fmla="*/ 1 h 1851"/>
                <a:gd name="T80" fmla="*/ 0 w 1583"/>
                <a:gd name="T81" fmla="*/ 1 h 1851"/>
                <a:gd name="T82" fmla="*/ 0 w 1583"/>
                <a:gd name="T83" fmla="*/ 1 h 1851"/>
                <a:gd name="T84" fmla="*/ 0 w 1583"/>
                <a:gd name="T85" fmla="*/ 1 h 1851"/>
                <a:gd name="T86" fmla="*/ 0 w 1583"/>
                <a:gd name="T87" fmla="*/ 1 h 1851"/>
                <a:gd name="T88" fmla="*/ 0 w 1583"/>
                <a:gd name="T89" fmla="*/ 1 h 1851"/>
                <a:gd name="T90" fmla="*/ 0 w 1583"/>
                <a:gd name="T91" fmla="*/ 1 h 1851"/>
                <a:gd name="T92" fmla="*/ 0 w 1583"/>
                <a:gd name="T93" fmla="*/ 1 h 1851"/>
                <a:gd name="T94" fmla="*/ 0 w 1583"/>
                <a:gd name="T95" fmla="*/ 1 h 1851"/>
                <a:gd name="T96" fmla="*/ 0 w 1583"/>
                <a:gd name="T97" fmla="*/ 1 h 1851"/>
                <a:gd name="T98" fmla="*/ 0 w 1583"/>
                <a:gd name="T99" fmla="*/ 1 h 1851"/>
                <a:gd name="T100" fmla="*/ 0 w 1583"/>
                <a:gd name="T101" fmla="*/ 1 h 1851"/>
                <a:gd name="T102" fmla="*/ 0 w 1583"/>
                <a:gd name="T103" fmla="*/ 1 h 1851"/>
                <a:gd name="T104" fmla="*/ 0 w 1583"/>
                <a:gd name="T105" fmla="*/ 1 h 1851"/>
                <a:gd name="T106" fmla="*/ 0 w 1583"/>
                <a:gd name="T107" fmla="*/ 1 h 1851"/>
                <a:gd name="T108" fmla="*/ 0 w 1583"/>
                <a:gd name="T109" fmla="*/ 1 h 1851"/>
                <a:gd name="T110" fmla="*/ 0 w 1583"/>
                <a:gd name="T111" fmla="*/ 1 h 1851"/>
                <a:gd name="T112" fmla="*/ 0 w 1583"/>
                <a:gd name="T113" fmla="*/ 1 h 185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83"/>
                <a:gd name="T172" fmla="*/ 0 h 1851"/>
                <a:gd name="T173" fmla="*/ 1583 w 1583"/>
                <a:gd name="T174" fmla="*/ 1851 h 185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83" h="1851">
                  <a:moveTo>
                    <a:pt x="177" y="1025"/>
                  </a:moveTo>
                  <a:lnTo>
                    <a:pt x="0" y="972"/>
                  </a:lnTo>
                  <a:lnTo>
                    <a:pt x="250" y="430"/>
                  </a:lnTo>
                  <a:lnTo>
                    <a:pt x="182" y="189"/>
                  </a:lnTo>
                  <a:lnTo>
                    <a:pt x="184" y="188"/>
                  </a:lnTo>
                  <a:lnTo>
                    <a:pt x="191" y="183"/>
                  </a:lnTo>
                  <a:lnTo>
                    <a:pt x="204" y="176"/>
                  </a:lnTo>
                  <a:lnTo>
                    <a:pt x="219" y="167"/>
                  </a:lnTo>
                  <a:lnTo>
                    <a:pt x="239" y="157"/>
                  </a:lnTo>
                  <a:lnTo>
                    <a:pt x="262" y="145"/>
                  </a:lnTo>
                  <a:lnTo>
                    <a:pt x="290" y="131"/>
                  </a:lnTo>
                  <a:lnTo>
                    <a:pt x="321" y="117"/>
                  </a:lnTo>
                  <a:lnTo>
                    <a:pt x="355" y="102"/>
                  </a:lnTo>
                  <a:lnTo>
                    <a:pt x="391" y="87"/>
                  </a:lnTo>
                  <a:lnTo>
                    <a:pt x="430" y="74"/>
                  </a:lnTo>
                  <a:lnTo>
                    <a:pt x="472" y="59"/>
                  </a:lnTo>
                  <a:lnTo>
                    <a:pt x="516" y="46"/>
                  </a:lnTo>
                  <a:lnTo>
                    <a:pt x="562" y="33"/>
                  </a:lnTo>
                  <a:lnTo>
                    <a:pt x="609" y="23"/>
                  </a:lnTo>
                  <a:lnTo>
                    <a:pt x="657" y="14"/>
                  </a:lnTo>
                  <a:lnTo>
                    <a:pt x="707" y="7"/>
                  </a:lnTo>
                  <a:lnTo>
                    <a:pt x="757" y="2"/>
                  </a:lnTo>
                  <a:lnTo>
                    <a:pt x="809" y="0"/>
                  </a:lnTo>
                  <a:lnTo>
                    <a:pt x="861" y="1"/>
                  </a:lnTo>
                  <a:lnTo>
                    <a:pt x="914" y="6"/>
                  </a:lnTo>
                  <a:lnTo>
                    <a:pt x="966" y="14"/>
                  </a:lnTo>
                  <a:lnTo>
                    <a:pt x="1017" y="26"/>
                  </a:lnTo>
                  <a:lnTo>
                    <a:pt x="1069" y="42"/>
                  </a:lnTo>
                  <a:lnTo>
                    <a:pt x="1120" y="63"/>
                  </a:lnTo>
                  <a:lnTo>
                    <a:pt x="1169" y="90"/>
                  </a:lnTo>
                  <a:lnTo>
                    <a:pt x="1218" y="122"/>
                  </a:lnTo>
                  <a:lnTo>
                    <a:pt x="1265" y="159"/>
                  </a:lnTo>
                  <a:lnTo>
                    <a:pt x="1311" y="203"/>
                  </a:lnTo>
                  <a:lnTo>
                    <a:pt x="1355" y="252"/>
                  </a:lnTo>
                  <a:lnTo>
                    <a:pt x="1396" y="307"/>
                  </a:lnTo>
                  <a:lnTo>
                    <a:pt x="1435" y="371"/>
                  </a:lnTo>
                  <a:lnTo>
                    <a:pt x="1440" y="374"/>
                  </a:lnTo>
                  <a:lnTo>
                    <a:pt x="1453" y="387"/>
                  </a:lnTo>
                  <a:lnTo>
                    <a:pt x="1470" y="407"/>
                  </a:lnTo>
                  <a:lnTo>
                    <a:pt x="1492" y="433"/>
                  </a:lnTo>
                  <a:lnTo>
                    <a:pt x="1515" y="468"/>
                  </a:lnTo>
                  <a:lnTo>
                    <a:pt x="1538" y="510"/>
                  </a:lnTo>
                  <a:lnTo>
                    <a:pt x="1557" y="561"/>
                  </a:lnTo>
                  <a:lnTo>
                    <a:pt x="1573" y="617"/>
                  </a:lnTo>
                  <a:lnTo>
                    <a:pt x="1583" y="682"/>
                  </a:lnTo>
                  <a:lnTo>
                    <a:pt x="1583" y="754"/>
                  </a:lnTo>
                  <a:lnTo>
                    <a:pt x="1572" y="833"/>
                  </a:lnTo>
                  <a:lnTo>
                    <a:pt x="1549" y="919"/>
                  </a:lnTo>
                  <a:lnTo>
                    <a:pt x="1511" y="1012"/>
                  </a:lnTo>
                  <a:lnTo>
                    <a:pt x="1456" y="1113"/>
                  </a:lnTo>
                  <a:lnTo>
                    <a:pt x="1382" y="1219"/>
                  </a:lnTo>
                  <a:lnTo>
                    <a:pt x="1287" y="1333"/>
                  </a:lnTo>
                  <a:lnTo>
                    <a:pt x="1382" y="1727"/>
                  </a:lnTo>
                  <a:lnTo>
                    <a:pt x="562" y="1851"/>
                  </a:lnTo>
                  <a:lnTo>
                    <a:pt x="519" y="1572"/>
                  </a:lnTo>
                  <a:lnTo>
                    <a:pt x="120" y="1525"/>
                  </a:lnTo>
                  <a:lnTo>
                    <a:pt x="177" y="102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1417" y="2667"/>
              <a:ext cx="286" cy="287"/>
            </a:xfrm>
            <a:custGeom>
              <a:avLst/>
              <a:gdLst>
                <a:gd name="T0" fmla="*/ 1 w 572"/>
                <a:gd name="T1" fmla="*/ 1 h 572"/>
                <a:gd name="T2" fmla="*/ 1 w 572"/>
                <a:gd name="T3" fmla="*/ 1 h 572"/>
                <a:gd name="T4" fmla="*/ 1 w 572"/>
                <a:gd name="T5" fmla="*/ 1 h 572"/>
                <a:gd name="T6" fmla="*/ 1 w 572"/>
                <a:gd name="T7" fmla="*/ 1 h 572"/>
                <a:gd name="T8" fmla="*/ 1 w 572"/>
                <a:gd name="T9" fmla="*/ 1 h 572"/>
                <a:gd name="T10" fmla="*/ 1 w 572"/>
                <a:gd name="T11" fmla="*/ 1 h 572"/>
                <a:gd name="T12" fmla="*/ 1 w 572"/>
                <a:gd name="T13" fmla="*/ 1 h 572"/>
                <a:gd name="T14" fmla="*/ 1 w 572"/>
                <a:gd name="T15" fmla="*/ 1 h 572"/>
                <a:gd name="T16" fmla="*/ 1 w 572"/>
                <a:gd name="T17" fmla="*/ 1 h 572"/>
                <a:gd name="T18" fmla="*/ 1 w 572"/>
                <a:gd name="T19" fmla="*/ 1 h 572"/>
                <a:gd name="T20" fmla="*/ 1 w 572"/>
                <a:gd name="T21" fmla="*/ 1 h 572"/>
                <a:gd name="T22" fmla="*/ 1 w 572"/>
                <a:gd name="T23" fmla="*/ 1 h 572"/>
                <a:gd name="T24" fmla="*/ 1 w 572"/>
                <a:gd name="T25" fmla="*/ 1 h 572"/>
                <a:gd name="T26" fmla="*/ 1 w 572"/>
                <a:gd name="T27" fmla="*/ 1 h 572"/>
                <a:gd name="T28" fmla="*/ 1 w 572"/>
                <a:gd name="T29" fmla="*/ 1 h 572"/>
                <a:gd name="T30" fmla="*/ 1 w 572"/>
                <a:gd name="T31" fmla="*/ 1 h 572"/>
                <a:gd name="T32" fmla="*/ 1 w 572"/>
                <a:gd name="T33" fmla="*/ 1 h 572"/>
                <a:gd name="T34" fmla="*/ 1 w 572"/>
                <a:gd name="T35" fmla="*/ 1 h 572"/>
                <a:gd name="T36" fmla="*/ 1 w 572"/>
                <a:gd name="T37" fmla="*/ 1 h 572"/>
                <a:gd name="T38" fmla="*/ 1 w 572"/>
                <a:gd name="T39" fmla="*/ 1 h 572"/>
                <a:gd name="T40" fmla="*/ 1 w 572"/>
                <a:gd name="T41" fmla="*/ 1 h 572"/>
                <a:gd name="T42" fmla="*/ 1 w 572"/>
                <a:gd name="T43" fmla="*/ 1 h 572"/>
                <a:gd name="T44" fmla="*/ 1 w 572"/>
                <a:gd name="T45" fmla="*/ 1 h 572"/>
                <a:gd name="T46" fmla="*/ 1 w 572"/>
                <a:gd name="T47" fmla="*/ 1 h 572"/>
                <a:gd name="T48" fmla="*/ 1 w 572"/>
                <a:gd name="T49" fmla="*/ 1 h 572"/>
                <a:gd name="T50" fmla="*/ 1 w 572"/>
                <a:gd name="T51" fmla="*/ 1 h 572"/>
                <a:gd name="T52" fmla="*/ 1 w 572"/>
                <a:gd name="T53" fmla="*/ 1 h 572"/>
                <a:gd name="T54" fmla="*/ 1 w 572"/>
                <a:gd name="T55" fmla="*/ 1 h 572"/>
                <a:gd name="T56" fmla="*/ 1 w 572"/>
                <a:gd name="T57" fmla="*/ 1 h 572"/>
                <a:gd name="T58" fmla="*/ 1 w 572"/>
                <a:gd name="T59" fmla="*/ 1 h 572"/>
                <a:gd name="T60" fmla="*/ 1 w 572"/>
                <a:gd name="T61" fmla="*/ 1 h 572"/>
                <a:gd name="T62" fmla="*/ 1 w 572"/>
                <a:gd name="T63" fmla="*/ 1 h 572"/>
                <a:gd name="T64" fmla="*/ 1 w 572"/>
                <a:gd name="T65" fmla="*/ 1 h 572"/>
                <a:gd name="T66" fmla="*/ 1 w 572"/>
                <a:gd name="T67" fmla="*/ 1 h 572"/>
                <a:gd name="T68" fmla="*/ 1 w 572"/>
                <a:gd name="T69" fmla="*/ 1 h 572"/>
                <a:gd name="T70" fmla="*/ 1 w 572"/>
                <a:gd name="T71" fmla="*/ 1 h 57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72"/>
                <a:gd name="T109" fmla="*/ 0 h 572"/>
                <a:gd name="T110" fmla="*/ 572 w 572"/>
                <a:gd name="T111" fmla="*/ 572 h 57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72" h="572">
                  <a:moveTo>
                    <a:pt x="438" y="434"/>
                  </a:moveTo>
                  <a:lnTo>
                    <a:pt x="435" y="437"/>
                  </a:lnTo>
                  <a:lnTo>
                    <a:pt x="429" y="443"/>
                  </a:lnTo>
                  <a:lnTo>
                    <a:pt x="423" y="449"/>
                  </a:lnTo>
                  <a:lnTo>
                    <a:pt x="416" y="453"/>
                  </a:lnTo>
                  <a:lnTo>
                    <a:pt x="411" y="458"/>
                  </a:lnTo>
                  <a:lnTo>
                    <a:pt x="406" y="461"/>
                  </a:lnTo>
                  <a:lnTo>
                    <a:pt x="430" y="535"/>
                  </a:lnTo>
                  <a:lnTo>
                    <a:pt x="313" y="572"/>
                  </a:lnTo>
                  <a:lnTo>
                    <a:pt x="289" y="497"/>
                  </a:lnTo>
                  <a:lnTo>
                    <a:pt x="284" y="497"/>
                  </a:lnTo>
                  <a:lnTo>
                    <a:pt x="276" y="497"/>
                  </a:lnTo>
                  <a:lnTo>
                    <a:pt x="269" y="496"/>
                  </a:lnTo>
                  <a:lnTo>
                    <a:pt x="261" y="495"/>
                  </a:lnTo>
                  <a:lnTo>
                    <a:pt x="253" y="494"/>
                  </a:lnTo>
                  <a:lnTo>
                    <a:pt x="248" y="494"/>
                  </a:lnTo>
                  <a:lnTo>
                    <a:pt x="212" y="564"/>
                  </a:lnTo>
                  <a:lnTo>
                    <a:pt x="102" y="508"/>
                  </a:lnTo>
                  <a:lnTo>
                    <a:pt x="140" y="435"/>
                  </a:lnTo>
                  <a:lnTo>
                    <a:pt x="137" y="432"/>
                  </a:lnTo>
                  <a:lnTo>
                    <a:pt x="132" y="426"/>
                  </a:lnTo>
                  <a:lnTo>
                    <a:pt x="128" y="421"/>
                  </a:lnTo>
                  <a:lnTo>
                    <a:pt x="123" y="415"/>
                  </a:lnTo>
                  <a:lnTo>
                    <a:pt x="118" y="410"/>
                  </a:lnTo>
                  <a:lnTo>
                    <a:pt x="115" y="405"/>
                  </a:lnTo>
                  <a:lnTo>
                    <a:pt x="38" y="430"/>
                  </a:lnTo>
                  <a:lnTo>
                    <a:pt x="0" y="313"/>
                  </a:lnTo>
                  <a:lnTo>
                    <a:pt x="79" y="288"/>
                  </a:lnTo>
                  <a:lnTo>
                    <a:pt x="79" y="283"/>
                  </a:lnTo>
                  <a:lnTo>
                    <a:pt x="79" y="276"/>
                  </a:lnTo>
                  <a:lnTo>
                    <a:pt x="80" y="269"/>
                  </a:lnTo>
                  <a:lnTo>
                    <a:pt x="80" y="262"/>
                  </a:lnTo>
                  <a:lnTo>
                    <a:pt x="81" y="255"/>
                  </a:lnTo>
                  <a:lnTo>
                    <a:pt x="83" y="251"/>
                  </a:lnTo>
                  <a:lnTo>
                    <a:pt x="8" y="212"/>
                  </a:lnTo>
                  <a:lnTo>
                    <a:pt x="64" y="102"/>
                  </a:lnTo>
                  <a:lnTo>
                    <a:pt x="139" y="141"/>
                  </a:lnTo>
                  <a:lnTo>
                    <a:pt x="142" y="138"/>
                  </a:lnTo>
                  <a:lnTo>
                    <a:pt x="148" y="133"/>
                  </a:lnTo>
                  <a:lnTo>
                    <a:pt x="153" y="129"/>
                  </a:lnTo>
                  <a:lnTo>
                    <a:pt x="159" y="124"/>
                  </a:lnTo>
                  <a:lnTo>
                    <a:pt x="163" y="119"/>
                  </a:lnTo>
                  <a:lnTo>
                    <a:pt x="168" y="117"/>
                  </a:lnTo>
                  <a:lnTo>
                    <a:pt x="142" y="38"/>
                  </a:lnTo>
                  <a:lnTo>
                    <a:pt x="260" y="0"/>
                  </a:lnTo>
                  <a:lnTo>
                    <a:pt x="284" y="78"/>
                  </a:lnTo>
                  <a:lnTo>
                    <a:pt x="290" y="78"/>
                  </a:lnTo>
                  <a:lnTo>
                    <a:pt x="297" y="78"/>
                  </a:lnTo>
                  <a:lnTo>
                    <a:pt x="304" y="79"/>
                  </a:lnTo>
                  <a:lnTo>
                    <a:pt x="311" y="79"/>
                  </a:lnTo>
                  <a:lnTo>
                    <a:pt x="317" y="80"/>
                  </a:lnTo>
                  <a:lnTo>
                    <a:pt x="323" y="80"/>
                  </a:lnTo>
                  <a:lnTo>
                    <a:pt x="360" y="8"/>
                  </a:lnTo>
                  <a:lnTo>
                    <a:pt x="469" y="65"/>
                  </a:lnTo>
                  <a:lnTo>
                    <a:pt x="433" y="135"/>
                  </a:lnTo>
                  <a:lnTo>
                    <a:pt x="437" y="139"/>
                  </a:lnTo>
                  <a:lnTo>
                    <a:pt x="442" y="145"/>
                  </a:lnTo>
                  <a:lnTo>
                    <a:pt x="448" y="150"/>
                  </a:lnTo>
                  <a:lnTo>
                    <a:pt x="452" y="156"/>
                  </a:lnTo>
                  <a:lnTo>
                    <a:pt x="457" y="162"/>
                  </a:lnTo>
                  <a:lnTo>
                    <a:pt x="459" y="165"/>
                  </a:lnTo>
                  <a:lnTo>
                    <a:pt x="535" y="142"/>
                  </a:lnTo>
                  <a:lnTo>
                    <a:pt x="572" y="260"/>
                  </a:lnTo>
                  <a:lnTo>
                    <a:pt x="498" y="283"/>
                  </a:lnTo>
                  <a:lnTo>
                    <a:pt x="498" y="288"/>
                  </a:lnTo>
                  <a:lnTo>
                    <a:pt x="498" y="296"/>
                  </a:lnTo>
                  <a:lnTo>
                    <a:pt x="497" y="304"/>
                  </a:lnTo>
                  <a:lnTo>
                    <a:pt x="497" y="312"/>
                  </a:lnTo>
                  <a:lnTo>
                    <a:pt x="496" y="320"/>
                  </a:lnTo>
                  <a:lnTo>
                    <a:pt x="495" y="324"/>
                  </a:lnTo>
                  <a:lnTo>
                    <a:pt x="564" y="360"/>
                  </a:lnTo>
                  <a:lnTo>
                    <a:pt x="507" y="470"/>
                  </a:lnTo>
                  <a:lnTo>
                    <a:pt x="438" y="43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1519" y="2769"/>
              <a:ext cx="86" cy="85"/>
            </a:xfrm>
            <a:custGeom>
              <a:avLst/>
              <a:gdLst>
                <a:gd name="T0" fmla="*/ 0 w 173"/>
                <a:gd name="T1" fmla="*/ 0 h 173"/>
                <a:gd name="T2" fmla="*/ 0 w 173"/>
                <a:gd name="T3" fmla="*/ 0 h 173"/>
                <a:gd name="T4" fmla="*/ 0 w 173"/>
                <a:gd name="T5" fmla="*/ 0 h 173"/>
                <a:gd name="T6" fmla="*/ 0 w 173"/>
                <a:gd name="T7" fmla="*/ 0 h 173"/>
                <a:gd name="T8" fmla="*/ 0 w 173"/>
                <a:gd name="T9" fmla="*/ 0 h 173"/>
                <a:gd name="T10" fmla="*/ 0 w 173"/>
                <a:gd name="T11" fmla="*/ 0 h 173"/>
                <a:gd name="T12" fmla="*/ 0 w 173"/>
                <a:gd name="T13" fmla="*/ 0 h 173"/>
                <a:gd name="T14" fmla="*/ 0 w 173"/>
                <a:gd name="T15" fmla="*/ 0 h 173"/>
                <a:gd name="T16" fmla="*/ 0 w 173"/>
                <a:gd name="T17" fmla="*/ 0 h 173"/>
                <a:gd name="T18" fmla="*/ 0 w 173"/>
                <a:gd name="T19" fmla="*/ 0 h 173"/>
                <a:gd name="T20" fmla="*/ 0 w 173"/>
                <a:gd name="T21" fmla="*/ 0 h 173"/>
                <a:gd name="T22" fmla="*/ 0 w 173"/>
                <a:gd name="T23" fmla="*/ 0 h 173"/>
                <a:gd name="T24" fmla="*/ 0 w 173"/>
                <a:gd name="T25" fmla="*/ 0 h 173"/>
                <a:gd name="T26" fmla="*/ 0 w 173"/>
                <a:gd name="T27" fmla="*/ 0 h 173"/>
                <a:gd name="T28" fmla="*/ 0 w 173"/>
                <a:gd name="T29" fmla="*/ 0 h 173"/>
                <a:gd name="T30" fmla="*/ 0 w 173"/>
                <a:gd name="T31" fmla="*/ 0 h 173"/>
                <a:gd name="T32" fmla="*/ 0 w 173"/>
                <a:gd name="T33" fmla="*/ 0 h 173"/>
                <a:gd name="T34" fmla="*/ 0 w 173"/>
                <a:gd name="T35" fmla="*/ 0 h 173"/>
                <a:gd name="T36" fmla="*/ 0 w 173"/>
                <a:gd name="T37" fmla="*/ 0 h 173"/>
                <a:gd name="T38" fmla="*/ 0 w 173"/>
                <a:gd name="T39" fmla="*/ 0 h 173"/>
                <a:gd name="T40" fmla="*/ 0 w 173"/>
                <a:gd name="T41" fmla="*/ 0 h 173"/>
                <a:gd name="T42" fmla="*/ 0 w 173"/>
                <a:gd name="T43" fmla="*/ 0 h 173"/>
                <a:gd name="T44" fmla="*/ 0 w 173"/>
                <a:gd name="T45" fmla="*/ 0 h 173"/>
                <a:gd name="T46" fmla="*/ 0 w 173"/>
                <a:gd name="T47" fmla="*/ 0 h 173"/>
                <a:gd name="T48" fmla="*/ 0 w 173"/>
                <a:gd name="T49" fmla="*/ 0 h 173"/>
                <a:gd name="T50" fmla="*/ 0 w 173"/>
                <a:gd name="T51" fmla="*/ 0 h 173"/>
                <a:gd name="T52" fmla="*/ 0 w 173"/>
                <a:gd name="T53" fmla="*/ 0 h 173"/>
                <a:gd name="T54" fmla="*/ 0 w 173"/>
                <a:gd name="T55" fmla="*/ 0 h 173"/>
                <a:gd name="T56" fmla="*/ 0 w 173"/>
                <a:gd name="T57" fmla="*/ 0 h 173"/>
                <a:gd name="T58" fmla="*/ 0 w 173"/>
                <a:gd name="T59" fmla="*/ 0 h 173"/>
                <a:gd name="T60" fmla="*/ 0 w 173"/>
                <a:gd name="T61" fmla="*/ 0 h 173"/>
                <a:gd name="T62" fmla="*/ 0 w 173"/>
                <a:gd name="T63" fmla="*/ 0 h 173"/>
                <a:gd name="T64" fmla="*/ 0 w 173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3"/>
                <a:gd name="T100" fmla="*/ 0 h 173"/>
                <a:gd name="T101" fmla="*/ 173 w 173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3" h="173">
                  <a:moveTo>
                    <a:pt x="113" y="169"/>
                  </a:moveTo>
                  <a:lnTo>
                    <a:pt x="129" y="163"/>
                  </a:lnTo>
                  <a:lnTo>
                    <a:pt x="143" y="153"/>
                  </a:lnTo>
                  <a:lnTo>
                    <a:pt x="156" y="141"/>
                  </a:lnTo>
                  <a:lnTo>
                    <a:pt x="164" y="127"/>
                  </a:lnTo>
                  <a:lnTo>
                    <a:pt x="171" y="111"/>
                  </a:lnTo>
                  <a:lnTo>
                    <a:pt x="173" y="95"/>
                  </a:lnTo>
                  <a:lnTo>
                    <a:pt x="173" y="77"/>
                  </a:lnTo>
                  <a:lnTo>
                    <a:pt x="170" y="60"/>
                  </a:lnTo>
                  <a:lnTo>
                    <a:pt x="163" y="44"/>
                  </a:lnTo>
                  <a:lnTo>
                    <a:pt x="153" y="30"/>
                  </a:lnTo>
                  <a:lnTo>
                    <a:pt x="141" y="17"/>
                  </a:lnTo>
                  <a:lnTo>
                    <a:pt x="127" y="9"/>
                  </a:lnTo>
                  <a:lnTo>
                    <a:pt x="111" y="2"/>
                  </a:lnTo>
                  <a:lnTo>
                    <a:pt x="95" y="0"/>
                  </a:lnTo>
                  <a:lnTo>
                    <a:pt x="77" y="0"/>
                  </a:lnTo>
                  <a:lnTo>
                    <a:pt x="60" y="4"/>
                  </a:lnTo>
                  <a:lnTo>
                    <a:pt x="44" y="11"/>
                  </a:lnTo>
                  <a:lnTo>
                    <a:pt x="30" y="21"/>
                  </a:lnTo>
                  <a:lnTo>
                    <a:pt x="18" y="32"/>
                  </a:lnTo>
                  <a:lnTo>
                    <a:pt x="10" y="46"/>
                  </a:lnTo>
                  <a:lnTo>
                    <a:pt x="3" y="62"/>
                  </a:lnTo>
                  <a:lnTo>
                    <a:pt x="0" y="78"/>
                  </a:lnTo>
                  <a:lnTo>
                    <a:pt x="0" y="96"/>
                  </a:lnTo>
                  <a:lnTo>
                    <a:pt x="4" y="113"/>
                  </a:lnTo>
                  <a:lnTo>
                    <a:pt x="11" y="129"/>
                  </a:lnTo>
                  <a:lnTo>
                    <a:pt x="21" y="143"/>
                  </a:lnTo>
                  <a:lnTo>
                    <a:pt x="33" y="156"/>
                  </a:lnTo>
                  <a:lnTo>
                    <a:pt x="46" y="164"/>
                  </a:lnTo>
                  <a:lnTo>
                    <a:pt x="62" y="171"/>
                  </a:lnTo>
                  <a:lnTo>
                    <a:pt x="79" y="173"/>
                  </a:lnTo>
                  <a:lnTo>
                    <a:pt x="96" y="173"/>
                  </a:lnTo>
                  <a:lnTo>
                    <a:pt x="113" y="16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1025" y="3145"/>
              <a:ext cx="42" cy="34"/>
            </a:xfrm>
            <a:custGeom>
              <a:avLst/>
              <a:gdLst>
                <a:gd name="T0" fmla="*/ 1 w 84"/>
                <a:gd name="T1" fmla="*/ 0 h 69"/>
                <a:gd name="T2" fmla="*/ 1 w 84"/>
                <a:gd name="T3" fmla="*/ 0 h 69"/>
                <a:gd name="T4" fmla="*/ 1 w 84"/>
                <a:gd name="T5" fmla="*/ 0 h 69"/>
                <a:gd name="T6" fmla="*/ 1 w 84"/>
                <a:gd name="T7" fmla="*/ 0 h 69"/>
                <a:gd name="T8" fmla="*/ 1 w 84"/>
                <a:gd name="T9" fmla="*/ 0 h 69"/>
                <a:gd name="T10" fmla="*/ 1 w 84"/>
                <a:gd name="T11" fmla="*/ 0 h 69"/>
                <a:gd name="T12" fmla="*/ 1 w 84"/>
                <a:gd name="T13" fmla="*/ 0 h 69"/>
                <a:gd name="T14" fmla="*/ 1 w 84"/>
                <a:gd name="T15" fmla="*/ 0 h 69"/>
                <a:gd name="T16" fmla="*/ 1 w 84"/>
                <a:gd name="T17" fmla="*/ 0 h 69"/>
                <a:gd name="T18" fmla="*/ 1 w 84"/>
                <a:gd name="T19" fmla="*/ 0 h 69"/>
                <a:gd name="T20" fmla="*/ 1 w 84"/>
                <a:gd name="T21" fmla="*/ 0 h 69"/>
                <a:gd name="T22" fmla="*/ 1 w 84"/>
                <a:gd name="T23" fmla="*/ 0 h 69"/>
                <a:gd name="T24" fmla="*/ 1 w 84"/>
                <a:gd name="T25" fmla="*/ 0 h 69"/>
                <a:gd name="T26" fmla="*/ 1 w 84"/>
                <a:gd name="T27" fmla="*/ 0 h 69"/>
                <a:gd name="T28" fmla="*/ 1 w 84"/>
                <a:gd name="T29" fmla="*/ 0 h 69"/>
                <a:gd name="T30" fmla="*/ 1 w 84"/>
                <a:gd name="T31" fmla="*/ 0 h 69"/>
                <a:gd name="T32" fmla="*/ 1 w 84"/>
                <a:gd name="T33" fmla="*/ 0 h 69"/>
                <a:gd name="T34" fmla="*/ 1 w 84"/>
                <a:gd name="T35" fmla="*/ 0 h 69"/>
                <a:gd name="T36" fmla="*/ 1 w 84"/>
                <a:gd name="T37" fmla="*/ 0 h 69"/>
                <a:gd name="T38" fmla="*/ 1 w 84"/>
                <a:gd name="T39" fmla="*/ 0 h 69"/>
                <a:gd name="T40" fmla="*/ 1 w 84"/>
                <a:gd name="T41" fmla="*/ 0 h 69"/>
                <a:gd name="T42" fmla="*/ 1 w 84"/>
                <a:gd name="T43" fmla="*/ 0 h 69"/>
                <a:gd name="T44" fmla="*/ 1 w 84"/>
                <a:gd name="T45" fmla="*/ 0 h 69"/>
                <a:gd name="T46" fmla="*/ 1 w 84"/>
                <a:gd name="T47" fmla="*/ 0 h 69"/>
                <a:gd name="T48" fmla="*/ 0 w 84"/>
                <a:gd name="T49" fmla="*/ 0 h 69"/>
                <a:gd name="T50" fmla="*/ 1 w 84"/>
                <a:gd name="T51" fmla="*/ 0 h 69"/>
                <a:gd name="T52" fmla="*/ 1 w 84"/>
                <a:gd name="T53" fmla="*/ 0 h 69"/>
                <a:gd name="T54" fmla="*/ 1 w 84"/>
                <a:gd name="T55" fmla="*/ 0 h 69"/>
                <a:gd name="T56" fmla="*/ 1 w 84"/>
                <a:gd name="T57" fmla="*/ 0 h 69"/>
                <a:gd name="T58" fmla="*/ 1 w 84"/>
                <a:gd name="T59" fmla="*/ 0 h 69"/>
                <a:gd name="T60" fmla="*/ 1 w 84"/>
                <a:gd name="T61" fmla="*/ 0 h 69"/>
                <a:gd name="T62" fmla="*/ 1 w 84"/>
                <a:gd name="T63" fmla="*/ 0 h 69"/>
                <a:gd name="T64" fmla="*/ 1 w 84"/>
                <a:gd name="T65" fmla="*/ 0 h 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69"/>
                <a:gd name="T101" fmla="*/ 84 w 84"/>
                <a:gd name="T102" fmla="*/ 69 h 6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69">
                  <a:moveTo>
                    <a:pt x="43" y="69"/>
                  </a:moveTo>
                  <a:lnTo>
                    <a:pt x="51" y="67"/>
                  </a:lnTo>
                  <a:lnTo>
                    <a:pt x="59" y="66"/>
                  </a:lnTo>
                  <a:lnTo>
                    <a:pt x="66" y="63"/>
                  </a:lnTo>
                  <a:lnTo>
                    <a:pt x="72" y="58"/>
                  </a:lnTo>
                  <a:lnTo>
                    <a:pt x="77" y="54"/>
                  </a:lnTo>
                  <a:lnTo>
                    <a:pt x="81" y="47"/>
                  </a:lnTo>
                  <a:lnTo>
                    <a:pt x="83" y="41"/>
                  </a:lnTo>
                  <a:lnTo>
                    <a:pt x="84" y="34"/>
                  </a:lnTo>
                  <a:lnTo>
                    <a:pt x="83" y="27"/>
                  </a:lnTo>
                  <a:lnTo>
                    <a:pt x="81" y="20"/>
                  </a:lnTo>
                  <a:lnTo>
                    <a:pt x="77" y="14"/>
                  </a:lnTo>
                  <a:lnTo>
                    <a:pt x="72" y="10"/>
                  </a:lnTo>
                  <a:lnTo>
                    <a:pt x="66" y="5"/>
                  </a:lnTo>
                  <a:lnTo>
                    <a:pt x="59" y="2"/>
                  </a:lnTo>
                  <a:lnTo>
                    <a:pt x="51" y="1"/>
                  </a:lnTo>
                  <a:lnTo>
                    <a:pt x="43" y="0"/>
                  </a:lnTo>
                  <a:lnTo>
                    <a:pt x="33" y="1"/>
                  </a:lnTo>
                  <a:lnTo>
                    <a:pt x="25" y="2"/>
                  </a:lnTo>
                  <a:lnTo>
                    <a:pt x="18" y="5"/>
                  </a:lnTo>
                  <a:lnTo>
                    <a:pt x="13" y="10"/>
                  </a:lnTo>
                  <a:lnTo>
                    <a:pt x="7" y="14"/>
                  </a:lnTo>
                  <a:lnTo>
                    <a:pt x="3" y="20"/>
                  </a:lnTo>
                  <a:lnTo>
                    <a:pt x="1" y="27"/>
                  </a:lnTo>
                  <a:lnTo>
                    <a:pt x="0" y="34"/>
                  </a:lnTo>
                  <a:lnTo>
                    <a:pt x="1" y="41"/>
                  </a:lnTo>
                  <a:lnTo>
                    <a:pt x="3" y="47"/>
                  </a:lnTo>
                  <a:lnTo>
                    <a:pt x="7" y="54"/>
                  </a:lnTo>
                  <a:lnTo>
                    <a:pt x="13" y="58"/>
                  </a:lnTo>
                  <a:lnTo>
                    <a:pt x="18" y="63"/>
                  </a:lnTo>
                  <a:lnTo>
                    <a:pt x="25" y="66"/>
                  </a:lnTo>
                  <a:lnTo>
                    <a:pt x="33" y="67"/>
                  </a:lnTo>
                  <a:lnTo>
                    <a:pt x="43" y="6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983" y="3103"/>
              <a:ext cx="146" cy="59"/>
            </a:xfrm>
            <a:custGeom>
              <a:avLst/>
              <a:gdLst>
                <a:gd name="T0" fmla="*/ 1 w 291"/>
                <a:gd name="T1" fmla="*/ 1 h 115"/>
                <a:gd name="T2" fmla="*/ 1 w 291"/>
                <a:gd name="T3" fmla="*/ 0 h 115"/>
                <a:gd name="T4" fmla="*/ 1 w 291"/>
                <a:gd name="T5" fmla="*/ 1 h 115"/>
                <a:gd name="T6" fmla="*/ 1 w 291"/>
                <a:gd name="T7" fmla="*/ 1 h 115"/>
                <a:gd name="T8" fmla="*/ 1 w 291"/>
                <a:gd name="T9" fmla="*/ 1 h 115"/>
                <a:gd name="T10" fmla="*/ 1 w 291"/>
                <a:gd name="T11" fmla="*/ 1 h 115"/>
                <a:gd name="T12" fmla="*/ 1 w 291"/>
                <a:gd name="T13" fmla="*/ 1 h 115"/>
                <a:gd name="T14" fmla="*/ 1 w 291"/>
                <a:gd name="T15" fmla="*/ 1 h 115"/>
                <a:gd name="T16" fmla="*/ 1 w 291"/>
                <a:gd name="T17" fmla="*/ 1 h 115"/>
                <a:gd name="T18" fmla="*/ 1 w 291"/>
                <a:gd name="T19" fmla="*/ 1 h 115"/>
                <a:gd name="T20" fmla="*/ 0 w 291"/>
                <a:gd name="T21" fmla="*/ 1 h 115"/>
                <a:gd name="T22" fmla="*/ 0 w 291"/>
                <a:gd name="T23" fmla="*/ 1 h 115"/>
                <a:gd name="T24" fmla="*/ 1 w 291"/>
                <a:gd name="T25" fmla="*/ 1 h 115"/>
                <a:gd name="T26" fmla="*/ 1 w 291"/>
                <a:gd name="T27" fmla="*/ 1 h 115"/>
                <a:gd name="T28" fmla="*/ 1 w 291"/>
                <a:gd name="T29" fmla="*/ 1 h 115"/>
                <a:gd name="T30" fmla="*/ 1 w 291"/>
                <a:gd name="T31" fmla="*/ 1 h 115"/>
                <a:gd name="T32" fmla="*/ 1 w 291"/>
                <a:gd name="T33" fmla="*/ 1 h 115"/>
                <a:gd name="T34" fmla="*/ 1 w 291"/>
                <a:gd name="T35" fmla="*/ 1 h 115"/>
                <a:gd name="T36" fmla="*/ 1 w 291"/>
                <a:gd name="T37" fmla="*/ 1 h 115"/>
                <a:gd name="T38" fmla="*/ 1 w 291"/>
                <a:gd name="T39" fmla="*/ 1 h 115"/>
                <a:gd name="T40" fmla="*/ 1 w 291"/>
                <a:gd name="T41" fmla="*/ 1 h 115"/>
                <a:gd name="T42" fmla="*/ 1 w 291"/>
                <a:gd name="T43" fmla="*/ 1 h 115"/>
                <a:gd name="T44" fmla="*/ 1 w 291"/>
                <a:gd name="T45" fmla="*/ 1 h 115"/>
                <a:gd name="T46" fmla="*/ 1 w 291"/>
                <a:gd name="T47" fmla="*/ 1 h 115"/>
                <a:gd name="T48" fmla="*/ 1 w 291"/>
                <a:gd name="T49" fmla="*/ 1 h 115"/>
                <a:gd name="T50" fmla="*/ 1 w 291"/>
                <a:gd name="T51" fmla="*/ 1 h 115"/>
                <a:gd name="T52" fmla="*/ 1 w 291"/>
                <a:gd name="T53" fmla="*/ 1 h 115"/>
                <a:gd name="T54" fmla="*/ 1 w 291"/>
                <a:gd name="T55" fmla="*/ 1 h 115"/>
                <a:gd name="T56" fmla="*/ 1 w 291"/>
                <a:gd name="T57" fmla="*/ 1 h 115"/>
                <a:gd name="T58" fmla="*/ 1 w 291"/>
                <a:gd name="T59" fmla="*/ 1 h 115"/>
                <a:gd name="T60" fmla="*/ 1 w 291"/>
                <a:gd name="T61" fmla="*/ 1 h 115"/>
                <a:gd name="T62" fmla="*/ 1 w 291"/>
                <a:gd name="T63" fmla="*/ 1 h 115"/>
                <a:gd name="T64" fmla="*/ 1 w 291"/>
                <a:gd name="T65" fmla="*/ 1 h 115"/>
                <a:gd name="T66" fmla="*/ 1 w 291"/>
                <a:gd name="T67" fmla="*/ 1 h 115"/>
                <a:gd name="T68" fmla="*/ 1 w 291"/>
                <a:gd name="T69" fmla="*/ 1 h 115"/>
                <a:gd name="T70" fmla="*/ 1 w 291"/>
                <a:gd name="T71" fmla="*/ 1 h 115"/>
                <a:gd name="T72" fmla="*/ 1 w 291"/>
                <a:gd name="T73" fmla="*/ 1 h 115"/>
                <a:gd name="T74" fmla="*/ 1 w 291"/>
                <a:gd name="T75" fmla="*/ 1 h 115"/>
                <a:gd name="T76" fmla="*/ 1 w 291"/>
                <a:gd name="T77" fmla="*/ 1 h 115"/>
                <a:gd name="T78" fmla="*/ 1 w 291"/>
                <a:gd name="T79" fmla="*/ 1 h 115"/>
                <a:gd name="T80" fmla="*/ 1 w 291"/>
                <a:gd name="T81" fmla="*/ 1 h 115"/>
                <a:gd name="T82" fmla="*/ 1 w 291"/>
                <a:gd name="T83" fmla="*/ 1 h 115"/>
                <a:gd name="T84" fmla="*/ 1 w 291"/>
                <a:gd name="T85" fmla="*/ 1 h 115"/>
                <a:gd name="T86" fmla="*/ 1 w 291"/>
                <a:gd name="T87" fmla="*/ 1 h 115"/>
                <a:gd name="T88" fmla="*/ 1 w 291"/>
                <a:gd name="T89" fmla="*/ 1 h 115"/>
                <a:gd name="T90" fmla="*/ 1 w 291"/>
                <a:gd name="T91" fmla="*/ 1 h 115"/>
                <a:gd name="T92" fmla="*/ 1 w 291"/>
                <a:gd name="T93" fmla="*/ 1 h 115"/>
                <a:gd name="T94" fmla="*/ 1 w 291"/>
                <a:gd name="T95" fmla="*/ 1 h 115"/>
                <a:gd name="T96" fmla="*/ 1 w 291"/>
                <a:gd name="T97" fmla="*/ 1 h 115"/>
                <a:gd name="T98" fmla="*/ 1 w 291"/>
                <a:gd name="T99" fmla="*/ 1 h 11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91"/>
                <a:gd name="T151" fmla="*/ 0 h 115"/>
                <a:gd name="T152" fmla="*/ 291 w 291"/>
                <a:gd name="T153" fmla="*/ 115 h 11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91" h="115">
                  <a:moveTo>
                    <a:pt x="168" y="3"/>
                  </a:moveTo>
                  <a:lnTo>
                    <a:pt x="137" y="0"/>
                  </a:lnTo>
                  <a:lnTo>
                    <a:pt x="107" y="2"/>
                  </a:lnTo>
                  <a:lnTo>
                    <a:pt x="81" y="8"/>
                  </a:lnTo>
                  <a:lnTo>
                    <a:pt x="56" y="16"/>
                  </a:lnTo>
                  <a:lnTo>
                    <a:pt x="36" y="25"/>
                  </a:lnTo>
                  <a:lnTo>
                    <a:pt x="20" y="34"/>
                  </a:lnTo>
                  <a:lnTo>
                    <a:pt x="9" y="40"/>
                  </a:lnTo>
                  <a:lnTo>
                    <a:pt x="5" y="43"/>
                  </a:lnTo>
                  <a:lnTo>
                    <a:pt x="2" y="47"/>
                  </a:lnTo>
                  <a:lnTo>
                    <a:pt x="0" y="51"/>
                  </a:lnTo>
                  <a:lnTo>
                    <a:pt x="0" y="56"/>
                  </a:lnTo>
                  <a:lnTo>
                    <a:pt x="2" y="61"/>
                  </a:lnTo>
                  <a:lnTo>
                    <a:pt x="6" y="64"/>
                  </a:lnTo>
                  <a:lnTo>
                    <a:pt x="10" y="65"/>
                  </a:lnTo>
                  <a:lnTo>
                    <a:pt x="15" y="65"/>
                  </a:lnTo>
                  <a:lnTo>
                    <a:pt x="20" y="63"/>
                  </a:lnTo>
                  <a:lnTo>
                    <a:pt x="23" y="61"/>
                  </a:lnTo>
                  <a:lnTo>
                    <a:pt x="32" y="55"/>
                  </a:lnTo>
                  <a:lnTo>
                    <a:pt x="46" y="48"/>
                  </a:lnTo>
                  <a:lnTo>
                    <a:pt x="64" y="40"/>
                  </a:lnTo>
                  <a:lnTo>
                    <a:pt x="85" y="32"/>
                  </a:lnTo>
                  <a:lnTo>
                    <a:pt x="109" y="26"/>
                  </a:lnTo>
                  <a:lnTo>
                    <a:pt x="136" y="25"/>
                  </a:lnTo>
                  <a:lnTo>
                    <a:pt x="163" y="27"/>
                  </a:lnTo>
                  <a:lnTo>
                    <a:pt x="178" y="31"/>
                  </a:lnTo>
                  <a:lnTo>
                    <a:pt x="193" y="36"/>
                  </a:lnTo>
                  <a:lnTo>
                    <a:pt x="207" y="44"/>
                  </a:lnTo>
                  <a:lnTo>
                    <a:pt x="221" y="54"/>
                  </a:lnTo>
                  <a:lnTo>
                    <a:pt x="234" y="65"/>
                  </a:lnTo>
                  <a:lnTo>
                    <a:pt x="245" y="78"/>
                  </a:lnTo>
                  <a:lnTo>
                    <a:pt x="257" y="93"/>
                  </a:lnTo>
                  <a:lnTo>
                    <a:pt x="268" y="109"/>
                  </a:lnTo>
                  <a:lnTo>
                    <a:pt x="272" y="112"/>
                  </a:lnTo>
                  <a:lnTo>
                    <a:pt x="276" y="115"/>
                  </a:lnTo>
                  <a:lnTo>
                    <a:pt x="281" y="115"/>
                  </a:lnTo>
                  <a:lnTo>
                    <a:pt x="285" y="112"/>
                  </a:lnTo>
                  <a:lnTo>
                    <a:pt x="289" y="109"/>
                  </a:lnTo>
                  <a:lnTo>
                    <a:pt x="291" y="106"/>
                  </a:lnTo>
                  <a:lnTo>
                    <a:pt x="291" y="101"/>
                  </a:lnTo>
                  <a:lnTo>
                    <a:pt x="289" y="96"/>
                  </a:lnTo>
                  <a:lnTo>
                    <a:pt x="276" y="78"/>
                  </a:lnTo>
                  <a:lnTo>
                    <a:pt x="264" y="61"/>
                  </a:lnTo>
                  <a:lnTo>
                    <a:pt x="250" y="47"/>
                  </a:lnTo>
                  <a:lnTo>
                    <a:pt x="235" y="34"/>
                  </a:lnTo>
                  <a:lnTo>
                    <a:pt x="219" y="23"/>
                  </a:lnTo>
                  <a:lnTo>
                    <a:pt x="203" y="15"/>
                  </a:lnTo>
                  <a:lnTo>
                    <a:pt x="185" y="8"/>
                  </a:lnTo>
                  <a:lnTo>
                    <a:pt x="168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1257" y="3182"/>
              <a:ext cx="135" cy="142"/>
            </a:xfrm>
            <a:custGeom>
              <a:avLst/>
              <a:gdLst>
                <a:gd name="T0" fmla="*/ 1 w 270"/>
                <a:gd name="T1" fmla="*/ 1 h 284"/>
                <a:gd name="T2" fmla="*/ 1 w 270"/>
                <a:gd name="T3" fmla="*/ 1 h 284"/>
                <a:gd name="T4" fmla="*/ 1 w 270"/>
                <a:gd name="T5" fmla="*/ 1 h 284"/>
                <a:gd name="T6" fmla="*/ 1 w 270"/>
                <a:gd name="T7" fmla="*/ 1 h 284"/>
                <a:gd name="T8" fmla="*/ 1 w 270"/>
                <a:gd name="T9" fmla="*/ 1 h 284"/>
                <a:gd name="T10" fmla="*/ 1 w 270"/>
                <a:gd name="T11" fmla="*/ 1 h 284"/>
                <a:gd name="T12" fmla="*/ 1 w 270"/>
                <a:gd name="T13" fmla="*/ 1 h 284"/>
                <a:gd name="T14" fmla="*/ 1 w 270"/>
                <a:gd name="T15" fmla="*/ 1 h 284"/>
                <a:gd name="T16" fmla="*/ 1 w 270"/>
                <a:gd name="T17" fmla="*/ 1 h 284"/>
                <a:gd name="T18" fmla="*/ 1 w 270"/>
                <a:gd name="T19" fmla="*/ 1 h 284"/>
                <a:gd name="T20" fmla="*/ 1 w 270"/>
                <a:gd name="T21" fmla="*/ 1 h 284"/>
                <a:gd name="T22" fmla="*/ 1 w 270"/>
                <a:gd name="T23" fmla="*/ 1 h 284"/>
                <a:gd name="T24" fmla="*/ 1 w 270"/>
                <a:gd name="T25" fmla="*/ 1 h 284"/>
                <a:gd name="T26" fmla="*/ 1 w 270"/>
                <a:gd name="T27" fmla="*/ 1 h 284"/>
                <a:gd name="T28" fmla="*/ 1 w 270"/>
                <a:gd name="T29" fmla="*/ 1 h 284"/>
                <a:gd name="T30" fmla="*/ 1 w 270"/>
                <a:gd name="T31" fmla="*/ 1 h 284"/>
                <a:gd name="T32" fmla="*/ 1 w 270"/>
                <a:gd name="T33" fmla="*/ 1 h 284"/>
                <a:gd name="T34" fmla="*/ 1 w 270"/>
                <a:gd name="T35" fmla="*/ 1 h 284"/>
                <a:gd name="T36" fmla="*/ 1 w 270"/>
                <a:gd name="T37" fmla="*/ 1 h 284"/>
                <a:gd name="T38" fmla="*/ 1 w 270"/>
                <a:gd name="T39" fmla="*/ 1 h 284"/>
                <a:gd name="T40" fmla="*/ 1 w 270"/>
                <a:gd name="T41" fmla="*/ 1 h 284"/>
                <a:gd name="T42" fmla="*/ 1 w 270"/>
                <a:gd name="T43" fmla="*/ 1 h 284"/>
                <a:gd name="T44" fmla="*/ 1 w 270"/>
                <a:gd name="T45" fmla="*/ 1 h 284"/>
                <a:gd name="T46" fmla="*/ 1 w 270"/>
                <a:gd name="T47" fmla="*/ 1 h 284"/>
                <a:gd name="T48" fmla="*/ 1 w 270"/>
                <a:gd name="T49" fmla="*/ 1 h 284"/>
                <a:gd name="T50" fmla="*/ 1 w 270"/>
                <a:gd name="T51" fmla="*/ 1 h 284"/>
                <a:gd name="T52" fmla="*/ 1 w 270"/>
                <a:gd name="T53" fmla="*/ 1 h 284"/>
                <a:gd name="T54" fmla="*/ 1 w 270"/>
                <a:gd name="T55" fmla="*/ 1 h 284"/>
                <a:gd name="T56" fmla="*/ 1 w 270"/>
                <a:gd name="T57" fmla="*/ 1 h 284"/>
                <a:gd name="T58" fmla="*/ 1 w 270"/>
                <a:gd name="T59" fmla="*/ 1 h 284"/>
                <a:gd name="T60" fmla="*/ 1 w 270"/>
                <a:gd name="T61" fmla="*/ 1 h 284"/>
                <a:gd name="T62" fmla="*/ 1 w 270"/>
                <a:gd name="T63" fmla="*/ 1 h 284"/>
                <a:gd name="T64" fmla="*/ 1 w 270"/>
                <a:gd name="T65" fmla="*/ 1 h 284"/>
                <a:gd name="T66" fmla="*/ 1 w 270"/>
                <a:gd name="T67" fmla="*/ 1 h 284"/>
                <a:gd name="T68" fmla="*/ 1 w 270"/>
                <a:gd name="T69" fmla="*/ 1 h 284"/>
                <a:gd name="T70" fmla="*/ 0 w 270"/>
                <a:gd name="T71" fmla="*/ 1 h 284"/>
                <a:gd name="T72" fmla="*/ 1 w 270"/>
                <a:gd name="T73" fmla="*/ 1 h 284"/>
                <a:gd name="T74" fmla="*/ 1 w 270"/>
                <a:gd name="T75" fmla="*/ 1 h 284"/>
                <a:gd name="T76" fmla="*/ 1 w 270"/>
                <a:gd name="T77" fmla="*/ 1 h 284"/>
                <a:gd name="T78" fmla="*/ 1 w 270"/>
                <a:gd name="T79" fmla="*/ 1 h 284"/>
                <a:gd name="T80" fmla="*/ 1 w 270"/>
                <a:gd name="T81" fmla="*/ 1 h 284"/>
                <a:gd name="T82" fmla="*/ 1 w 270"/>
                <a:gd name="T83" fmla="*/ 1 h 284"/>
                <a:gd name="T84" fmla="*/ 1 w 270"/>
                <a:gd name="T85" fmla="*/ 1 h 284"/>
                <a:gd name="T86" fmla="*/ 1 w 270"/>
                <a:gd name="T87" fmla="*/ 1 h 284"/>
                <a:gd name="T88" fmla="*/ 1 w 270"/>
                <a:gd name="T89" fmla="*/ 1 h 284"/>
                <a:gd name="T90" fmla="*/ 1 w 270"/>
                <a:gd name="T91" fmla="*/ 1 h 284"/>
                <a:gd name="T92" fmla="*/ 1 w 270"/>
                <a:gd name="T93" fmla="*/ 1 h 284"/>
                <a:gd name="T94" fmla="*/ 1 w 270"/>
                <a:gd name="T95" fmla="*/ 1 h 284"/>
                <a:gd name="T96" fmla="*/ 1 w 270"/>
                <a:gd name="T97" fmla="*/ 1 h 28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0"/>
                <a:gd name="T148" fmla="*/ 0 h 284"/>
                <a:gd name="T149" fmla="*/ 270 w 270"/>
                <a:gd name="T150" fmla="*/ 284 h 28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0" h="284">
                  <a:moveTo>
                    <a:pt x="237" y="22"/>
                  </a:moveTo>
                  <a:lnTo>
                    <a:pt x="226" y="15"/>
                  </a:lnTo>
                  <a:lnTo>
                    <a:pt x="216" y="10"/>
                  </a:lnTo>
                  <a:lnTo>
                    <a:pt x="206" y="6"/>
                  </a:lnTo>
                  <a:lnTo>
                    <a:pt x="195" y="3"/>
                  </a:lnTo>
                  <a:lnTo>
                    <a:pt x="185" y="2"/>
                  </a:lnTo>
                  <a:lnTo>
                    <a:pt x="175" y="0"/>
                  </a:lnTo>
                  <a:lnTo>
                    <a:pt x="164" y="2"/>
                  </a:lnTo>
                  <a:lnTo>
                    <a:pt x="154" y="3"/>
                  </a:lnTo>
                  <a:lnTo>
                    <a:pt x="133" y="10"/>
                  </a:lnTo>
                  <a:lnTo>
                    <a:pt x="114" y="20"/>
                  </a:lnTo>
                  <a:lnTo>
                    <a:pt x="97" y="33"/>
                  </a:lnTo>
                  <a:lnTo>
                    <a:pt x="84" y="45"/>
                  </a:lnTo>
                  <a:lnTo>
                    <a:pt x="72" y="58"/>
                  </a:lnTo>
                  <a:lnTo>
                    <a:pt x="64" y="68"/>
                  </a:lnTo>
                  <a:lnTo>
                    <a:pt x="58" y="76"/>
                  </a:lnTo>
                  <a:lnTo>
                    <a:pt x="56" y="80"/>
                  </a:lnTo>
                  <a:lnTo>
                    <a:pt x="55" y="84"/>
                  </a:lnTo>
                  <a:lnTo>
                    <a:pt x="55" y="89"/>
                  </a:lnTo>
                  <a:lnTo>
                    <a:pt x="57" y="94"/>
                  </a:lnTo>
                  <a:lnTo>
                    <a:pt x="61" y="97"/>
                  </a:lnTo>
                  <a:lnTo>
                    <a:pt x="65" y="98"/>
                  </a:lnTo>
                  <a:lnTo>
                    <a:pt x="70" y="98"/>
                  </a:lnTo>
                  <a:lnTo>
                    <a:pt x="73" y="96"/>
                  </a:lnTo>
                  <a:lnTo>
                    <a:pt x="77" y="93"/>
                  </a:lnTo>
                  <a:lnTo>
                    <a:pt x="79" y="90"/>
                  </a:lnTo>
                  <a:lnTo>
                    <a:pt x="84" y="83"/>
                  </a:lnTo>
                  <a:lnTo>
                    <a:pt x="91" y="74"/>
                  </a:lnTo>
                  <a:lnTo>
                    <a:pt x="101" y="63"/>
                  </a:lnTo>
                  <a:lnTo>
                    <a:pt x="112" y="52"/>
                  </a:lnTo>
                  <a:lnTo>
                    <a:pt x="126" y="41"/>
                  </a:lnTo>
                  <a:lnTo>
                    <a:pt x="141" y="33"/>
                  </a:lnTo>
                  <a:lnTo>
                    <a:pt x="158" y="27"/>
                  </a:lnTo>
                  <a:lnTo>
                    <a:pt x="167" y="26"/>
                  </a:lnTo>
                  <a:lnTo>
                    <a:pt x="175" y="26"/>
                  </a:lnTo>
                  <a:lnTo>
                    <a:pt x="183" y="26"/>
                  </a:lnTo>
                  <a:lnTo>
                    <a:pt x="191" y="27"/>
                  </a:lnTo>
                  <a:lnTo>
                    <a:pt x="199" y="29"/>
                  </a:lnTo>
                  <a:lnTo>
                    <a:pt x="207" y="33"/>
                  </a:lnTo>
                  <a:lnTo>
                    <a:pt x="215" y="37"/>
                  </a:lnTo>
                  <a:lnTo>
                    <a:pt x="223" y="42"/>
                  </a:lnTo>
                  <a:lnTo>
                    <a:pt x="231" y="51"/>
                  </a:lnTo>
                  <a:lnTo>
                    <a:pt x="237" y="64"/>
                  </a:lnTo>
                  <a:lnTo>
                    <a:pt x="243" y="81"/>
                  </a:lnTo>
                  <a:lnTo>
                    <a:pt x="245" y="102"/>
                  </a:lnTo>
                  <a:lnTo>
                    <a:pt x="245" y="124"/>
                  </a:lnTo>
                  <a:lnTo>
                    <a:pt x="243" y="147"/>
                  </a:lnTo>
                  <a:lnTo>
                    <a:pt x="238" y="170"/>
                  </a:lnTo>
                  <a:lnTo>
                    <a:pt x="229" y="192"/>
                  </a:lnTo>
                  <a:lnTo>
                    <a:pt x="222" y="203"/>
                  </a:lnTo>
                  <a:lnTo>
                    <a:pt x="215" y="215"/>
                  </a:lnTo>
                  <a:lnTo>
                    <a:pt x="206" y="224"/>
                  </a:lnTo>
                  <a:lnTo>
                    <a:pt x="196" y="233"/>
                  </a:lnTo>
                  <a:lnTo>
                    <a:pt x="186" y="240"/>
                  </a:lnTo>
                  <a:lnTo>
                    <a:pt x="175" y="246"/>
                  </a:lnTo>
                  <a:lnTo>
                    <a:pt x="163" y="251"/>
                  </a:lnTo>
                  <a:lnTo>
                    <a:pt x="149" y="255"/>
                  </a:lnTo>
                  <a:lnTo>
                    <a:pt x="135" y="257"/>
                  </a:lnTo>
                  <a:lnTo>
                    <a:pt x="121" y="260"/>
                  </a:lnTo>
                  <a:lnTo>
                    <a:pt x="106" y="260"/>
                  </a:lnTo>
                  <a:lnTo>
                    <a:pt x="88" y="258"/>
                  </a:lnTo>
                  <a:lnTo>
                    <a:pt x="71" y="257"/>
                  </a:lnTo>
                  <a:lnTo>
                    <a:pt x="54" y="254"/>
                  </a:lnTo>
                  <a:lnTo>
                    <a:pt x="35" y="249"/>
                  </a:lnTo>
                  <a:lnTo>
                    <a:pt x="16" y="243"/>
                  </a:lnTo>
                  <a:lnTo>
                    <a:pt x="11" y="242"/>
                  </a:lnTo>
                  <a:lnTo>
                    <a:pt x="7" y="243"/>
                  </a:lnTo>
                  <a:lnTo>
                    <a:pt x="3" y="247"/>
                  </a:lnTo>
                  <a:lnTo>
                    <a:pt x="1" y="251"/>
                  </a:lnTo>
                  <a:lnTo>
                    <a:pt x="0" y="256"/>
                  </a:lnTo>
                  <a:lnTo>
                    <a:pt x="2" y="261"/>
                  </a:lnTo>
                  <a:lnTo>
                    <a:pt x="4" y="264"/>
                  </a:lnTo>
                  <a:lnTo>
                    <a:pt x="9" y="266"/>
                  </a:lnTo>
                  <a:lnTo>
                    <a:pt x="38" y="275"/>
                  </a:lnTo>
                  <a:lnTo>
                    <a:pt x="64" y="280"/>
                  </a:lnTo>
                  <a:lnTo>
                    <a:pt x="88" y="284"/>
                  </a:lnTo>
                  <a:lnTo>
                    <a:pt x="110" y="284"/>
                  </a:lnTo>
                  <a:lnTo>
                    <a:pt x="131" y="284"/>
                  </a:lnTo>
                  <a:lnTo>
                    <a:pt x="149" y="280"/>
                  </a:lnTo>
                  <a:lnTo>
                    <a:pt x="165" y="276"/>
                  </a:lnTo>
                  <a:lnTo>
                    <a:pt x="180" y="271"/>
                  </a:lnTo>
                  <a:lnTo>
                    <a:pt x="194" y="264"/>
                  </a:lnTo>
                  <a:lnTo>
                    <a:pt x="206" y="256"/>
                  </a:lnTo>
                  <a:lnTo>
                    <a:pt x="216" y="248"/>
                  </a:lnTo>
                  <a:lnTo>
                    <a:pt x="225" y="239"/>
                  </a:lnTo>
                  <a:lnTo>
                    <a:pt x="233" y="230"/>
                  </a:lnTo>
                  <a:lnTo>
                    <a:pt x="240" y="220"/>
                  </a:lnTo>
                  <a:lnTo>
                    <a:pt x="246" y="212"/>
                  </a:lnTo>
                  <a:lnTo>
                    <a:pt x="251" y="203"/>
                  </a:lnTo>
                  <a:lnTo>
                    <a:pt x="261" y="177"/>
                  </a:lnTo>
                  <a:lnTo>
                    <a:pt x="268" y="150"/>
                  </a:lnTo>
                  <a:lnTo>
                    <a:pt x="270" y="122"/>
                  </a:lnTo>
                  <a:lnTo>
                    <a:pt x="269" y="97"/>
                  </a:lnTo>
                  <a:lnTo>
                    <a:pt x="266" y="73"/>
                  </a:lnTo>
                  <a:lnTo>
                    <a:pt x="259" y="51"/>
                  </a:lnTo>
                  <a:lnTo>
                    <a:pt x="248" y="34"/>
                  </a:lnTo>
                  <a:lnTo>
                    <a:pt x="237" y="2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937" y="3288"/>
              <a:ext cx="121" cy="124"/>
            </a:xfrm>
            <a:custGeom>
              <a:avLst/>
              <a:gdLst>
                <a:gd name="T0" fmla="*/ 1 w 242"/>
                <a:gd name="T1" fmla="*/ 0 h 246"/>
                <a:gd name="T2" fmla="*/ 1 w 242"/>
                <a:gd name="T3" fmla="*/ 0 h 246"/>
                <a:gd name="T4" fmla="*/ 1 w 242"/>
                <a:gd name="T5" fmla="*/ 0 h 246"/>
                <a:gd name="T6" fmla="*/ 1 w 242"/>
                <a:gd name="T7" fmla="*/ 0 h 246"/>
                <a:gd name="T8" fmla="*/ 1 w 242"/>
                <a:gd name="T9" fmla="*/ 0 h 246"/>
                <a:gd name="T10" fmla="*/ 1 w 242"/>
                <a:gd name="T11" fmla="*/ 0 h 246"/>
                <a:gd name="T12" fmla="*/ 1 w 242"/>
                <a:gd name="T13" fmla="*/ 0 h 246"/>
                <a:gd name="T14" fmla="*/ 1 w 242"/>
                <a:gd name="T15" fmla="*/ 0 h 246"/>
                <a:gd name="T16" fmla="*/ 1 w 242"/>
                <a:gd name="T17" fmla="*/ 0 h 246"/>
                <a:gd name="T18" fmla="*/ 1 w 242"/>
                <a:gd name="T19" fmla="*/ 0 h 246"/>
                <a:gd name="T20" fmla="*/ 1 w 242"/>
                <a:gd name="T21" fmla="*/ 0 h 246"/>
                <a:gd name="T22" fmla="*/ 1 w 242"/>
                <a:gd name="T23" fmla="*/ 0 h 246"/>
                <a:gd name="T24" fmla="*/ 1 w 242"/>
                <a:gd name="T25" fmla="*/ 0 h 246"/>
                <a:gd name="T26" fmla="*/ 1 w 242"/>
                <a:gd name="T27" fmla="*/ 0 h 246"/>
                <a:gd name="T28" fmla="*/ 1 w 242"/>
                <a:gd name="T29" fmla="*/ 0 h 246"/>
                <a:gd name="T30" fmla="*/ 1 w 242"/>
                <a:gd name="T31" fmla="*/ 0 h 246"/>
                <a:gd name="T32" fmla="*/ 1 w 242"/>
                <a:gd name="T33" fmla="*/ 0 h 246"/>
                <a:gd name="T34" fmla="*/ 1 w 242"/>
                <a:gd name="T35" fmla="*/ 0 h 246"/>
                <a:gd name="T36" fmla="*/ 1 w 242"/>
                <a:gd name="T37" fmla="*/ 0 h 246"/>
                <a:gd name="T38" fmla="*/ 1 w 242"/>
                <a:gd name="T39" fmla="*/ 0 h 246"/>
                <a:gd name="T40" fmla="*/ 1 w 242"/>
                <a:gd name="T41" fmla="*/ 0 h 246"/>
                <a:gd name="T42" fmla="*/ 1 w 242"/>
                <a:gd name="T43" fmla="*/ 0 h 246"/>
                <a:gd name="T44" fmla="*/ 1 w 242"/>
                <a:gd name="T45" fmla="*/ 0 h 246"/>
                <a:gd name="T46" fmla="*/ 1 w 242"/>
                <a:gd name="T47" fmla="*/ 0 h 246"/>
                <a:gd name="T48" fmla="*/ 0 w 242"/>
                <a:gd name="T49" fmla="*/ 0 h 246"/>
                <a:gd name="T50" fmla="*/ 0 w 242"/>
                <a:gd name="T51" fmla="*/ 0 h 246"/>
                <a:gd name="T52" fmla="*/ 1 w 242"/>
                <a:gd name="T53" fmla="*/ 0 h 246"/>
                <a:gd name="T54" fmla="*/ 1 w 242"/>
                <a:gd name="T55" fmla="*/ 0 h 246"/>
                <a:gd name="T56" fmla="*/ 1 w 242"/>
                <a:gd name="T57" fmla="*/ 0 h 246"/>
                <a:gd name="T58" fmla="*/ 1 w 242"/>
                <a:gd name="T59" fmla="*/ 0 h 246"/>
                <a:gd name="T60" fmla="*/ 1 w 242"/>
                <a:gd name="T61" fmla="*/ 0 h 246"/>
                <a:gd name="T62" fmla="*/ 1 w 242"/>
                <a:gd name="T63" fmla="*/ 0 h 246"/>
                <a:gd name="T64" fmla="*/ 1 w 242"/>
                <a:gd name="T65" fmla="*/ 0 h 246"/>
                <a:gd name="T66" fmla="*/ 1 w 242"/>
                <a:gd name="T67" fmla="*/ 0 h 246"/>
                <a:gd name="T68" fmla="*/ 1 w 242"/>
                <a:gd name="T69" fmla="*/ 0 h 246"/>
                <a:gd name="T70" fmla="*/ 1 w 242"/>
                <a:gd name="T71" fmla="*/ 0 h 246"/>
                <a:gd name="T72" fmla="*/ 1 w 242"/>
                <a:gd name="T73" fmla="*/ 0 h 246"/>
                <a:gd name="T74" fmla="*/ 1 w 242"/>
                <a:gd name="T75" fmla="*/ 0 h 246"/>
                <a:gd name="T76" fmla="*/ 1 w 242"/>
                <a:gd name="T77" fmla="*/ 0 h 246"/>
                <a:gd name="T78" fmla="*/ 1 w 242"/>
                <a:gd name="T79" fmla="*/ 0 h 24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42"/>
                <a:gd name="T121" fmla="*/ 0 h 246"/>
                <a:gd name="T122" fmla="*/ 242 w 242"/>
                <a:gd name="T123" fmla="*/ 246 h 24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42" h="246">
                  <a:moveTo>
                    <a:pt x="225" y="150"/>
                  </a:moveTo>
                  <a:lnTo>
                    <a:pt x="225" y="150"/>
                  </a:lnTo>
                  <a:lnTo>
                    <a:pt x="225" y="149"/>
                  </a:lnTo>
                  <a:lnTo>
                    <a:pt x="225" y="146"/>
                  </a:lnTo>
                  <a:lnTo>
                    <a:pt x="224" y="144"/>
                  </a:lnTo>
                  <a:lnTo>
                    <a:pt x="224" y="143"/>
                  </a:lnTo>
                  <a:lnTo>
                    <a:pt x="223" y="141"/>
                  </a:lnTo>
                  <a:lnTo>
                    <a:pt x="198" y="9"/>
                  </a:lnTo>
                  <a:lnTo>
                    <a:pt x="196" y="5"/>
                  </a:lnTo>
                  <a:lnTo>
                    <a:pt x="192" y="1"/>
                  </a:lnTo>
                  <a:lnTo>
                    <a:pt x="187" y="0"/>
                  </a:lnTo>
                  <a:lnTo>
                    <a:pt x="183" y="0"/>
                  </a:lnTo>
                  <a:lnTo>
                    <a:pt x="179" y="2"/>
                  </a:lnTo>
                  <a:lnTo>
                    <a:pt x="176" y="5"/>
                  </a:lnTo>
                  <a:lnTo>
                    <a:pt x="174" y="9"/>
                  </a:lnTo>
                  <a:lnTo>
                    <a:pt x="174" y="14"/>
                  </a:lnTo>
                  <a:lnTo>
                    <a:pt x="197" y="133"/>
                  </a:lnTo>
                  <a:lnTo>
                    <a:pt x="14" y="108"/>
                  </a:lnTo>
                  <a:lnTo>
                    <a:pt x="9" y="108"/>
                  </a:lnTo>
                  <a:lnTo>
                    <a:pt x="4" y="111"/>
                  </a:lnTo>
                  <a:lnTo>
                    <a:pt x="1" y="114"/>
                  </a:lnTo>
                  <a:lnTo>
                    <a:pt x="0" y="119"/>
                  </a:lnTo>
                  <a:lnTo>
                    <a:pt x="0" y="123"/>
                  </a:lnTo>
                  <a:lnTo>
                    <a:pt x="2" y="128"/>
                  </a:lnTo>
                  <a:lnTo>
                    <a:pt x="6" y="131"/>
                  </a:lnTo>
                  <a:lnTo>
                    <a:pt x="10" y="133"/>
                  </a:lnTo>
                  <a:lnTo>
                    <a:pt x="201" y="158"/>
                  </a:lnTo>
                  <a:lnTo>
                    <a:pt x="217" y="236"/>
                  </a:lnTo>
                  <a:lnTo>
                    <a:pt x="219" y="241"/>
                  </a:lnTo>
                  <a:lnTo>
                    <a:pt x="222" y="244"/>
                  </a:lnTo>
                  <a:lnTo>
                    <a:pt x="227" y="246"/>
                  </a:lnTo>
                  <a:lnTo>
                    <a:pt x="231" y="246"/>
                  </a:lnTo>
                  <a:lnTo>
                    <a:pt x="236" y="244"/>
                  </a:lnTo>
                  <a:lnTo>
                    <a:pt x="239" y="241"/>
                  </a:lnTo>
                  <a:lnTo>
                    <a:pt x="242" y="236"/>
                  </a:lnTo>
                  <a:lnTo>
                    <a:pt x="242" y="232"/>
                  </a:lnTo>
                  <a:lnTo>
                    <a:pt x="225" y="15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857" y="2798"/>
              <a:ext cx="690" cy="842"/>
            </a:xfrm>
            <a:custGeom>
              <a:avLst/>
              <a:gdLst>
                <a:gd name="T0" fmla="*/ 1 w 1380"/>
                <a:gd name="T1" fmla="*/ 1 h 1684"/>
                <a:gd name="T2" fmla="*/ 1 w 1380"/>
                <a:gd name="T3" fmla="*/ 1 h 1684"/>
                <a:gd name="T4" fmla="*/ 1 w 1380"/>
                <a:gd name="T5" fmla="*/ 1 h 1684"/>
                <a:gd name="T6" fmla="*/ 1 w 1380"/>
                <a:gd name="T7" fmla="*/ 1 h 1684"/>
                <a:gd name="T8" fmla="*/ 1 w 1380"/>
                <a:gd name="T9" fmla="*/ 1 h 1684"/>
                <a:gd name="T10" fmla="*/ 1 w 1380"/>
                <a:gd name="T11" fmla="*/ 1 h 1684"/>
                <a:gd name="T12" fmla="*/ 1 w 1380"/>
                <a:gd name="T13" fmla="*/ 1 h 1684"/>
                <a:gd name="T14" fmla="*/ 1 w 1380"/>
                <a:gd name="T15" fmla="*/ 1 h 1684"/>
                <a:gd name="T16" fmla="*/ 1 w 1380"/>
                <a:gd name="T17" fmla="*/ 1 h 1684"/>
                <a:gd name="T18" fmla="*/ 1 w 1380"/>
                <a:gd name="T19" fmla="*/ 1 h 1684"/>
                <a:gd name="T20" fmla="*/ 1 w 1380"/>
                <a:gd name="T21" fmla="*/ 1 h 1684"/>
                <a:gd name="T22" fmla="*/ 1 w 1380"/>
                <a:gd name="T23" fmla="*/ 1 h 1684"/>
                <a:gd name="T24" fmla="*/ 1 w 1380"/>
                <a:gd name="T25" fmla="*/ 1 h 1684"/>
                <a:gd name="T26" fmla="*/ 1 w 1380"/>
                <a:gd name="T27" fmla="*/ 1 h 1684"/>
                <a:gd name="T28" fmla="*/ 1 w 1380"/>
                <a:gd name="T29" fmla="*/ 1 h 1684"/>
                <a:gd name="T30" fmla="*/ 1 w 1380"/>
                <a:gd name="T31" fmla="*/ 1 h 1684"/>
                <a:gd name="T32" fmla="*/ 1 w 1380"/>
                <a:gd name="T33" fmla="*/ 1 h 1684"/>
                <a:gd name="T34" fmla="*/ 1 w 1380"/>
                <a:gd name="T35" fmla="*/ 1 h 1684"/>
                <a:gd name="T36" fmla="*/ 1 w 1380"/>
                <a:gd name="T37" fmla="*/ 1 h 1684"/>
                <a:gd name="T38" fmla="*/ 1 w 1380"/>
                <a:gd name="T39" fmla="*/ 1 h 1684"/>
                <a:gd name="T40" fmla="*/ 1 w 1380"/>
                <a:gd name="T41" fmla="*/ 1 h 1684"/>
                <a:gd name="T42" fmla="*/ 1 w 1380"/>
                <a:gd name="T43" fmla="*/ 1 h 1684"/>
                <a:gd name="T44" fmla="*/ 1 w 1380"/>
                <a:gd name="T45" fmla="*/ 1 h 1684"/>
                <a:gd name="T46" fmla="*/ 1 w 1380"/>
                <a:gd name="T47" fmla="*/ 1 h 1684"/>
                <a:gd name="T48" fmla="*/ 1 w 1380"/>
                <a:gd name="T49" fmla="*/ 1 h 1684"/>
                <a:gd name="T50" fmla="*/ 1 w 1380"/>
                <a:gd name="T51" fmla="*/ 0 h 1684"/>
                <a:gd name="T52" fmla="*/ 1 w 1380"/>
                <a:gd name="T53" fmla="*/ 1 h 1684"/>
                <a:gd name="T54" fmla="*/ 1 w 1380"/>
                <a:gd name="T55" fmla="*/ 1 h 1684"/>
                <a:gd name="T56" fmla="*/ 1 w 1380"/>
                <a:gd name="T57" fmla="*/ 1 h 1684"/>
                <a:gd name="T58" fmla="*/ 1 w 1380"/>
                <a:gd name="T59" fmla="*/ 1 h 1684"/>
                <a:gd name="T60" fmla="*/ 1 w 1380"/>
                <a:gd name="T61" fmla="*/ 1 h 1684"/>
                <a:gd name="T62" fmla="*/ 1 w 1380"/>
                <a:gd name="T63" fmla="*/ 1 h 1684"/>
                <a:gd name="T64" fmla="*/ 1 w 1380"/>
                <a:gd name="T65" fmla="*/ 1 h 1684"/>
                <a:gd name="T66" fmla="*/ 1 w 1380"/>
                <a:gd name="T67" fmla="*/ 1 h 1684"/>
                <a:gd name="T68" fmla="*/ 1 w 1380"/>
                <a:gd name="T69" fmla="*/ 1 h 1684"/>
                <a:gd name="T70" fmla="*/ 1 w 1380"/>
                <a:gd name="T71" fmla="*/ 1 h 1684"/>
                <a:gd name="T72" fmla="*/ 1 w 1380"/>
                <a:gd name="T73" fmla="*/ 1 h 1684"/>
                <a:gd name="T74" fmla="*/ 1 w 1380"/>
                <a:gd name="T75" fmla="*/ 1 h 1684"/>
                <a:gd name="T76" fmla="*/ 1 w 1380"/>
                <a:gd name="T77" fmla="*/ 1 h 1684"/>
                <a:gd name="T78" fmla="*/ 1 w 1380"/>
                <a:gd name="T79" fmla="*/ 1 h 1684"/>
                <a:gd name="T80" fmla="*/ 1 w 1380"/>
                <a:gd name="T81" fmla="*/ 1 h 1684"/>
                <a:gd name="T82" fmla="*/ 1 w 1380"/>
                <a:gd name="T83" fmla="*/ 1 h 1684"/>
                <a:gd name="T84" fmla="*/ 1 w 1380"/>
                <a:gd name="T85" fmla="*/ 1 h 1684"/>
                <a:gd name="T86" fmla="*/ 1 w 1380"/>
                <a:gd name="T87" fmla="*/ 1 h 1684"/>
                <a:gd name="T88" fmla="*/ 1 w 1380"/>
                <a:gd name="T89" fmla="*/ 1 h 1684"/>
                <a:gd name="T90" fmla="*/ 1 w 1380"/>
                <a:gd name="T91" fmla="*/ 1 h 168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80"/>
                <a:gd name="T139" fmla="*/ 0 h 1684"/>
                <a:gd name="T140" fmla="*/ 1380 w 1380"/>
                <a:gd name="T141" fmla="*/ 1684 h 168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80" h="1684">
                  <a:moveTo>
                    <a:pt x="1376" y="740"/>
                  </a:moveTo>
                  <a:lnTo>
                    <a:pt x="1375" y="736"/>
                  </a:lnTo>
                  <a:lnTo>
                    <a:pt x="1373" y="734"/>
                  </a:lnTo>
                  <a:lnTo>
                    <a:pt x="1370" y="733"/>
                  </a:lnTo>
                  <a:lnTo>
                    <a:pt x="1365" y="733"/>
                  </a:lnTo>
                  <a:lnTo>
                    <a:pt x="1361" y="734"/>
                  </a:lnTo>
                  <a:lnTo>
                    <a:pt x="1359" y="736"/>
                  </a:lnTo>
                  <a:lnTo>
                    <a:pt x="1358" y="740"/>
                  </a:lnTo>
                  <a:lnTo>
                    <a:pt x="1357" y="743"/>
                  </a:lnTo>
                  <a:lnTo>
                    <a:pt x="1360" y="787"/>
                  </a:lnTo>
                  <a:lnTo>
                    <a:pt x="1357" y="829"/>
                  </a:lnTo>
                  <a:lnTo>
                    <a:pt x="1347" y="872"/>
                  </a:lnTo>
                  <a:lnTo>
                    <a:pt x="1332" y="914"/>
                  </a:lnTo>
                  <a:lnTo>
                    <a:pt x="1313" y="953"/>
                  </a:lnTo>
                  <a:lnTo>
                    <a:pt x="1290" y="992"/>
                  </a:lnTo>
                  <a:lnTo>
                    <a:pt x="1266" y="1028"/>
                  </a:lnTo>
                  <a:lnTo>
                    <a:pt x="1239" y="1062"/>
                  </a:lnTo>
                  <a:lnTo>
                    <a:pt x="1213" y="1093"/>
                  </a:lnTo>
                  <a:lnTo>
                    <a:pt x="1187" y="1121"/>
                  </a:lnTo>
                  <a:lnTo>
                    <a:pt x="1162" y="1146"/>
                  </a:lnTo>
                  <a:lnTo>
                    <a:pt x="1139" y="1167"/>
                  </a:lnTo>
                  <a:lnTo>
                    <a:pt x="1121" y="1184"/>
                  </a:lnTo>
                  <a:lnTo>
                    <a:pt x="1106" y="1197"/>
                  </a:lnTo>
                  <a:lnTo>
                    <a:pt x="1096" y="1205"/>
                  </a:lnTo>
                  <a:lnTo>
                    <a:pt x="1092" y="1208"/>
                  </a:lnTo>
                  <a:lnTo>
                    <a:pt x="1086" y="1213"/>
                  </a:lnTo>
                  <a:lnTo>
                    <a:pt x="1173" y="1569"/>
                  </a:lnTo>
                  <a:lnTo>
                    <a:pt x="553" y="1662"/>
                  </a:lnTo>
                  <a:lnTo>
                    <a:pt x="516" y="1415"/>
                  </a:lnTo>
                  <a:lnTo>
                    <a:pt x="139" y="1367"/>
                  </a:lnTo>
                  <a:lnTo>
                    <a:pt x="201" y="908"/>
                  </a:lnTo>
                  <a:lnTo>
                    <a:pt x="26" y="847"/>
                  </a:lnTo>
                  <a:lnTo>
                    <a:pt x="259" y="372"/>
                  </a:lnTo>
                  <a:lnTo>
                    <a:pt x="206" y="159"/>
                  </a:lnTo>
                  <a:lnTo>
                    <a:pt x="215" y="153"/>
                  </a:lnTo>
                  <a:lnTo>
                    <a:pt x="228" y="146"/>
                  </a:lnTo>
                  <a:lnTo>
                    <a:pt x="245" y="138"/>
                  </a:lnTo>
                  <a:lnTo>
                    <a:pt x="265" y="128"/>
                  </a:lnTo>
                  <a:lnTo>
                    <a:pt x="288" y="116"/>
                  </a:lnTo>
                  <a:lnTo>
                    <a:pt x="314" y="105"/>
                  </a:lnTo>
                  <a:lnTo>
                    <a:pt x="343" y="92"/>
                  </a:lnTo>
                  <a:lnTo>
                    <a:pt x="374" y="80"/>
                  </a:lnTo>
                  <a:lnTo>
                    <a:pt x="407" y="68"/>
                  </a:lnTo>
                  <a:lnTo>
                    <a:pt x="443" y="57"/>
                  </a:lnTo>
                  <a:lnTo>
                    <a:pt x="480" y="46"/>
                  </a:lnTo>
                  <a:lnTo>
                    <a:pt x="518" y="37"/>
                  </a:lnTo>
                  <a:lnTo>
                    <a:pt x="558" y="29"/>
                  </a:lnTo>
                  <a:lnTo>
                    <a:pt x="598" y="23"/>
                  </a:lnTo>
                  <a:lnTo>
                    <a:pt x="640" y="20"/>
                  </a:lnTo>
                  <a:lnTo>
                    <a:pt x="681" y="18"/>
                  </a:lnTo>
                  <a:lnTo>
                    <a:pt x="681" y="0"/>
                  </a:lnTo>
                  <a:lnTo>
                    <a:pt x="634" y="1"/>
                  </a:lnTo>
                  <a:lnTo>
                    <a:pt x="588" y="6"/>
                  </a:lnTo>
                  <a:lnTo>
                    <a:pt x="543" y="13"/>
                  </a:lnTo>
                  <a:lnTo>
                    <a:pt x="499" y="22"/>
                  </a:lnTo>
                  <a:lnTo>
                    <a:pt x="457" y="32"/>
                  </a:lnTo>
                  <a:lnTo>
                    <a:pt x="417" y="45"/>
                  </a:lnTo>
                  <a:lnTo>
                    <a:pt x="379" y="59"/>
                  </a:lnTo>
                  <a:lnTo>
                    <a:pt x="343" y="71"/>
                  </a:lnTo>
                  <a:lnTo>
                    <a:pt x="311" y="85"/>
                  </a:lnTo>
                  <a:lnTo>
                    <a:pt x="281" y="99"/>
                  </a:lnTo>
                  <a:lnTo>
                    <a:pt x="254" y="112"/>
                  </a:lnTo>
                  <a:lnTo>
                    <a:pt x="232" y="122"/>
                  </a:lnTo>
                  <a:lnTo>
                    <a:pt x="215" y="133"/>
                  </a:lnTo>
                  <a:lnTo>
                    <a:pt x="201" y="139"/>
                  </a:lnTo>
                  <a:lnTo>
                    <a:pt x="193" y="144"/>
                  </a:lnTo>
                  <a:lnTo>
                    <a:pt x="190" y="146"/>
                  </a:lnTo>
                  <a:lnTo>
                    <a:pt x="184" y="151"/>
                  </a:lnTo>
                  <a:lnTo>
                    <a:pt x="238" y="370"/>
                  </a:lnTo>
                  <a:lnTo>
                    <a:pt x="0" y="858"/>
                  </a:lnTo>
                  <a:lnTo>
                    <a:pt x="179" y="922"/>
                  </a:lnTo>
                  <a:lnTo>
                    <a:pt x="117" y="1384"/>
                  </a:lnTo>
                  <a:lnTo>
                    <a:pt x="499" y="1432"/>
                  </a:lnTo>
                  <a:lnTo>
                    <a:pt x="539" y="1684"/>
                  </a:lnTo>
                  <a:lnTo>
                    <a:pt x="1196" y="1585"/>
                  </a:lnTo>
                  <a:lnTo>
                    <a:pt x="1108" y="1220"/>
                  </a:lnTo>
                  <a:lnTo>
                    <a:pt x="1119" y="1212"/>
                  </a:lnTo>
                  <a:lnTo>
                    <a:pt x="1134" y="1199"/>
                  </a:lnTo>
                  <a:lnTo>
                    <a:pt x="1152" y="1183"/>
                  </a:lnTo>
                  <a:lnTo>
                    <a:pt x="1173" y="1163"/>
                  </a:lnTo>
                  <a:lnTo>
                    <a:pt x="1196" y="1140"/>
                  </a:lnTo>
                  <a:lnTo>
                    <a:pt x="1221" y="1114"/>
                  </a:lnTo>
                  <a:lnTo>
                    <a:pt x="1246" y="1085"/>
                  </a:lnTo>
                  <a:lnTo>
                    <a:pt x="1272" y="1054"/>
                  </a:lnTo>
                  <a:lnTo>
                    <a:pt x="1296" y="1021"/>
                  </a:lnTo>
                  <a:lnTo>
                    <a:pt x="1319" y="984"/>
                  </a:lnTo>
                  <a:lnTo>
                    <a:pt x="1338" y="947"/>
                  </a:lnTo>
                  <a:lnTo>
                    <a:pt x="1356" y="908"/>
                  </a:lnTo>
                  <a:lnTo>
                    <a:pt x="1368" y="866"/>
                  </a:lnTo>
                  <a:lnTo>
                    <a:pt x="1378" y="825"/>
                  </a:lnTo>
                  <a:lnTo>
                    <a:pt x="1380" y="782"/>
                  </a:lnTo>
                  <a:lnTo>
                    <a:pt x="1376" y="74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1061" y="2763"/>
              <a:ext cx="356" cy="358"/>
            </a:xfrm>
            <a:custGeom>
              <a:avLst/>
              <a:gdLst>
                <a:gd name="T0" fmla="*/ 0 w 713"/>
                <a:gd name="T1" fmla="*/ 1 h 713"/>
                <a:gd name="T2" fmla="*/ 0 w 713"/>
                <a:gd name="T3" fmla="*/ 1 h 713"/>
                <a:gd name="T4" fmla="*/ 0 w 713"/>
                <a:gd name="T5" fmla="*/ 1 h 713"/>
                <a:gd name="T6" fmla="*/ 0 w 713"/>
                <a:gd name="T7" fmla="*/ 1 h 713"/>
                <a:gd name="T8" fmla="*/ 0 w 713"/>
                <a:gd name="T9" fmla="*/ 1 h 713"/>
                <a:gd name="T10" fmla="*/ 0 w 713"/>
                <a:gd name="T11" fmla="*/ 1 h 713"/>
                <a:gd name="T12" fmla="*/ 0 w 713"/>
                <a:gd name="T13" fmla="*/ 1 h 713"/>
                <a:gd name="T14" fmla="*/ 0 w 713"/>
                <a:gd name="T15" fmla="*/ 1 h 713"/>
                <a:gd name="T16" fmla="*/ 0 w 713"/>
                <a:gd name="T17" fmla="*/ 1 h 713"/>
                <a:gd name="T18" fmla="*/ 0 w 713"/>
                <a:gd name="T19" fmla="*/ 1 h 713"/>
                <a:gd name="T20" fmla="*/ 0 w 713"/>
                <a:gd name="T21" fmla="*/ 1 h 713"/>
                <a:gd name="T22" fmla="*/ 0 w 713"/>
                <a:gd name="T23" fmla="*/ 1 h 713"/>
                <a:gd name="T24" fmla="*/ 0 w 713"/>
                <a:gd name="T25" fmla="*/ 1 h 713"/>
                <a:gd name="T26" fmla="*/ 0 w 713"/>
                <a:gd name="T27" fmla="*/ 1 h 713"/>
                <a:gd name="T28" fmla="*/ 0 w 713"/>
                <a:gd name="T29" fmla="*/ 1 h 713"/>
                <a:gd name="T30" fmla="*/ 0 w 713"/>
                <a:gd name="T31" fmla="*/ 1 h 713"/>
                <a:gd name="T32" fmla="*/ 0 w 713"/>
                <a:gd name="T33" fmla="*/ 1 h 713"/>
                <a:gd name="T34" fmla="*/ 0 w 713"/>
                <a:gd name="T35" fmla="*/ 1 h 713"/>
                <a:gd name="T36" fmla="*/ 0 w 713"/>
                <a:gd name="T37" fmla="*/ 1 h 713"/>
                <a:gd name="T38" fmla="*/ 0 w 713"/>
                <a:gd name="T39" fmla="*/ 1 h 713"/>
                <a:gd name="T40" fmla="*/ 0 w 713"/>
                <a:gd name="T41" fmla="*/ 1 h 713"/>
                <a:gd name="T42" fmla="*/ 0 w 713"/>
                <a:gd name="T43" fmla="*/ 1 h 713"/>
                <a:gd name="T44" fmla="*/ 0 w 713"/>
                <a:gd name="T45" fmla="*/ 1 h 713"/>
                <a:gd name="T46" fmla="*/ 0 w 713"/>
                <a:gd name="T47" fmla="*/ 1 h 713"/>
                <a:gd name="T48" fmla="*/ 0 w 713"/>
                <a:gd name="T49" fmla="*/ 1 h 713"/>
                <a:gd name="T50" fmla="*/ 0 w 713"/>
                <a:gd name="T51" fmla="*/ 1 h 713"/>
                <a:gd name="T52" fmla="*/ 0 w 713"/>
                <a:gd name="T53" fmla="*/ 1 h 713"/>
                <a:gd name="T54" fmla="*/ 0 w 713"/>
                <a:gd name="T55" fmla="*/ 1 h 713"/>
                <a:gd name="T56" fmla="*/ 0 w 713"/>
                <a:gd name="T57" fmla="*/ 1 h 713"/>
                <a:gd name="T58" fmla="*/ 0 w 713"/>
                <a:gd name="T59" fmla="*/ 1 h 713"/>
                <a:gd name="T60" fmla="*/ 0 w 713"/>
                <a:gd name="T61" fmla="*/ 1 h 713"/>
                <a:gd name="T62" fmla="*/ 0 w 713"/>
                <a:gd name="T63" fmla="*/ 1 h 713"/>
                <a:gd name="T64" fmla="*/ 0 w 713"/>
                <a:gd name="T65" fmla="*/ 1 h 713"/>
                <a:gd name="T66" fmla="*/ 0 w 713"/>
                <a:gd name="T67" fmla="*/ 1 h 713"/>
                <a:gd name="T68" fmla="*/ 0 w 713"/>
                <a:gd name="T69" fmla="*/ 1 h 713"/>
                <a:gd name="T70" fmla="*/ 0 w 713"/>
                <a:gd name="T71" fmla="*/ 1 h 713"/>
                <a:gd name="T72" fmla="*/ 0 w 713"/>
                <a:gd name="T73" fmla="*/ 1 h 713"/>
                <a:gd name="T74" fmla="*/ 0 w 713"/>
                <a:gd name="T75" fmla="*/ 1 h 713"/>
                <a:gd name="T76" fmla="*/ 0 w 713"/>
                <a:gd name="T77" fmla="*/ 1 h 713"/>
                <a:gd name="T78" fmla="*/ 0 w 713"/>
                <a:gd name="T79" fmla="*/ 1 h 71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13"/>
                <a:gd name="T121" fmla="*/ 0 h 713"/>
                <a:gd name="T122" fmla="*/ 713 w 713"/>
                <a:gd name="T123" fmla="*/ 713 h 71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13" h="713">
                  <a:moveTo>
                    <a:pt x="569" y="516"/>
                  </a:moveTo>
                  <a:lnTo>
                    <a:pt x="565" y="521"/>
                  </a:lnTo>
                  <a:lnTo>
                    <a:pt x="560" y="529"/>
                  </a:lnTo>
                  <a:lnTo>
                    <a:pt x="553" y="536"/>
                  </a:lnTo>
                  <a:lnTo>
                    <a:pt x="546" y="544"/>
                  </a:lnTo>
                  <a:lnTo>
                    <a:pt x="538" y="551"/>
                  </a:lnTo>
                  <a:lnTo>
                    <a:pt x="533" y="554"/>
                  </a:lnTo>
                  <a:lnTo>
                    <a:pt x="575" y="642"/>
                  </a:lnTo>
                  <a:lnTo>
                    <a:pt x="435" y="707"/>
                  </a:lnTo>
                  <a:lnTo>
                    <a:pt x="394" y="619"/>
                  </a:lnTo>
                  <a:lnTo>
                    <a:pt x="387" y="619"/>
                  </a:lnTo>
                  <a:lnTo>
                    <a:pt x="382" y="619"/>
                  </a:lnTo>
                  <a:lnTo>
                    <a:pt x="378" y="620"/>
                  </a:lnTo>
                  <a:lnTo>
                    <a:pt x="373" y="620"/>
                  </a:lnTo>
                  <a:lnTo>
                    <a:pt x="369" y="620"/>
                  </a:lnTo>
                  <a:lnTo>
                    <a:pt x="363" y="620"/>
                  </a:lnTo>
                  <a:lnTo>
                    <a:pt x="358" y="620"/>
                  </a:lnTo>
                  <a:lnTo>
                    <a:pt x="354" y="620"/>
                  </a:lnTo>
                  <a:lnTo>
                    <a:pt x="349" y="620"/>
                  </a:lnTo>
                  <a:lnTo>
                    <a:pt x="343" y="620"/>
                  </a:lnTo>
                  <a:lnTo>
                    <a:pt x="309" y="713"/>
                  </a:lnTo>
                  <a:lnTo>
                    <a:pt x="164" y="661"/>
                  </a:lnTo>
                  <a:lnTo>
                    <a:pt x="199" y="566"/>
                  </a:lnTo>
                  <a:lnTo>
                    <a:pt x="194" y="561"/>
                  </a:lnTo>
                  <a:lnTo>
                    <a:pt x="188" y="555"/>
                  </a:lnTo>
                  <a:lnTo>
                    <a:pt x="181" y="549"/>
                  </a:lnTo>
                  <a:lnTo>
                    <a:pt x="174" y="544"/>
                  </a:lnTo>
                  <a:lnTo>
                    <a:pt x="168" y="537"/>
                  </a:lnTo>
                  <a:lnTo>
                    <a:pt x="164" y="532"/>
                  </a:lnTo>
                  <a:lnTo>
                    <a:pt x="72" y="576"/>
                  </a:lnTo>
                  <a:lnTo>
                    <a:pt x="6" y="437"/>
                  </a:lnTo>
                  <a:lnTo>
                    <a:pt x="102" y="392"/>
                  </a:lnTo>
                  <a:lnTo>
                    <a:pt x="100" y="386"/>
                  </a:lnTo>
                  <a:lnTo>
                    <a:pt x="99" y="378"/>
                  </a:lnTo>
                  <a:lnTo>
                    <a:pt x="99" y="369"/>
                  </a:lnTo>
                  <a:lnTo>
                    <a:pt x="99" y="360"/>
                  </a:lnTo>
                  <a:lnTo>
                    <a:pt x="99" y="352"/>
                  </a:lnTo>
                  <a:lnTo>
                    <a:pt x="99" y="346"/>
                  </a:lnTo>
                  <a:lnTo>
                    <a:pt x="0" y="310"/>
                  </a:lnTo>
                  <a:lnTo>
                    <a:pt x="53" y="165"/>
                  </a:lnTo>
                  <a:lnTo>
                    <a:pt x="150" y="200"/>
                  </a:lnTo>
                  <a:lnTo>
                    <a:pt x="155" y="196"/>
                  </a:lnTo>
                  <a:lnTo>
                    <a:pt x="160" y="189"/>
                  </a:lnTo>
                  <a:lnTo>
                    <a:pt x="166" y="183"/>
                  </a:lnTo>
                  <a:lnTo>
                    <a:pt x="172" y="176"/>
                  </a:lnTo>
                  <a:lnTo>
                    <a:pt x="178" y="170"/>
                  </a:lnTo>
                  <a:lnTo>
                    <a:pt x="181" y="166"/>
                  </a:lnTo>
                  <a:lnTo>
                    <a:pt x="138" y="71"/>
                  </a:lnTo>
                  <a:lnTo>
                    <a:pt x="277" y="6"/>
                  </a:lnTo>
                  <a:lnTo>
                    <a:pt x="320" y="99"/>
                  </a:lnTo>
                  <a:lnTo>
                    <a:pt x="326" y="98"/>
                  </a:lnTo>
                  <a:lnTo>
                    <a:pt x="331" y="98"/>
                  </a:lnTo>
                  <a:lnTo>
                    <a:pt x="335" y="97"/>
                  </a:lnTo>
                  <a:lnTo>
                    <a:pt x="340" y="97"/>
                  </a:lnTo>
                  <a:lnTo>
                    <a:pt x="344" y="97"/>
                  </a:lnTo>
                  <a:lnTo>
                    <a:pt x="349" y="97"/>
                  </a:lnTo>
                  <a:lnTo>
                    <a:pt x="353" y="97"/>
                  </a:lnTo>
                  <a:lnTo>
                    <a:pt x="357" y="97"/>
                  </a:lnTo>
                  <a:lnTo>
                    <a:pt x="362" y="97"/>
                  </a:lnTo>
                  <a:lnTo>
                    <a:pt x="369" y="97"/>
                  </a:lnTo>
                  <a:lnTo>
                    <a:pt x="403" y="0"/>
                  </a:lnTo>
                  <a:lnTo>
                    <a:pt x="548" y="53"/>
                  </a:lnTo>
                  <a:lnTo>
                    <a:pt x="514" y="146"/>
                  </a:lnTo>
                  <a:lnTo>
                    <a:pt x="518" y="150"/>
                  </a:lnTo>
                  <a:lnTo>
                    <a:pt x="526" y="155"/>
                  </a:lnTo>
                  <a:lnTo>
                    <a:pt x="533" y="162"/>
                  </a:lnTo>
                  <a:lnTo>
                    <a:pt x="540" y="168"/>
                  </a:lnTo>
                  <a:lnTo>
                    <a:pt x="547" y="175"/>
                  </a:lnTo>
                  <a:lnTo>
                    <a:pt x="552" y="180"/>
                  </a:lnTo>
                  <a:lnTo>
                    <a:pt x="641" y="138"/>
                  </a:lnTo>
                  <a:lnTo>
                    <a:pt x="706" y="278"/>
                  </a:lnTo>
                  <a:lnTo>
                    <a:pt x="618" y="319"/>
                  </a:lnTo>
                  <a:lnTo>
                    <a:pt x="620" y="325"/>
                  </a:lnTo>
                  <a:lnTo>
                    <a:pt x="621" y="334"/>
                  </a:lnTo>
                  <a:lnTo>
                    <a:pt x="621" y="344"/>
                  </a:lnTo>
                  <a:lnTo>
                    <a:pt x="622" y="355"/>
                  </a:lnTo>
                  <a:lnTo>
                    <a:pt x="622" y="365"/>
                  </a:lnTo>
                  <a:lnTo>
                    <a:pt x="622" y="371"/>
                  </a:lnTo>
                  <a:lnTo>
                    <a:pt x="713" y="403"/>
                  </a:lnTo>
                  <a:lnTo>
                    <a:pt x="660" y="548"/>
                  </a:lnTo>
                  <a:lnTo>
                    <a:pt x="569" y="51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203" y="2888"/>
              <a:ext cx="90" cy="77"/>
            </a:xfrm>
            <a:custGeom>
              <a:avLst/>
              <a:gdLst>
                <a:gd name="T0" fmla="*/ 0 w 218"/>
                <a:gd name="T1" fmla="*/ 0 h 219"/>
                <a:gd name="T2" fmla="*/ 0 w 218"/>
                <a:gd name="T3" fmla="*/ 0 h 219"/>
                <a:gd name="T4" fmla="*/ 0 w 218"/>
                <a:gd name="T5" fmla="*/ 0 h 219"/>
                <a:gd name="T6" fmla="*/ 0 w 218"/>
                <a:gd name="T7" fmla="*/ 0 h 219"/>
                <a:gd name="T8" fmla="*/ 0 w 218"/>
                <a:gd name="T9" fmla="*/ 0 h 219"/>
                <a:gd name="T10" fmla="*/ 0 w 218"/>
                <a:gd name="T11" fmla="*/ 0 h 219"/>
                <a:gd name="T12" fmla="*/ 0 w 218"/>
                <a:gd name="T13" fmla="*/ 0 h 219"/>
                <a:gd name="T14" fmla="*/ 0 w 218"/>
                <a:gd name="T15" fmla="*/ 0 h 219"/>
                <a:gd name="T16" fmla="*/ 0 w 218"/>
                <a:gd name="T17" fmla="*/ 0 h 219"/>
                <a:gd name="T18" fmla="*/ 0 w 218"/>
                <a:gd name="T19" fmla="*/ 0 h 219"/>
                <a:gd name="T20" fmla="*/ 0 w 218"/>
                <a:gd name="T21" fmla="*/ 0 h 219"/>
                <a:gd name="T22" fmla="*/ 0 w 218"/>
                <a:gd name="T23" fmla="*/ 0 h 219"/>
                <a:gd name="T24" fmla="*/ 0 w 218"/>
                <a:gd name="T25" fmla="*/ 0 h 219"/>
                <a:gd name="T26" fmla="*/ 0 w 218"/>
                <a:gd name="T27" fmla="*/ 0 h 219"/>
                <a:gd name="T28" fmla="*/ 0 w 218"/>
                <a:gd name="T29" fmla="*/ 0 h 219"/>
                <a:gd name="T30" fmla="*/ 0 w 218"/>
                <a:gd name="T31" fmla="*/ 0 h 219"/>
                <a:gd name="T32" fmla="*/ 0 w 218"/>
                <a:gd name="T33" fmla="*/ 0 h 219"/>
                <a:gd name="T34" fmla="*/ 0 w 218"/>
                <a:gd name="T35" fmla="*/ 0 h 219"/>
                <a:gd name="T36" fmla="*/ 0 w 218"/>
                <a:gd name="T37" fmla="*/ 0 h 219"/>
                <a:gd name="T38" fmla="*/ 0 w 218"/>
                <a:gd name="T39" fmla="*/ 0 h 219"/>
                <a:gd name="T40" fmla="*/ 0 w 218"/>
                <a:gd name="T41" fmla="*/ 0 h 219"/>
                <a:gd name="T42" fmla="*/ 0 w 218"/>
                <a:gd name="T43" fmla="*/ 0 h 219"/>
                <a:gd name="T44" fmla="*/ 0 w 218"/>
                <a:gd name="T45" fmla="*/ 0 h 219"/>
                <a:gd name="T46" fmla="*/ 0 w 218"/>
                <a:gd name="T47" fmla="*/ 0 h 219"/>
                <a:gd name="T48" fmla="*/ 0 w 218"/>
                <a:gd name="T49" fmla="*/ 0 h 219"/>
                <a:gd name="T50" fmla="*/ 0 w 218"/>
                <a:gd name="T51" fmla="*/ 0 h 219"/>
                <a:gd name="T52" fmla="*/ 0 w 218"/>
                <a:gd name="T53" fmla="*/ 0 h 219"/>
                <a:gd name="T54" fmla="*/ 0 w 218"/>
                <a:gd name="T55" fmla="*/ 0 h 219"/>
                <a:gd name="T56" fmla="*/ 0 w 218"/>
                <a:gd name="T57" fmla="*/ 0 h 219"/>
                <a:gd name="T58" fmla="*/ 0 w 218"/>
                <a:gd name="T59" fmla="*/ 0 h 219"/>
                <a:gd name="T60" fmla="*/ 0 w 218"/>
                <a:gd name="T61" fmla="*/ 0 h 219"/>
                <a:gd name="T62" fmla="*/ 0 w 218"/>
                <a:gd name="T63" fmla="*/ 0 h 219"/>
                <a:gd name="T64" fmla="*/ 0 w 218"/>
                <a:gd name="T65" fmla="*/ 0 h 2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8"/>
                <a:gd name="T100" fmla="*/ 0 h 219"/>
                <a:gd name="T101" fmla="*/ 218 w 218"/>
                <a:gd name="T102" fmla="*/ 219 h 2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8" h="219">
                  <a:moveTo>
                    <a:pt x="156" y="208"/>
                  </a:moveTo>
                  <a:lnTo>
                    <a:pt x="174" y="197"/>
                  </a:lnTo>
                  <a:lnTo>
                    <a:pt x="190" y="183"/>
                  </a:lnTo>
                  <a:lnTo>
                    <a:pt x="203" y="166"/>
                  </a:lnTo>
                  <a:lnTo>
                    <a:pt x="211" y="146"/>
                  </a:lnTo>
                  <a:lnTo>
                    <a:pt x="217" y="126"/>
                  </a:lnTo>
                  <a:lnTo>
                    <a:pt x="218" y="105"/>
                  </a:lnTo>
                  <a:lnTo>
                    <a:pt x="214" y="84"/>
                  </a:lnTo>
                  <a:lnTo>
                    <a:pt x="207" y="63"/>
                  </a:lnTo>
                  <a:lnTo>
                    <a:pt x="196" y="45"/>
                  </a:lnTo>
                  <a:lnTo>
                    <a:pt x="182" y="29"/>
                  </a:lnTo>
                  <a:lnTo>
                    <a:pt x="165" y="16"/>
                  </a:lnTo>
                  <a:lnTo>
                    <a:pt x="145" y="7"/>
                  </a:lnTo>
                  <a:lnTo>
                    <a:pt x="126" y="1"/>
                  </a:lnTo>
                  <a:lnTo>
                    <a:pt x="104" y="0"/>
                  </a:lnTo>
                  <a:lnTo>
                    <a:pt x="83" y="3"/>
                  </a:lnTo>
                  <a:lnTo>
                    <a:pt x="62" y="10"/>
                  </a:lnTo>
                  <a:lnTo>
                    <a:pt x="44" y="22"/>
                  </a:lnTo>
                  <a:lnTo>
                    <a:pt x="28" y="37"/>
                  </a:lnTo>
                  <a:lnTo>
                    <a:pt x="15" y="54"/>
                  </a:lnTo>
                  <a:lnTo>
                    <a:pt x="6" y="72"/>
                  </a:lnTo>
                  <a:lnTo>
                    <a:pt x="1" y="93"/>
                  </a:lnTo>
                  <a:lnTo>
                    <a:pt x="0" y="114"/>
                  </a:lnTo>
                  <a:lnTo>
                    <a:pt x="3" y="135"/>
                  </a:lnTo>
                  <a:lnTo>
                    <a:pt x="11" y="155"/>
                  </a:lnTo>
                  <a:lnTo>
                    <a:pt x="22" y="175"/>
                  </a:lnTo>
                  <a:lnTo>
                    <a:pt x="36" y="191"/>
                  </a:lnTo>
                  <a:lnTo>
                    <a:pt x="53" y="202"/>
                  </a:lnTo>
                  <a:lnTo>
                    <a:pt x="72" y="212"/>
                  </a:lnTo>
                  <a:lnTo>
                    <a:pt x="92" y="217"/>
                  </a:lnTo>
                  <a:lnTo>
                    <a:pt x="113" y="219"/>
                  </a:lnTo>
                  <a:lnTo>
                    <a:pt x="135" y="215"/>
                  </a:lnTo>
                  <a:lnTo>
                    <a:pt x="156" y="20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402" y="2965"/>
              <a:ext cx="291" cy="286"/>
            </a:xfrm>
            <a:custGeom>
              <a:avLst/>
              <a:gdLst>
                <a:gd name="T0" fmla="*/ 0 w 573"/>
                <a:gd name="T1" fmla="*/ 0 h 573"/>
                <a:gd name="T2" fmla="*/ 0 w 573"/>
                <a:gd name="T3" fmla="*/ 0 h 573"/>
                <a:gd name="T4" fmla="*/ 0 w 573"/>
                <a:gd name="T5" fmla="*/ 0 h 573"/>
                <a:gd name="T6" fmla="*/ 0 w 573"/>
                <a:gd name="T7" fmla="*/ 0 h 573"/>
                <a:gd name="T8" fmla="*/ 0 w 573"/>
                <a:gd name="T9" fmla="*/ 0 h 573"/>
                <a:gd name="T10" fmla="*/ 0 w 573"/>
                <a:gd name="T11" fmla="*/ 0 h 573"/>
                <a:gd name="T12" fmla="*/ 0 w 573"/>
                <a:gd name="T13" fmla="*/ 0 h 573"/>
                <a:gd name="T14" fmla="*/ 0 w 573"/>
                <a:gd name="T15" fmla="*/ 0 h 573"/>
                <a:gd name="T16" fmla="*/ 0 w 573"/>
                <a:gd name="T17" fmla="*/ 0 h 573"/>
                <a:gd name="T18" fmla="*/ 0 w 573"/>
                <a:gd name="T19" fmla="*/ 0 h 573"/>
                <a:gd name="T20" fmla="*/ 0 w 573"/>
                <a:gd name="T21" fmla="*/ 0 h 573"/>
                <a:gd name="T22" fmla="*/ 0 w 573"/>
                <a:gd name="T23" fmla="*/ 0 h 573"/>
                <a:gd name="T24" fmla="*/ 0 w 573"/>
                <a:gd name="T25" fmla="*/ 0 h 573"/>
                <a:gd name="T26" fmla="*/ 0 w 573"/>
                <a:gd name="T27" fmla="*/ 0 h 573"/>
                <a:gd name="T28" fmla="*/ 0 w 573"/>
                <a:gd name="T29" fmla="*/ 0 h 573"/>
                <a:gd name="T30" fmla="*/ 0 w 573"/>
                <a:gd name="T31" fmla="*/ 0 h 573"/>
                <a:gd name="T32" fmla="*/ 0 w 573"/>
                <a:gd name="T33" fmla="*/ 0 h 573"/>
                <a:gd name="T34" fmla="*/ 0 w 573"/>
                <a:gd name="T35" fmla="*/ 0 h 573"/>
                <a:gd name="T36" fmla="*/ 0 w 573"/>
                <a:gd name="T37" fmla="*/ 0 h 573"/>
                <a:gd name="T38" fmla="*/ 0 w 573"/>
                <a:gd name="T39" fmla="*/ 0 h 573"/>
                <a:gd name="T40" fmla="*/ 0 w 573"/>
                <a:gd name="T41" fmla="*/ 0 h 573"/>
                <a:gd name="T42" fmla="*/ 0 w 573"/>
                <a:gd name="T43" fmla="*/ 0 h 573"/>
                <a:gd name="T44" fmla="*/ 0 w 573"/>
                <a:gd name="T45" fmla="*/ 0 h 573"/>
                <a:gd name="T46" fmla="*/ 0 w 573"/>
                <a:gd name="T47" fmla="*/ 0 h 573"/>
                <a:gd name="T48" fmla="*/ 0 w 573"/>
                <a:gd name="T49" fmla="*/ 0 h 573"/>
                <a:gd name="T50" fmla="*/ 0 w 573"/>
                <a:gd name="T51" fmla="*/ 0 h 573"/>
                <a:gd name="T52" fmla="*/ 0 w 573"/>
                <a:gd name="T53" fmla="*/ 0 h 573"/>
                <a:gd name="T54" fmla="*/ 0 w 573"/>
                <a:gd name="T55" fmla="*/ 0 h 573"/>
                <a:gd name="T56" fmla="*/ 0 w 573"/>
                <a:gd name="T57" fmla="*/ 0 h 573"/>
                <a:gd name="T58" fmla="*/ 0 w 573"/>
                <a:gd name="T59" fmla="*/ 0 h 573"/>
                <a:gd name="T60" fmla="*/ 0 w 573"/>
                <a:gd name="T61" fmla="*/ 0 h 573"/>
                <a:gd name="T62" fmla="*/ 0 w 573"/>
                <a:gd name="T63" fmla="*/ 0 h 573"/>
                <a:gd name="T64" fmla="*/ 0 w 573"/>
                <a:gd name="T65" fmla="*/ 0 h 573"/>
                <a:gd name="T66" fmla="*/ 0 w 573"/>
                <a:gd name="T67" fmla="*/ 0 h 573"/>
                <a:gd name="T68" fmla="*/ 0 w 573"/>
                <a:gd name="T69" fmla="*/ 0 h 573"/>
                <a:gd name="T70" fmla="*/ 0 w 573"/>
                <a:gd name="T71" fmla="*/ 0 h 57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73"/>
                <a:gd name="T109" fmla="*/ 0 h 573"/>
                <a:gd name="T110" fmla="*/ 573 w 573"/>
                <a:gd name="T111" fmla="*/ 573 h 57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73" h="573">
                  <a:moveTo>
                    <a:pt x="439" y="434"/>
                  </a:moveTo>
                  <a:lnTo>
                    <a:pt x="435" y="438"/>
                  </a:lnTo>
                  <a:lnTo>
                    <a:pt x="429" y="444"/>
                  </a:lnTo>
                  <a:lnTo>
                    <a:pt x="423" y="449"/>
                  </a:lnTo>
                  <a:lnTo>
                    <a:pt x="417" y="454"/>
                  </a:lnTo>
                  <a:lnTo>
                    <a:pt x="411" y="459"/>
                  </a:lnTo>
                  <a:lnTo>
                    <a:pt x="407" y="462"/>
                  </a:lnTo>
                  <a:lnTo>
                    <a:pt x="430" y="536"/>
                  </a:lnTo>
                  <a:lnTo>
                    <a:pt x="313" y="573"/>
                  </a:lnTo>
                  <a:lnTo>
                    <a:pt x="289" y="498"/>
                  </a:lnTo>
                  <a:lnTo>
                    <a:pt x="284" y="498"/>
                  </a:lnTo>
                  <a:lnTo>
                    <a:pt x="276" y="498"/>
                  </a:lnTo>
                  <a:lnTo>
                    <a:pt x="269" y="497"/>
                  </a:lnTo>
                  <a:lnTo>
                    <a:pt x="261" y="495"/>
                  </a:lnTo>
                  <a:lnTo>
                    <a:pt x="254" y="494"/>
                  </a:lnTo>
                  <a:lnTo>
                    <a:pt x="248" y="494"/>
                  </a:lnTo>
                  <a:lnTo>
                    <a:pt x="213" y="565"/>
                  </a:lnTo>
                  <a:lnTo>
                    <a:pt x="102" y="508"/>
                  </a:lnTo>
                  <a:lnTo>
                    <a:pt x="140" y="436"/>
                  </a:lnTo>
                  <a:lnTo>
                    <a:pt x="137" y="432"/>
                  </a:lnTo>
                  <a:lnTo>
                    <a:pt x="132" y="426"/>
                  </a:lnTo>
                  <a:lnTo>
                    <a:pt x="127" y="422"/>
                  </a:lnTo>
                  <a:lnTo>
                    <a:pt x="123" y="416"/>
                  </a:lnTo>
                  <a:lnTo>
                    <a:pt x="118" y="410"/>
                  </a:lnTo>
                  <a:lnTo>
                    <a:pt x="116" y="406"/>
                  </a:lnTo>
                  <a:lnTo>
                    <a:pt x="38" y="431"/>
                  </a:lnTo>
                  <a:lnTo>
                    <a:pt x="0" y="313"/>
                  </a:lnTo>
                  <a:lnTo>
                    <a:pt x="79" y="288"/>
                  </a:lnTo>
                  <a:lnTo>
                    <a:pt x="80" y="283"/>
                  </a:lnTo>
                  <a:lnTo>
                    <a:pt x="80" y="277"/>
                  </a:lnTo>
                  <a:lnTo>
                    <a:pt x="80" y="270"/>
                  </a:lnTo>
                  <a:lnTo>
                    <a:pt x="81" y="263"/>
                  </a:lnTo>
                  <a:lnTo>
                    <a:pt x="83" y="256"/>
                  </a:lnTo>
                  <a:lnTo>
                    <a:pt x="83" y="251"/>
                  </a:lnTo>
                  <a:lnTo>
                    <a:pt x="9" y="212"/>
                  </a:lnTo>
                  <a:lnTo>
                    <a:pt x="65" y="103"/>
                  </a:lnTo>
                  <a:lnTo>
                    <a:pt x="140" y="142"/>
                  </a:lnTo>
                  <a:lnTo>
                    <a:pt x="144" y="138"/>
                  </a:lnTo>
                  <a:lnTo>
                    <a:pt x="148" y="134"/>
                  </a:lnTo>
                  <a:lnTo>
                    <a:pt x="153" y="129"/>
                  </a:lnTo>
                  <a:lnTo>
                    <a:pt x="159" y="125"/>
                  </a:lnTo>
                  <a:lnTo>
                    <a:pt x="164" y="120"/>
                  </a:lnTo>
                  <a:lnTo>
                    <a:pt x="168" y="118"/>
                  </a:lnTo>
                  <a:lnTo>
                    <a:pt x="142" y="38"/>
                  </a:lnTo>
                  <a:lnTo>
                    <a:pt x="260" y="0"/>
                  </a:lnTo>
                  <a:lnTo>
                    <a:pt x="285" y="78"/>
                  </a:lnTo>
                  <a:lnTo>
                    <a:pt x="290" y="78"/>
                  </a:lnTo>
                  <a:lnTo>
                    <a:pt x="297" y="78"/>
                  </a:lnTo>
                  <a:lnTo>
                    <a:pt x="305" y="80"/>
                  </a:lnTo>
                  <a:lnTo>
                    <a:pt x="312" y="80"/>
                  </a:lnTo>
                  <a:lnTo>
                    <a:pt x="319" y="81"/>
                  </a:lnTo>
                  <a:lnTo>
                    <a:pt x="323" y="81"/>
                  </a:lnTo>
                  <a:lnTo>
                    <a:pt x="360" y="8"/>
                  </a:lnTo>
                  <a:lnTo>
                    <a:pt x="470" y="66"/>
                  </a:lnTo>
                  <a:lnTo>
                    <a:pt x="434" y="136"/>
                  </a:lnTo>
                  <a:lnTo>
                    <a:pt x="437" y="139"/>
                  </a:lnTo>
                  <a:lnTo>
                    <a:pt x="442" y="145"/>
                  </a:lnTo>
                  <a:lnTo>
                    <a:pt x="447" y="151"/>
                  </a:lnTo>
                  <a:lnTo>
                    <a:pt x="452" y="157"/>
                  </a:lnTo>
                  <a:lnTo>
                    <a:pt x="457" y="163"/>
                  </a:lnTo>
                  <a:lnTo>
                    <a:pt x="460" y="166"/>
                  </a:lnTo>
                  <a:lnTo>
                    <a:pt x="535" y="143"/>
                  </a:lnTo>
                  <a:lnTo>
                    <a:pt x="573" y="260"/>
                  </a:lnTo>
                  <a:lnTo>
                    <a:pt x="499" y="283"/>
                  </a:lnTo>
                  <a:lnTo>
                    <a:pt x="499" y="288"/>
                  </a:lnTo>
                  <a:lnTo>
                    <a:pt x="499" y="296"/>
                  </a:lnTo>
                  <a:lnTo>
                    <a:pt x="498" y="304"/>
                  </a:lnTo>
                  <a:lnTo>
                    <a:pt x="497" y="312"/>
                  </a:lnTo>
                  <a:lnTo>
                    <a:pt x="496" y="320"/>
                  </a:lnTo>
                  <a:lnTo>
                    <a:pt x="496" y="325"/>
                  </a:lnTo>
                  <a:lnTo>
                    <a:pt x="564" y="361"/>
                  </a:lnTo>
                  <a:lnTo>
                    <a:pt x="507" y="470"/>
                  </a:lnTo>
                  <a:lnTo>
                    <a:pt x="439" y="43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1431" y="2965"/>
              <a:ext cx="206" cy="286"/>
            </a:xfrm>
            <a:custGeom>
              <a:avLst/>
              <a:gdLst>
                <a:gd name="T0" fmla="*/ 1 w 412"/>
                <a:gd name="T1" fmla="*/ 0 h 573"/>
                <a:gd name="T2" fmla="*/ 1 w 412"/>
                <a:gd name="T3" fmla="*/ 0 h 573"/>
                <a:gd name="T4" fmla="*/ 1 w 412"/>
                <a:gd name="T5" fmla="*/ 0 h 573"/>
                <a:gd name="T6" fmla="*/ 1 w 412"/>
                <a:gd name="T7" fmla="*/ 0 h 573"/>
                <a:gd name="T8" fmla="*/ 1 w 412"/>
                <a:gd name="T9" fmla="*/ 0 h 573"/>
                <a:gd name="T10" fmla="*/ 1 w 412"/>
                <a:gd name="T11" fmla="*/ 0 h 573"/>
                <a:gd name="T12" fmla="*/ 1 w 412"/>
                <a:gd name="T13" fmla="*/ 0 h 573"/>
                <a:gd name="T14" fmla="*/ 1 w 412"/>
                <a:gd name="T15" fmla="*/ 0 h 573"/>
                <a:gd name="T16" fmla="*/ 1 w 412"/>
                <a:gd name="T17" fmla="*/ 0 h 573"/>
                <a:gd name="T18" fmla="*/ 1 w 412"/>
                <a:gd name="T19" fmla="*/ 0 h 573"/>
                <a:gd name="T20" fmla="*/ 1 w 412"/>
                <a:gd name="T21" fmla="*/ 0 h 573"/>
                <a:gd name="T22" fmla="*/ 1 w 412"/>
                <a:gd name="T23" fmla="*/ 0 h 573"/>
                <a:gd name="T24" fmla="*/ 1 w 412"/>
                <a:gd name="T25" fmla="*/ 0 h 573"/>
                <a:gd name="T26" fmla="*/ 1 w 412"/>
                <a:gd name="T27" fmla="*/ 0 h 573"/>
                <a:gd name="T28" fmla="*/ 1 w 412"/>
                <a:gd name="T29" fmla="*/ 0 h 573"/>
                <a:gd name="T30" fmla="*/ 1 w 412"/>
                <a:gd name="T31" fmla="*/ 0 h 573"/>
                <a:gd name="T32" fmla="*/ 1 w 412"/>
                <a:gd name="T33" fmla="*/ 0 h 573"/>
                <a:gd name="T34" fmla="*/ 1 w 412"/>
                <a:gd name="T35" fmla="*/ 0 h 573"/>
                <a:gd name="T36" fmla="*/ 1 w 412"/>
                <a:gd name="T37" fmla="*/ 0 h 573"/>
                <a:gd name="T38" fmla="*/ 1 w 412"/>
                <a:gd name="T39" fmla="*/ 0 h 573"/>
                <a:gd name="T40" fmla="*/ 1 w 412"/>
                <a:gd name="T41" fmla="*/ 0 h 573"/>
                <a:gd name="T42" fmla="*/ 1 w 412"/>
                <a:gd name="T43" fmla="*/ 0 h 573"/>
                <a:gd name="T44" fmla="*/ 1 w 412"/>
                <a:gd name="T45" fmla="*/ 0 h 573"/>
                <a:gd name="T46" fmla="*/ 1 w 412"/>
                <a:gd name="T47" fmla="*/ 0 h 573"/>
                <a:gd name="T48" fmla="*/ 0 w 412"/>
                <a:gd name="T49" fmla="*/ 0 h 573"/>
                <a:gd name="T50" fmla="*/ 1 w 412"/>
                <a:gd name="T51" fmla="*/ 0 h 573"/>
                <a:gd name="T52" fmla="*/ 1 w 412"/>
                <a:gd name="T53" fmla="*/ 0 h 573"/>
                <a:gd name="T54" fmla="*/ 1 w 412"/>
                <a:gd name="T55" fmla="*/ 0 h 573"/>
                <a:gd name="T56" fmla="*/ 1 w 412"/>
                <a:gd name="T57" fmla="*/ 0 h 573"/>
                <a:gd name="T58" fmla="*/ 1 w 412"/>
                <a:gd name="T59" fmla="*/ 0 h 573"/>
                <a:gd name="T60" fmla="*/ 1 w 412"/>
                <a:gd name="T61" fmla="*/ 0 h 573"/>
                <a:gd name="T62" fmla="*/ 1 w 412"/>
                <a:gd name="T63" fmla="*/ 0 h 573"/>
                <a:gd name="T64" fmla="*/ 1 w 412"/>
                <a:gd name="T65" fmla="*/ 0 h 573"/>
                <a:gd name="T66" fmla="*/ 1 w 412"/>
                <a:gd name="T67" fmla="*/ 0 h 573"/>
                <a:gd name="T68" fmla="*/ 1 w 412"/>
                <a:gd name="T69" fmla="*/ 0 h 573"/>
                <a:gd name="T70" fmla="*/ 1 w 412"/>
                <a:gd name="T71" fmla="*/ 0 h 573"/>
                <a:gd name="T72" fmla="*/ 1 w 412"/>
                <a:gd name="T73" fmla="*/ 0 h 573"/>
                <a:gd name="T74" fmla="*/ 1 w 412"/>
                <a:gd name="T75" fmla="*/ 0 h 573"/>
                <a:gd name="T76" fmla="*/ 1 w 412"/>
                <a:gd name="T77" fmla="*/ 0 h 573"/>
                <a:gd name="T78" fmla="*/ 1 w 412"/>
                <a:gd name="T79" fmla="*/ 0 h 573"/>
                <a:gd name="T80" fmla="*/ 1 w 412"/>
                <a:gd name="T81" fmla="*/ 0 h 573"/>
                <a:gd name="T82" fmla="*/ 1 w 412"/>
                <a:gd name="T83" fmla="*/ 0 h 573"/>
                <a:gd name="T84" fmla="*/ 1 w 412"/>
                <a:gd name="T85" fmla="*/ 0 h 573"/>
                <a:gd name="T86" fmla="*/ 1 w 412"/>
                <a:gd name="T87" fmla="*/ 0 h 573"/>
                <a:gd name="T88" fmla="*/ 1 w 412"/>
                <a:gd name="T89" fmla="*/ 0 h 573"/>
                <a:gd name="T90" fmla="*/ 1 w 412"/>
                <a:gd name="T91" fmla="*/ 0 h 573"/>
                <a:gd name="T92" fmla="*/ 1 w 412"/>
                <a:gd name="T93" fmla="*/ 0 h 573"/>
                <a:gd name="T94" fmla="*/ 1 w 412"/>
                <a:gd name="T95" fmla="*/ 0 h 573"/>
                <a:gd name="T96" fmla="*/ 1 w 412"/>
                <a:gd name="T97" fmla="*/ 0 h 573"/>
                <a:gd name="T98" fmla="*/ 1 w 412"/>
                <a:gd name="T99" fmla="*/ 0 h 573"/>
                <a:gd name="T100" fmla="*/ 1 w 412"/>
                <a:gd name="T101" fmla="*/ 0 h 573"/>
                <a:gd name="T102" fmla="*/ 1 w 412"/>
                <a:gd name="T103" fmla="*/ 0 h 573"/>
                <a:gd name="T104" fmla="*/ 1 w 412"/>
                <a:gd name="T105" fmla="*/ 0 h 573"/>
                <a:gd name="T106" fmla="*/ 1 w 412"/>
                <a:gd name="T107" fmla="*/ 0 h 57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12"/>
                <a:gd name="T163" fmla="*/ 0 h 573"/>
                <a:gd name="T164" fmla="*/ 412 w 412"/>
                <a:gd name="T165" fmla="*/ 573 h 57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12" h="573">
                  <a:moveTo>
                    <a:pt x="319" y="81"/>
                  </a:moveTo>
                  <a:lnTo>
                    <a:pt x="312" y="80"/>
                  </a:lnTo>
                  <a:lnTo>
                    <a:pt x="305" y="80"/>
                  </a:lnTo>
                  <a:lnTo>
                    <a:pt x="297" y="78"/>
                  </a:lnTo>
                  <a:lnTo>
                    <a:pt x="290" y="78"/>
                  </a:lnTo>
                  <a:lnTo>
                    <a:pt x="285" y="78"/>
                  </a:lnTo>
                  <a:lnTo>
                    <a:pt x="260" y="0"/>
                  </a:lnTo>
                  <a:lnTo>
                    <a:pt x="142" y="38"/>
                  </a:lnTo>
                  <a:lnTo>
                    <a:pt x="168" y="118"/>
                  </a:lnTo>
                  <a:lnTo>
                    <a:pt x="164" y="120"/>
                  </a:lnTo>
                  <a:lnTo>
                    <a:pt x="159" y="125"/>
                  </a:lnTo>
                  <a:lnTo>
                    <a:pt x="153" y="129"/>
                  </a:lnTo>
                  <a:lnTo>
                    <a:pt x="148" y="134"/>
                  </a:lnTo>
                  <a:lnTo>
                    <a:pt x="144" y="138"/>
                  </a:lnTo>
                  <a:lnTo>
                    <a:pt x="140" y="142"/>
                  </a:lnTo>
                  <a:lnTo>
                    <a:pt x="65" y="103"/>
                  </a:lnTo>
                  <a:lnTo>
                    <a:pt x="9" y="212"/>
                  </a:lnTo>
                  <a:lnTo>
                    <a:pt x="83" y="251"/>
                  </a:lnTo>
                  <a:lnTo>
                    <a:pt x="83" y="256"/>
                  </a:lnTo>
                  <a:lnTo>
                    <a:pt x="81" y="263"/>
                  </a:lnTo>
                  <a:lnTo>
                    <a:pt x="80" y="270"/>
                  </a:lnTo>
                  <a:lnTo>
                    <a:pt x="80" y="277"/>
                  </a:lnTo>
                  <a:lnTo>
                    <a:pt x="80" y="283"/>
                  </a:lnTo>
                  <a:lnTo>
                    <a:pt x="79" y="288"/>
                  </a:lnTo>
                  <a:lnTo>
                    <a:pt x="0" y="313"/>
                  </a:lnTo>
                  <a:lnTo>
                    <a:pt x="38" y="431"/>
                  </a:lnTo>
                  <a:lnTo>
                    <a:pt x="116" y="406"/>
                  </a:lnTo>
                  <a:lnTo>
                    <a:pt x="118" y="410"/>
                  </a:lnTo>
                  <a:lnTo>
                    <a:pt x="123" y="416"/>
                  </a:lnTo>
                  <a:lnTo>
                    <a:pt x="127" y="422"/>
                  </a:lnTo>
                  <a:lnTo>
                    <a:pt x="132" y="426"/>
                  </a:lnTo>
                  <a:lnTo>
                    <a:pt x="137" y="432"/>
                  </a:lnTo>
                  <a:lnTo>
                    <a:pt x="140" y="436"/>
                  </a:lnTo>
                  <a:lnTo>
                    <a:pt x="102" y="508"/>
                  </a:lnTo>
                  <a:lnTo>
                    <a:pt x="213" y="565"/>
                  </a:lnTo>
                  <a:lnTo>
                    <a:pt x="248" y="494"/>
                  </a:lnTo>
                  <a:lnTo>
                    <a:pt x="254" y="494"/>
                  </a:lnTo>
                  <a:lnTo>
                    <a:pt x="261" y="495"/>
                  </a:lnTo>
                  <a:lnTo>
                    <a:pt x="269" y="497"/>
                  </a:lnTo>
                  <a:lnTo>
                    <a:pt x="276" y="498"/>
                  </a:lnTo>
                  <a:lnTo>
                    <a:pt x="284" y="498"/>
                  </a:lnTo>
                  <a:lnTo>
                    <a:pt x="289" y="498"/>
                  </a:lnTo>
                  <a:lnTo>
                    <a:pt x="313" y="573"/>
                  </a:lnTo>
                  <a:lnTo>
                    <a:pt x="358" y="559"/>
                  </a:lnTo>
                  <a:lnTo>
                    <a:pt x="388" y="471"/>
                  </a:lnTo>
                  <a:lnTo>
                    <a:pt x="406" y="392"/>
                  </a:lnTo>
                  <a:lnTo>
                    <a:pt x="412" y="318"/>
                  </a:lnTo>
                  <a:lnTo>
                    <a:pt x="408" y="250"/>
                  </a:lnTo>
                  <a:lnTo>
                    <a:pt x="398" y="190"/>
                  </a:lnTo>
                  <a:lnTo>
                    <a:pt x="382" y="137"/>
                  </a:lnTo>
                  <a:lnTo>
                    <a:pt x="361" y="90"/>
                  </a:lnTo>
                  <a:lnTo>
                    <a:pt x="339" y="51"/>
                  </a:lnTo>
                  <a:lnTo>
                    <a:pt x="323" y="81"/>
                  </a:lnTo>
                  <a:lnTo>
                    <a:pt x="319" y="8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1503" y="3066"/>
              <a:ext cx="87" cy="86"/>
            </a:xfrm>
            <a:custGeom>
              <a:avLst/>
              <a:gdLst>
                <a:gd name="T0" fmla="*/ 1 w 174"/>
                <a:gd name="T1" fmla="*/ 1 h 172"/>
                <a:gd name="T2" fmla="*/ 1 w 174"/>
                <a:gd name="T3" fmla="*/ 1 h 172"/>
                <a:gd name="T4" fmla="*/ 1 w 174"/>
                <a:gd name="T5" fmla="*/ 1 h 172"/>
                <a:gd name="T6" fmla="*/ 1 w 174"/>
                <a:gd name="T7" fmla="*/ 1 h 172"/>
                <a:gd name="T8" fmla="*/ 1 w 174"/>
                <a:gd name="T9" fmla="*/ 1 h 172"/>
                <a:gd name="T10" fmla="*/ 1 w 174"/>
                <a:gd name="T11" fmla="*/ 1 h 172"/>
                <a:gd name="T12" fmla="*/ 1 w 174"/>
                <a:gd name="T13" fmla="*/ 1 h 172"/>
                <a:gd name="T14" fmla="*/ 1 w 174"/>
                <a:gd name="T15" fmla="*/ 1 h 172"/>
                <a:gd name="T16" fmla="*/ 1 w 174"/>
                <a:gd name="T17" fmla="*/ 1 h 172"/>
                <a:gd name="T18" fmla="*/ 1 w 174"/>
                <a:gd name="T19" fmla="*/ 1 h 172"/>
                <a:gd name="T20" fmla="*/ 1 w 174"/>
                <a:gd name="T21" fmla="*/ 1 h 172"/>
                <a:gd name="T22" fmla="*/ 1 w 174"/>
                <a:gd name="T23" fmla="*/ 1 h 172"/>
                <a:gd name="T24" fmla="*/ 1 w 174"/>
                <a:gd name="T25" fmla="*/ 1 h 172"/>
                <a:gd name="T26" fmla="*/ 1 w 174"/>
                <a:gd name="T27" fmla="*/ 1 h 172"/>
                <a:gd name="T28" fmla="*/ 1 w 174"/>
                <a:gd name="T29" fmla="*/ 0 h 172"/>
                <a:gd name="T30" fmla="*/ 1 w 174"/>
                <a:gd name="T31" fmla="*/ 0 h 172"/>
                <a:gd name="T32" fmla="*/ 1 w 174"/>
                <a:gd name="T33" fmla="*/ 1 h 172"/>
                <a:gd name="T34" fmla="*/ 1 w 174"/>
                <a:gd name="T35" fmla="*/ 1 h 172"/>
                <a:gd name="T36" fmla="*/ 1 w 174"/>
                <a:gd name="T37" fmla="*/ 1 h 172"/>
                <a:gd name="T38" fmla="*/ 1 w 174"/>
                <a:gd name="T39" fmla="*/ 1 h 172"/>
                <a:gd name="T40" fmla="*/ 1 w 174"/>
                <a:gd name="T41" fmla="*/ 1 h 172"/>
                <a:gd name="T42" fmla="*/ 1 w 174"/>
                <a:gd name="T43" fmla="*/ 1 h 172"/>
                <a:gd name="T44" fmla="*/ 0 w 174"/>
                <a:gd name="T45" fmla="*/ 1 h 172"/>
                <a:gd name="T46" fmla="*/ 0 w 174"/>
                <a:gd name="T47" fmla="*/ 1 h 172"/>
                <a:gd name="T48" fmla="*/ 1 w 174"/>
                <a:gd name="T49" fmla="*/ 1 h 172"/>
                <a:gd name="T50" fmla="*/ 1 w 174"/>
                <a:gd name="T51" fmla="*/ 1 h 172"/>
                <a:gd name="T52" fmla="*/ 1 w 174"/>
                <a:gd name="T53" fmla="*/ 1 h 172"/>
                <a:gd name="T54" fmla="*/ 1 w 174"/>
                <a:gd name="T55" fmla="*/ 1 h 172"/>
                <a:gd name="T56" fmla="*/ 1 w 174"/>
                <a:gd name="T57" fmla="*/ 1 h 172"/>
                <a:gd name="T58" fmla="*/ 1 w 174"/>
                <a:gd name="T59" fmla="*/ 1 h 172"/>
                <a:gd name="T60" fmla="*/ 1 w 174"/>
                <a:gd name="T61" fmla="*/ 1 h 172"/>
                <a:gd name="T62" fmla="*/ 1 w 174"/>
                <a:gd name="T63" fmla="*/ 1 h 172"/>
                <a:gd name="T64" fmla="*/ 1 w 174"/>
                <a:gd name="T65" fmla="*/ 1 h 1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4"/>
                <a:gd name="T100" fmla="*/ 0 h 172"/>
                <a:gd name="T101" fmla="*/ 174 w 174"/>
                <a:gd name="T102" fmla="*/ 172 h 1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4" h="172">
                  <a:moveTo>
                    <a:pt x="114" y="169"/>
                  </a:moveTo>
                  <a:lnTo>
                    <a:pt x="130" y="162"/>
                  </a:lnTo>
                  <a:lnTo>
                    <a:pt x="144" y="152"/>
                  </a:lnTo>
                  <a:lnTo>
                    <a:pt x="156" y="140"/>
                  </a:lnTo>
                  <a:lnTo>
                    <a:pt x="165" y="126"/>
                  </a:lnTo>
                  <a:lnTo>
                    <a:pt x="171" y="110"/>
                  </a:lnTo>
                  <a:lnTo>
                    <a:pt x="174" y="94"/>
                  </a:lnTo>
                  <a:lnTo>
                    <a:pt x="174" y="77"/>
                  </a:lnTo>
                  <a:lnTo>
                    <a:pt x="171" y="60"/>
                  </a:lnTo>
                  <a:lnTo>
                    <a:pt x="164" y="43"/>
                  </a:lnTo>
                  <a:lnTo>
                    <a:pt x="153" y="30"/>
                  </a:lnTo>
                  <a:lnTo>
                    <a:pt x="142" y="17"/>
                  </a:lnTo>
                  <a:lnTo>
                    <a:pt x="127" y="9"/>
                  </a:lnTo>
                  <a:lnTo>
                    <a:pt x="112" y="2"/>
                  </a:lnTo>
                  <a:lnTo>
                    <a:pt x="95" y="0"/>
                  </a:lnTo>
                  <a:lnTo>
                    <a:pt x="79" y="0"/>
                  </a:lnTo>
                  <a:lnTo>
                    <a:pt x="61" y="3"/>
                  </a:lnTo>
                  <a:lnTo>
                    <a:pt x="45" y="10"/>
                  </a:lnTo>
                  <a:lnTo>
                    <a:pt x="31" y="20"/>
                  </a:lnTo>
                  <a:lnTo>
                    <a:pt x="19" y="32"/>
                  </a:lnTo>
                  <a:lnTo>
                    <a:pt x="11" y="46"/>
                  </a:lnTo>
                  <a:lnTo>
                    <a:pt x="4" y="62"/>
                  </a:lnTo>
                  <a:lnTo>
                    <a:pt x="0" y="78"/>
                  </a:lnTo>
                  <a:lnTo>
                    <a:pt x="0" y="95"/>
                  </a:lnTo>
                  <a:lnTo>
                    <a:pt x="4" y="113"/>
                  </a:lnTo>
                  <a:lnTo>
                    <a:pt x="11" y="129"/>
                  </a:lnTo>
                  <a:lnTo>
                    <a:pt x="21" y="143"/>
                  </a:lnTo>
                  <a:lnTo>
                    <a:pt x="34" y="155"/>
                  </a:lnTo>
                  <a:lnTo>
                    <a:pt x="47" y="163"/>
                  </a:lnTo>
                  <a:lnTo>
                    <a:pt x="62" y="170"/>
                  </a:lnTo>
                  <a:lnTo>
                    <a:pt x="80" y="172"/>
                  </a:lnTo>
                  <a:lnTo>
                    <a:pt x="97" y="172"/>
                  </a:lnTo>
                  <a:lnTo>
                    <a:pt x="114" y="16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1417" y="2821"/>
              <a:ext cx="113" cy="129"/>
            </a:xfrm>
            <a:custGeom>
              <a:avLst/>
              <a:gdLst>
                <a:gd name="T0" fmla="*/ 1 w 224"/>
                <a:gd name="T1" fmla="*/ 1 h 257"/>
                <a:gd name="T2" fmla="*/ 1 w 224"/>
                <a:gd name="T3" fmla="*/ 1 h 257"/>
                <a:gd name="T4" fmla="*/ 1 w 224"/>
                <a:gd name="T5" fmla="*/ 1 h 257"/>
                <a:gd name="T6" fmla="*/ 1 w 224"/>
                <a:gd name="T7" fmla="*/ 1 h 257"/>
                <a:gd name="T8" fmla="*/ 1 w 224"/>
                <a:gd name="T9" fmla="*/ 1 h 257"/>
                <a:gd name="T10" fmla="*/ 1 w 224"/>
                <a:gd name="T11" fmla="*/ 1 h 257"/>
                <a:gd name="T12" fmla="*/ 1 w 224"/>
                <a:gd name="T13" fmla="*/ 1 h 257"/>
                <a:gd name="T14" fmla="*/ 1 w 224"/>
                <a:gd name="T15" fmla="*/ 1 h 257"/>
                <a:gd name="T16" fmla="*/ 1 w 224"/>
                <a:gd name="T17" fmla="*/ 1 h 257"/>
                <a:gd name="T18" fmla="*/ 1 w 224"/>
                <a:gd name="T19" fmla="*/ 1 h 257"/>
                <a:gd name="T20" fmla="*/ 1 w 224"/>
                <a:gd name="T21" fmla="*/ 1 h 257"/>
                <a:gd name="T22" fmla="*/ 1 w 224"/>
                <a:gd name="T23" fmla="*/ 1 h 257"/>
                <a:gd name="T24" fmla="*/ 1 w 224"/>
                <a:gd name="T25" fmla="*/ 1 h 257"/>
                <a:gd name="T26" fmla="*/ 1 w 224"/>
                <a:gd name="T27" fmla="*/ 1 h 257"/>
                <a:gd name="T28" fmla="*/ 1 w 224"/>
                <a:gd name="T29" fmla="*/ 1 h 257"/>
                <a:gd name="T30" fmla="*/ 1 w 224"/>
                <a:gd name="T31" fmla="*/ 1 h 257"/>
                <a:gd name="T32" fmla="*/ 1 w 224"/>
                <a:gd name="T33" fmla="*/ 1 h 257"/>
                <a:gd name="T34" fmla="*/ 1 w 224"/>
                <a:gd name="T35" fmla="*/ 1 h 257"/>
                <a:gd name="T36" fmla="*/ 1 w 224"/>
                <a:gd name="T37" fmla="*/ 1 h 257"/>
                <a:gd name="T38" fmla="*/ 1 w 224"/>
                <a:gd name="T39" fmla="*/ 1 h 257"/>
                <a:gd name="T40" fmla="*/ 1 w 224"/>
                <a:gd name="T41" fmla="*/ 1 h 257"/>
                <a:gd name="T42" fmla="*/ 1 w 224"/>
                <a:gd name="T43" fmla="*/ 1 h 257"/>
                <a:gd name="T44" fmla="*/ 1 w 224"/>
                <a:gd name="T45" fmla="*/ 1 h 257"/>
                <a:gd name="T46" fmla="*/ 1 w 224"/>
                <a:gd name="T47" fmla="*/ 1 h 257"/>
                <a:gd name="T48" fmla="*/ 1 w 224"/>
                <a:gd name="T49" fmla="*/ 1 h 257"/>
                <a:gd name="T50" fmla="*/ 1 w 224"/>
                <a:gd name="T51" fmla="*/ 1 h 257"/>
                <a:gd name="T52" fmla="*/ 1 w 224"/>
                <a:gd name="T53" fmla="*/ 0 h 257"/>
                <a:gd name="T54" fmla="*/ 0 w 224"/>
                <a:gd name="T55" fmla="*/ 1 h 257"/>
                <a:gd name="T56" fmla="*/ 1 w 224"/>
                <a:gd name="T57" fmla="*/ 1 h 2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4"/>
                <a:gd name="T88" fmla="*/ 0 h 257"/>
                <a:gd name="T89" fmla="*/ 224 w 224"/>
                <a:gd name="T90" fmla="*/ 257 h 2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4" h="257">
                  <a:moveTo>
                    <a:pt x="38" y="123"/>
                  </a:moveTo>
                  <a:lnTo>
                    <a:pt x="115" y="98"/>
                  </a:lnTo>
                  <a:lnTo>
                    <a:pt x="118" y="103"/>
                  </a:lnTo>
                  <a:lnTo>
                    <a:pt x="123" y="108"/>
                  </a:lnTo>
                  <a:lnTo>
                    <a:pt x="128" y="114"/>
                  </a:lnTo>
                  <a:lnTo>
                    <a:pt x="132" y="119"/>
                  </a:lnTo>
                  <a:lnTo>
                    <a:pt x="137" y="125"/>
                  </a:lnTo>
                  <a:lnTo>
                    <a:pt x="140" y="128"/>
                  </a:lnTo>
                  <a:lnTo>
                    <a:pt x="102" y="201"/>
                  </a:lnTo>
                  <a:lnTo>
                    <a:pt x="212" y="257"/>
                  </a:lnTo>
                  <a:lnTo>
                    <a:pt x="224" y="234"/>
                  </a:lnTo>
                  <a:lnTo>
                    <a:pt x="213" y="216"/>
                  </a:lnTo>
                  <a:lnTo>
                    <a:pt x="201" y="197"/>
                  </a:lnTo>
                  <a:lnTo>
                    <a:pt x="189" y="179"/>
                  </a:lnTo>
                  <a:lnTo>
                    <a:pt x="177" y="161"/>
                  </a:lnTo>
                  <a:lnTo>
                    <a:pt x="164" y="145"/>
                  </a:lnTo>
                  <a:lnTo>
                    <a:pt x="152" y="129"/>
                  </a:lnTo>
                  <a:lnTo>
                    <a:pt x="139" y="114"/>
                  </a:lnTo>
                  <a:lnTo>
                    <a:pt x="126" y="99"/>
                  </a:lnTo>
                  <a:lnTo>
                    <a:pt x="114" y="85"/>
                  </a:lnTo>
                  <a:lnTo>
                    <a:pt x="100" y="72"/>
                  </a:lnTo>
                  <a:lnTo>
                    <a:pt x="86" y="58"/>
                  </a:lnTo>
                  <a:lnTo>
                    <a:pt x="73" y="45"/>
                  </a:lnTo>
                  <a:lnTo>
                    <a:pt x="60" y="34"/>
                  </a:lnTo>
                  <a:lnTo>
                    <a:pt x="46" y="22"/>
                  </a:lnTo>
                  <a:lnTo>
                    <a:pt x="31" y="11"/>
                  </a:lnTo>
                  <a:lnTo>
                    <a:pt x="17" y="0"/>
                  </a:lnTo>
                  <a:lnTo>
                    <a:pt x="0" y="6"/>
                  </a:lnTo>
                  <a:lnTo>
                    <a:pt x="38" y="12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auto">
            <a:xfrm>
              <a:off x="1374" y="2540"/>
              <a:ext cx="226" cy="181"/>
            </a:xfrm>
            <a:custGeom>
              <a:avLst/>
              <a:gdLst>
                <a:gd name="T0" fmla="*/ 0 w 457"/>
                <a:gd name="T1" fmla="*/ 0 h 363"/>
                <a:gd name="T2" fmla="*/ 0 w 457"/>
                <a:gd name="T3" fmla="*/ 0 h 363"/>
                <a:gd name="T4" fmla="*/ 0 w 457"/>
                <a:gd name="T5" fmla="*/ 0 h 363"/>
                <a:gd name="T6" fmla="*/ 0 w 457"/>
                <a:gd name="T7" fmla="*/ 0 h 363"/>
                <a:gd name="T8" fmla="*/ 0 w 457"/>
                <a:gd name="T9" fmla="*/ 0 h 363"/>
                <a:gd name="T10" fmla="*/ 0 w 457"/>
                <a:gd name="T11" fmla="*/ 0 h 363"/>
                <a:gd name="T12" fmla="*/ 0 w 457"/>
                <a:gd name="T13" fmla="*/ 0 h 363"/>
                <a:gd name="T14" fmla="*/ 0 w 457"/>
                <a:gd name="T15" fmla="*/ 0 h 363"/>
                <a:gd name="T16" fmla="*/ 0 w 457"/>
                <a:gd name="T17" fmla="*/ 0 h 363"/>
                <a:gd name="T18" fmla="*/ 0 w 457"/>
                <a:gd name="T19" fmla="*/ 0 h 363"/>
                <a:gd name="T20" fmla="*/ 0 w 457"/>
                <a:gd name="T21" fmla="*/ 0 h 363"/>
                <a:gd name="T22" fmla="*/ 0 w 457"/>
                <a:gd name="T23" fmla="*/ 0 h 363"/>
                <a:gd name="T24" fmla="*/ 0 w 457"/>
                <a:gd name="T25" fmla="*/ 0 h 363"/>
                <a:gd name="T26" fmla="*/ 0 w 457"/>
                <a:gd name="T27" fmla="*/ 0 h 363"/>
                <a:gd name="T28" fmla="*/ 0 w 457"/>
                <a:gd name="T29" fmla="*/ 0 h 363"/>
                <a:gd name="T30" fmla="*/ 0 w 457"/>
                <a:gd name="T31" fmla="*/ 0 h 363"/>
                <a:gd name="T32" fmla="*/ 0 w 457"/>
                <a:gd name="T33" fmla="*/ 0 h 363"/>
                <a:gd name="T34" fmla="*/ 0 w 457"/>
                <a:gd name="T35" fmla="*/ 0 h 363"/>
                <a:gd name="T36" fmla="*/ 0 w 457"/>
                <a:gd name="T37" fmla="*/ 0 h 363"/>
                <a:gd name="T38" fmla="*/ 0 w 457"/>
                <a:gd name="T39" fmla="*/ 0 h 363"/>
                <a:gd name="T40" fmla="*/ 0 w 457"/>
                <a:gd name="T41" fmla="*/ 0 h 363"/>
                <a:gd name="T42" fmla="*/ 0 w 457"/>
                <a:gd name="T43" fmla="*/ 0 h 363"/>
                <a:gd name="T44" fmla="*/ 0 w 457"/>
                <a:gd name="T45" fmla="*/ 0 h 363"/>
                <a:gd name="T46" fmla="*/ 0 w 457"/>
                <a:gd name="T47" fmla="*/ 0 h 363"/>
                <a:gd name="T48" fmla="*/ 0 w 457"/>
                <a:gd name="T49" fmla="*/ 0 h 363"/>
                <a:gd name="T50" fmla="*/ 0 w 457"/>
                <a:gd name="T51" fmla="*/ 0 h 363"/>
                <a:gd name="T52" fmla="*/ 0 w 457"/>
                <a:gd name="T53" fmla="*/ 0 h 363"/>
                <a:gd name="T54" fmla="*/ 0 w 457"/>
                <a:gd name="T55" fmla="*/ 0 h 363"/>
                <a:gd name="T56" fmla="*/ 0 w 457"/>
                <a:gd name="T57" fmla="*/ 0 h 363"/>
                <a:gd name="T58" fmla="*/ 0 w 457"/>
                <a:gd name="T59" fmla="*/ 0 h 363"/>
                <a:gd name="T60" fmla="*/ 0 w 457"/>
                <a:gd name="T61" fmla="*/ 0 h 363"/>
                <a:gd name="T62" fmla="*/ 0 w 457"/>
                <a:gd name="T63" fmla="*/ 0 h 363"/>
                <a:gd name="T64" fmla="*/ 0 w 457"/>
                <a:gd name="T65" fmla="*/ 0 h 363"/>
                <a:gd name="T66" fmla="*/ 0 w 457"/>
                <a:gd name="T67" fmla="*/ 0 h 363"/>
                <a:gd name="T68" fmla="*/ 0 w 457"/>
                <a:gd name="T69" fmla="*/ 0 h 363"/>
                <a:gd name="T70" fmla="*/ 0 w 457"/>
                <a:gd name="T71" fmla="*/ 0 h 363"/>
                <a:gd name="T72" fmla="*/ 0 w 457"/>
                <a:gd name="T73" fmla="*/ 0 h 363"/>
                <a:gd name="T74" fmla="*/ 0 w 457"/>
                <a:gd name="T75" fmla="*/ 0 h 36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57"/>
                <a:gd name="T115" fmla="*/ 0 h 363"/>
                <a:gd name="T116" fmla="*/ 457 w 457"/>
                <a:gd name="T117" fmla="*/ 363 h 36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57" h="363">
                  <a:moveTo>
                    <a:pt x="457" y="86"/>
                  </a:moveTo>
                  <a:lnTo>
                    <a:pt x="440" y="78"/>
                  </a:lnTo>
                  <a:lnTo>
                    <a:pt x="422" y="69"/>
                  </a:lnTo>
                  <a:lnTo>
                    <a:pt x="404" y="59"/>
                  </a:lnTo>
                  <a:lnTo>
                    <a:pt x="386" y="48"/>
                  </a:lnTo>
                  <a:lnTo>
                    <a:pt x="369" y="37"/>
                  </a:lnTo>
                  <a:lnTo>
                    <a:pt x="351" y="24"/>
                  </a:lnTo>
                  <a:lnTo>
                    <a:pt x="336" y="13"/>
                  </a:lnTo>
                  <a:lnTo>
                    <a:pt x="323" y="0"/>
                  </a:lnTo>
                  <a:lnTo>
                    <a:pt x="341" y="63"/>
                  </a:lnTo>
                  <a:lnTo>
                    <a:pt x="320" y="63"/>
                  </a:lnTo>
                  <a:lnTo>
                    <a:pt x="301" y="63"/>
                  </a:lnTo>
                  <a:lnTo>
                    <a:pt x="282" y="65"/>
                  </a:lnTo>
                  <a:lnTo>
                    <a:pt x="264" y="66"/>
                  </a:lnTo>
                  <a:lnTo>
                    <a:pt x="245" y="68"/>
                  </a:lnTo>
                  <a:lnTo>
                    <a:pt x="228" y="71"/>
                  </a:lnTo>
                  <a:lnTo>
                    <a:pt x="211" y="76"/>
                  </a:lnTo>
                  <a:lnTo>
                    <a:pt x="195" y="81"/>
                  </a:lnTo>
                  <a:lnTo>
                    <a:pt x="179" y="85"/>
                  </a:lnTo>
                  <a:lnTo>
                    <a:pt x="164" y="92"/>
                  </a:lnTo>
                  <a:lnTo>
                    <a:pt x="149" y="99"/>
                  </a:lnTo>
                  <a:lnTo>
                    <a:pt x="135" y="106"/>
                  </a:lnTo>
                  <a:lnTo>
                    <a:pt x="122" y="115"/>
                  </a:lnTo>
                  <a:lnTo>
                    <a:pt x="110" y="123"/>
                  </a:lnTo>
                  <a:lnTo>
                    <a:pt x="97" y="134"/>
                  </a:lnTo>
                  <a:lnTo>
                    <a:pt x="85" y="144"/>
                  </a:lnTo>
                  <a:lnTo>
                    <a:pt x="57" y="176"/>
                  </a:lnTo>
                  <a:lnTo>
                    <a:pt x="36" y="210"/>
                  </a:lnTo>
                  <a:lnTo>
                    <a:pt x="21" y="243"/>
                  </a:lnTo>
                  <a:lnTo>
                    <a:pt x="11" y="274"/>
                  </a:lnTo>
                  <a:lnTo>
                    <a:pt x="5" y="303"/>
                  </a:lnTo>
                  <a:lnTo>
                    <a:pt x="1" y="325"/>
                  </a:lnTo>
                  <a:lnTo>
                    <a:pt x="0" y="340"/>
                  </a:lnTo>
                  <a:lnTo>
                    <a:pt x="0" y="347"/>
                  </a:lnTo>
                  <a:lnTo>
                    <a:pt x="1" y="354"/>
                  </a:lnTo>
                  <a:lnTo>
                    <a:pt x="6" y="358"/>
                  </a:lnTo>
                  <a:lnTo>
                    <a:pt x="11" y="362"/>
                  </a:lnTo>
                  <a:lnTo>
                    <a:pt x="18" y="363"/>
                  </a:lnTo>
                  <a:lnTo>
                    <a:pt x="23" y="362"/>
                  </a:lnTo>
                  <a:lnTo>
                    <a:pt x="29" y="358"/>
                  </a:lnTo>
                  <a:lnTo>
                    <a:pt x="31" y="352"/>
                  </a:lnTo>
                  <a:lnTo>
                    <a:pt x="33" y="347"/>
                  </a:lnTo>
                  <a:lnTo>
                    <a:pt x="33" y="342"/>
                  </a:lnTo>
                  <a:lnTo>
                    <a:pt x="34" y="328"/>
                  </a:lnTo>
                  <a:lnTo>
                    <a:pt x="36" y="309"/>
                  </a:lnTo>
                  <a:lnTo>
                    <a:pt x="42" y="283"/>
                  </a:lnTo>
                  <a:lnTo>
                    <a:pt x="51" y="256"/>
                  </a:lnTo>
                  <a:lnTo>
                    <a:pt x="65" y="226"/>
                  </a:lnTo>
                  <a:lnTo>
                    <a:pt x="83" y="196"/>
                  </a:lnTo>
                  <a:lnTo>
                    <a:pt x="108" y="167"/>
                  </a:lnTo>
                  <a:lnTo>
                    <a:pt x="119" y="158"/>
                  </a:lnTo>
                  <a:lnTo>
                    <a:pt x="129" y="150"/>
                  </a:lnTo>
                  <a:lnTo>
                    <a:pt x="141" y="142"/>
                  </a:lnTo>
                  <a:lnTo>
                    <a:pt x="153" y="134"/>
                  </a:lnTo>
                  <a:lnTo>
                    <a:pt x="165" y="128"/>
                  </a:lnTo>
                  <a:lnTo>
                    <a:pt x="179" y="121"/>
                  </a:lnTo>
                  <a:lnTo>
                    <a:pt x="193" y="116"/>
                  </a:lnTo>
                  <a:lnTo>
                    <a:pt x="206" y="111"/>
                  </a:lnTo>
                  <a:lnTo>
                    <a:pt x="221" y="107"/>
                  </a:lnTo>
                  <a:lnTo>
                    <a:pt x="236" y="104"/>
                  </a:lnTo>
                  <a:lnTo>
                    <a:pt x="252" y="100"/>
                  </a:lnTo>
                  <a:lnTo>
                    <a:pt x="268" y="98"/>
                  </a:lnTo>
                  <a:lnTo>
                    <a:pt x="286" y="97"/>
                  </a:lnTo>
                  <a:lnTo>
                    <a:pt x="303" y="96"/>
                  </a:lnTo>
                  <a:lnTo>
                    <a:pt x="320" y="96"/>
                  </a:lnTo>
                  <a:lnTo>
                    <a:pt x="339" y="96"/>
                  </a:lnTo>
                  <a:lnTo>
                    <a:pt x="313" y="154"/>
                  </a:lnTo>
                  <a:lnTo>
                    <a:pt x="328" y="144"/>
                  </a:lnTo>
                  <a:lnTo>
                    <a:pt x="346" y="134"/>
                  </a:lnTo>
                  <a:lnTo>
                    <a:pt x="363" y="124"/>
                  </a:lnTo>
                  <a:lnTo>
                    <a:pt x="382" y="115"/>
                  </a:lnTo>
                  <a:lnTo>
                    <a:pt x="401" y="106"/>
                  </a:lnTo>
                  <a:lnTo>
                    <a:pt x="420" y="99"/>
                  </a:lnTo>
                  <a:lnTo>
                    <a:pt x="439" y="92"/>
                  </a:lnTo>
                  <a:lnTo>
                    <a:pt x="457" y="8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auto">
            <a:xfrm>
              <a:off x="1589" y="3145"/>
              <a:ext cx="170" cy="176"/>
            </a:xfrm>
            <a:custGeom>
              <a:avLst/>
              <a:gdLst>
                <a:gd name="T0" fmla="*/ 1 w 339"/>
                <a:gd name="T1" fmla="*/ 1 h 341"/>
                <a:gd name="T2" fmla="*/ 1 w 339"/>
                <a:gd name="T3" fmla="*/ 1 h 341"/>
                <a:gd name="T4" fmla="*/ 1 w 339"/>
                <a:gd name="T5" fmla="*/ 1 h 341"/>
                <a:gd name="T6" fmla="*/ 1 w 339"/>
                <a:gd name="T7" fmla="*/ 1 h 341"/>
                <a:gd name="T8" fmla="*/ 1 w 339"/>
                <a:gd name="T9" fmla="*/ 1 h 341"/>
                <a:gd name="T10" fmla="*/ 1 w 339"/>
                <a:gd name="T11" fmla="*/ 1 h 341"/>
                <a:gd name="T12" fmla="*/ 1 w 339"/>
                <a:gd name="T13" fmla="*/ 1 h 341"/>
                <a:gd name="T14" fmla="*/ 1 w 339"/>
                <a:gd name="T15" fmla="*/ 1 h 341"/>
                <a:gd name="T16" fmla="*/ 1 w 339"/>
                <a:gd name="T17" fmla="*/ 1 h 341"/>
                <a:gd name="T18" fmla="*/ 1 w 339"/>
                <a:gd name="T19" fmla="*/ 1 h 341"/>
                <a:gd name="T20" fmla="*/ 1 w 339"/>
                <a:gd name="T21" fmla="*/ 1 h 341"/>
                <a:gd name="T22" fmla="*/ 1 w 339"/>
                <a:gd name="T23" fmla="*/ 1 h 341"/>
                <a:gd name="T24" fmla="*/ 1 w 339"/>
                <a:gd name="T25" fmla="*/ 1 h 341"/>
                <a:gd name="T26" fmla="*/ 1 w 339"/>
                <a:gd name="T27" fmla="*/ 1 h 341"/>
                <a:gd name="T28" fmla="*/ 1 w 339"/>
                <a:gd name="T29" fmla="*/ 1 h 341"/>
                <a:gd name="T30" fmla="*/ 1 w 339"/>
                <a:gd name="T31" fmla="*/ 1 h 341"/>
                <a:gd name="T32" fmla="*/ 1 w 339"/>
                <a:gd name="T33" fmla="*/ 1 h 341"/>
                <a:gd name="T34" fmla="*/ 1 w 339"/>
                <a:gd name="T35" fmla="*/ 1 h 341"/>
                <a:gd name="T36" fmla="*/ 1 w 339"/>
                <a:gd name="T37" fmla="*/ 1 h 341"/>
                <a:gd name="T38" fmla="*/ 1 w 339"/>
                <a:gd name="T39" fmla="*/ 1 h 341"/>
                <a:gd name="T40" fmla="*/ 1 w 339"/>
                <a:gd name="T41" fmla="*/ 1 h 341"/>
                <a:gd name="T42" fmla="*/ 1 w 339"/>
                <a:gd name="T43" fmla="*/ 1 h 341"/>
                <a:gd name="T44" fmla="*/ 1 w 339"/>
                <a:gd name="T45" fmla="*/ 1 h 341"/>
                <a:gd name="T46" fmla="*/ 1 w 339"/>
                <a:gd name="T47" fmla="*/ 1 h 341"/>
                <a:gd name="T48" fmla="*/ 1 w 339"/>
                <a:gd name="T49" fmla="*/ 1 h 341"/>
                <a:gd name="T50" fmla="*/ 1 w 339"/>
                <a:gd name="T51" fmla="*/ 1 h 341"/>
                <a:gd name="T52" fmla="*/ 1 w 339"/>
                <a:gd name="T53" fmla="*/ 1 h 341"/>
                <a:gd name="T54" fmla="*/ 1 w 339"/>
                <a:gd name="T55" fmla="*/ 1 h 341"/>
                <a:gd name="T56" fmla="*/ 1 w 339"/>
                <a:gd name="T57" fmla="*/ 1 h 341"/>
                <a:gd name="T58" fmla="*/ 1 w 339"/>
                <a:gd name="T59" fmla="*/ 1 h 341"/>
                <a:gd name="T60" fmla="*/ 1 w 339"/>
                <a:gd name="T61" fmla="*/ 1 h 341"/>
                <a:gd name="T62" fmla="*/ 0 w 339"/>
                <a:gd name="T63" fmla="*/ 1 h 341"/>
                <a:gd name="T64" fmla="*/ 1 w 339"/>
                <a:gd name="T65" fmla="*/ 1 h 341"/>
                <a:gd name="T66" fmla="*/ 1 w 339"/>
                <a:gd name="T67" fmla="*/ 1 h 341"/>
                <a:gd name="T68" fmla="*/ 1 w 339"/>
                <a:gd name="T69" fmla="*/ 1 h 34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39"/>
                <a:gd name="T106" fmla="*/ 0 h 341"/>
                <a:gd name="T107" fmla="*/ 339 w 339"/>
                <a:gd name="T108" fmla="*/ 341 h 34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39" h="341">
                  <a:moveTo>
                    <a:pt x="18" y="306"/>
                  </a:moveTo>
                  <a:lnTo>
                    <a:pt x="18" y="306"/>
                  </a:lnTo>
                  <a:lnTo>
                    <a:pt x="19" y="306"/>
                  </a:lnTo>
                  <a:lnTo>
                    <a:pt x="23" y="306"/>
                  </a:lnTo>
                  <a:lnTo>
                    <a:pt x="29" y="307"/>
                  </a:lnTo>
                  <a:lnTo>
                    <a:pt x="35" y="307"/>
                  </a:lnTo>
                  <a:lnTo>
                    <a:pt x="45" y="307"/>
                  </a:lnTo>
                  <a:lnTo>
                    <a:pt x="56" y="307"/>
                  </a:lnTo>
                  <a:lnTo>
                    <a:pt x="68" y="306"/>
                  </a:lnTo>
                  <a:lnTo>
                    <a:pt x="80" y="305"/>
                  </a:lnTo>
                  <a:lnTo>
                    <a:pt x="95" y="303"/>
                  </a:lnTo>
                  <a:lnTo>
                    <a:pt x="110" y="300"/>
                  </a:lnTo>
                  <a:lnTo>
                    <a:pt x="125" y="296"/>
                  </a:lnTo>
                  <a:lnTo>
                    <a:pt x="141" y="290"/>
                  </a:lnTo>
                  <a:lnTo>
                    <a:pt x="157" y="284"/>
                  </a:lnTo>
                  <a:lnTo>
                    <a:pt x="174" y="276"/>
                  </a:lnTo>
                  <a:lnTo>
                    <a:pt x="189" y="266"/>
                  </a:lnTo>
                  <a:lnTo>
                    <a:pt x="205" y="254"/>
                  </a:lnTo>
                  <a:lnTo>
                    <a:pt x="227" y="235"/>
                  </a:lnTo>
                  <a:lnTo>
                    <a:pt x="245" y="212"/>
                  </a:lnTo>
                  <a:lnTo>
                    <a:pt x="262" y="185"/>
                  </a:lnTo>
                  <a:lnTo>
                    <a:pt x="276" y="156"/>
                  </a:lnTo>
                  <a:lnTo>
                    <a:pt x="286" y="125"/>
                  </a:lnTo>
                  <a:lnTo>
                    <a:pt x="296" y="92"/>
                  </a:lnTo>
                  <a:lnTo>
                    <a:pt x="302" y="54"/>
                  </a:lnTo>
                  <a:lnTo>
                    <a:pt x="306" y="15"/>
                  </a:lnTo>
                  <a:lnTo>
                    <a:pt x="308" y="9"/>
                  </a:lnTo>
                  <a:lnTo>
                    <a:pt x="312" y="4"/>
                  </a:lnTo>
                  <a:lnTo>
                    <a:pt x="317" y="1"/>
                  </a:lnTo>
                  <a:lnTo>
                    <a:pt x="323" y="0"/>
                  </a:lnTo>
                  <a:lnTo>
                    <a:pt x="330" y="2"/>
                  </a:lnTo>
                  <a:lnTo>
                    <a:pt x="335" y="5"/>
                  </a:lnTo>
                  <a:lnTo>
                    <a:pt x="338" y="10"/>
                  </a:lnTo>
                  <a:lnTo>
                    <a:pt x="339" y="17"/>
                  </a:lnTo>
                  <a:lnTo>
                    <a:pt x="335" y="60"/>
                  </a:lnTo>
                  <a:lnTo>
                    <a:pt x="328" y="100"/>
                  </a:lnTo>
                  <a:lnTo>
                    <a:pt x="317" y="138"/>
                  </a:lnTo>
                  <a:lnTo>
                    <a:pt x="305" y="172"/>
                  </a:lnTo>
                  <a:lnTo>
                    <a:pt x="289" y="204"/>
                  </a:lnTo>
                  <a:lnTo>
                    <a:pt x="270" y="232"/>
                  </a:lnTo>
                  <a:lnTo>
                    <a:pt x="250" y="258"/>
                  </a:lnTo>
                  <a:lnTo>
                    <a:pt x="225" y="280"/>
                  </a:lnTo>
                  <a:lnTo>
                    <a:pt x="208" y="292"/>
                  </a:lnTo>
                  <a:lnTo>
                    <a:pt x="190" y="304"/>
                  </a:lnTo>
                  <a:lnTo>
                    <a:pt x="171" y="313"/>
                  </a:lnTo>
                  <a:lnTo>
                    <a:pt x="154" y="321"/>
                  </a:lnTo>
                  <a:lnTo>
                    <a:pt x="136" y="327"/>
                  </a:lnTo>
                  <a:lnTo>
                    <a:pt x="118" y="331"/>
                  </a:lnTo>
                  <a:lnTo>
                    <a:pt x="102" y="335"/>
                  </a:lnTo>
                  <a:lnTo>
                    <a:pt x="86" y="338"/>
                  </a:lnTo>
                  <a:lnTo>
                    <a:pt x="71" y="339"/>
                  </a:lnTo>
                  <a:lnTo>
                    <a:pt x="58" y="341"/>
                  </a:lnTo>
                  <a:lnTo>
                    <a:pt x="46" y="341"/>
                  </a:lnTo>
                  <a:lnTo>
                    <a:pt x="35" y="341"/>
                  </a:lnTo>
                  <a:lnTo>
                    <a:pt x="27" y="339"/>
                  </a:lnTo>
                  <a:lnTo>
                    <a:pt x="20" y="339"/>
                  </a:lnTo>
                  <a:lnTo>
                    <a:pt x="16" y="338"/>
                  </a:lnTo>
                  <a:lnTo>
                    <a:pt x="14" y="338"/>
                  </a:lnTo>
                  <a:lnTo>
                    <a:pt x="7" y="336"/>
                  </a:lnTo>
                  <a:lnTo>
                    <a:pt x="2" y="333"/>
                  </a:lnTo>
                  <a:lnTo>
                    <a:pt x="0" y="327"/>
                  </a:lnTo>
                  <a:lnTo>
                    <a:pt x="0" y="320"/>
                  </a:lnTo>
                  <a:lnTo>
                    <a:pt x="2" y="314"/>
                  </a:lnTo>
                  <a:lnTo>
                    <a:pt x="6" y="310"/>
                  </a:lnTo>
                  <a:lnTo>
                    <a:pt x="11" y="306"/>
                  </a:lnTo>
                  <a:lnTo>
                    <a:pt x="18" y="30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710" y="3104"/>
              <a:ext cx="78" cy="72"/>
            </a:xfrm>
            <a:custGeom>
              <a:avLst/>
              <a:gdLst>
                <a:gd name="T0" fmla="*/ 1 w 155"/>
                <a:gd name="T1" fmla="*/ 0 h 144"/>
                <a:gd name="T2" fmla="*/ 1 w 155"/>
                <a:gd name="T3" fmla="*/ 1 h 144"/>
                <a:gd name="T4" fmla="*/ 1 w 155"/>
                <a:gd name="T5" fmla="*/ 1 h 144"/>
                <a:gd name="T6" fmla="*/ 1 w 155"/>
                <a:gd name="T7" fmla="*/ 1 h 144"/>
                <a:gd name="T8" fmla="*/ 1 w 155"/>
                <a:gd name="T9" fmla="*/ 1 h 144"/>
                <a:gd name="T10" fmla="*/ 1 w 155"/>
                <a:gd name="T11" fmla="*/ 1 h 144"/>
                <a:gd name="T12" fmla="*/ 1 w 155"/>
                <a:gd name="T13" fmla="*/ 1 h 144"/>
                <a:gd name="T14" fmla="*/ 1 w 155"/>
                <a:gd name="T15" fmla="*/ 1 h 144"/>
                <a:gd name="T16" fmla="*/ 0 w 155"/>
                <a:gd name="T17" fmla="*/ 1 h 144"/>
                <a:gd name="T18" fmla="*/ 1 w 155"/>
                <a:gd name="T19" fmla="*/ 1 h 144"/>
                <a:gd name="T20" fmla="*/ 1 w 155"/>
                <a:gd name="T21" fmla="*/ 1 h 144"/>
                <a:gd name="T22" fmla="*/ 1 w 155"/>
                <a:gd name="T23" fmla="*/ 1 h 144"/>
                <a:gd name="T24" fmla="*/ 1 w 155"/>
                <a:gd name="T25" fmla="*/ 1 h 144"/>
                <a:gd name="T26" fmla="*/ 1 w 155"/>
                <a:gd name="T27" fmla="*/ 1 h 144"/>
                <a:gd name="T28" fmla="*/ 1 w 155"/>
                <a:gd name="T29" fmla="*/ 1 h 144"/>
                <a:gd name="T30" fmla="*/ 1 w 155"/>
                <a:gd name="T31" fmla="*/ 1 h 144"/>
                <a:gd name="T32" fmla="*/ 1 w 155"/>
                <a:gd name="T33" fmla="*/ 1 h 144"/>
                <a:gd name="T34" fmla="*/ 1 w 155"/>
                <a:gd name="T35" fmla="*/ 1 h 144"/>
                <a:gd name="T36" fmla="*/ 1 w 155"/>
                <a:gd name="T37" fmla="*/ 0 h 1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5"/>
                <a:gd name="T58" fmla="*/ 0 h 144"/>
                <a:gd name="T59" fmla="*/ 155 w 155"/>
                <a:gd name="T60" fmla="*/ 144 h 14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5" h="144">
                  <a:moveTo>
                    <a:pt x="86" y="0"/>
                  </a:moveTo>
                  <a:lnTo>
                    <a:pt x="78" y="17"/>
                  </a:lnTo>
                  <a:lnTo>
                    <a:pt x="69" y="36"/>
                  </a:lnTo>
                  <a:lnTo>
                    <a:pt x="58" y="53"/>
                  </a:lnTo>
                  <a:lnTo>
                    <a:pt x="48" y="71"/>
                  </a:lnTo>
                  <a:lnTo>
                    <a:pt x="36" y="89"/>
                  </a:lnTo>
                  <a:lnTo>
                    <a:pt x="25" y="106"/>
                  </a:lnTo>
                  <a:lnTo>
                    <a:pt x="12" y="121"/>
                  </a:lnTo>
                  <a:lnTo>
                    <a:pt x="0" y="135"/>
                  </a:lnTo>
                  <a:lnTo>
                    <a:pt x="79" y="110"/>
                  </a:lnTo>
                  <a:lnTo>
                    <a:pt x="155" y="144"/>
                  </a:lnTo>
                  <a:lnTo>
                    <a:pt x="145" y="129"/>
                  </a:lnTo>
                  <a:lnTo>
                    <a:pt x="134" y="113"/>
                  </a:lnTo>
                  <a:lnTo>
                    <a:pt x="124" y="94"/>
                  </a:lnTo>
                  <a:lnTo>
                    <a:pt x="115" y="76"/>
                  </a:lnTo>
                  <a:lnTo>
                    <a:pt x="107" y="56"/>
                  </a:lnTo>
                  <a:lnTo>
                    <a:pt x="99" y="37"/>
                  </a:lnTo>
                  <a:lnTo>
                    <a:pt x="92" y="18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126" y="2680"/>
              <a:ext cx="181" cy="52"/>
            </a:xfrm>
            <a:custGeom>
              <a:avLst/>
              <a:gdLst>
                <a:gd name="T0" fmla="*/ 0 w 363"/>
                <a:gd name="T1" fmla="*/ 1 h 104"/>
                <a:gd name="T2" fmla="*/ 0 w 363"/>
                <a:gd name="T3" fmla="*/ 1 h 104"/>
                <a:gd name="T4" fmla="*/ 0 w 363"/>
                <a:gd name="T5" fmla="*/ 1 h 104"/>
                <a:gd name="T6" fmla="*/ 0 w 363"/>
                <a:gd name="T7" fmla="*/ 1 h 104"/>
                <a:gd name="T8" fmla="*/ 0 w 363"/>
                <a:gd name="T9" fmla="*/ 1 h 104"/>
                <a:gd name="T10" fmla="*/ 0 w 363"/>
                <a:gd name="T11" fmla="*/ 1 h 104"/>
                <a:gd name="T12" fmla="*/ 0 w 363"/>
                <a:gd name="T13" fmla="*/ 1 h 104"/>
                <a:gd name="T14" fmla="*/ 0 w 363"/>
                <a:gd name="T15" fmla="*/ 1 h 104"/>
                <a:gd name="T16" fmla="*/ 0 w 363"/>
                <a:gd name="T17" fmla="*/ 1 h 104"/>
                <a:gd name="T18" fmla="*/ 0 w 363"/>
                <a:gd name="T19" fmla="*/ 1 h 104"/>
                <a:gd name="T20" fmla="*/ 0 w 363"/>
                <a:gd name="T21" fmla="*/ 1 h 104"/>
                <a:gd name="T22" fmla="*/ 0 w 363"/>
                <a:gd name="T23" fmla="*/ 0 h 104"/>
                <a:gd name="T24" fmla="*/ 0 w 363"/>
                <a:gd name="T25" fmla="*/ 0 h 104"/>
                <a:gd name="T26" fmla="*/ 0 w 363"/>
                <a:gd name="T27" fmla="*/ 1 h 104"/>
                <a:gd name="T28" fmla="*/ 0 w 363"/>
                <a:gd name="T29" fmla="*/ 1 h 104"/>
                <a:gd name="T30" fmla="*/ 0 w 363"/>
                <a:gd name="T31" fmla="*/ 1 h 104"/>
                <a:gd name="T32" fmla="*/ 0 w 363"/>
                <a:gd name="T33" fmla="*/ 1 h 104"/>
                <a:gd name="T34" fmla="*/ 0 w 363"/>
                <a:gd name="T35" fmla="*/ 1 h 104"/>
                <a:gd name="T36" fmla="*/ 0 w 363"/>
                <a:gd name="T37" fmla="*/ 1 h 104"/>
                <a:gd name="T38" fmla="*/ 0 w 363"/>
                <a:gd name="T39" fmla="*/ 1 h 104"/>
                <a:gd name="T40" fmla="*/ 0 w 363"/>
                <a:gd name="T41" fmla="*/ 1 h 104"/>
                <a:gd name="T42" fmla="*/ 0 w 363"/>
                <a:gd name="T43" fmla="*/ 1 h 104"/>
                <a:gd name="T44" fmla="*/ 0 w 363"/>
                <a:gd name="T45" fmla="*/ 1 h 104"/>
                <a:gd name="T46" fmla="*/ 0 w 363"/>
                <a:gd name="T47" fmla="*/ 1 h 104"/>
                <a:gd name="T48" fmla="*/ 0 w 363"/>
                <a:gd name="T49" fmla="*/ 1 h 104"/>
                <a:gd name="T50" fmla="*/ 0 w 363"/>
                <a:gd name="T51" fmla="*/ 1 h 104"/>
                <a:gd name="T52" fmla="*/ 0 w 363"/>
                <a:gd name="T53" fmla="*/ 1 h 104"/>
                <a:gd name="T54" fmla="*/ 0 w 363"/>
                <a:gd name="T55" fmla="*/ 1 h 104"/>
                <a:gd name="T56" fmla="*/ 0 w 363"/>
                <a:gd name="T57" fmla="*/ 1 h 104"/>
                <a:gd name="T58" fmla="*/ 0 w 363"/>
                <a:gd name="T59" fmla="*/ 1 h 104"/>
                <a:gd name="T60" fmla="*/ 0 w 363"/>
                <a:gd name="T61" fmla="*/ 1 h 104"/>
                <a:gd name="T62" fmla="*/ 0 w 363"/>
                <a:gd name="T63" fmla="*/ 1 h 104"/>
                <a:gd name="T64" fmla="*/ 0 w 363"/>
                <a:gd name="T65" fmla="*/ 1 h 104"/>
                <a:gd name="T66" fmla="*/ 0 w 363"/>
                <a:gd name="T67" fmla="*/ 1 h 104"/>
                <a:gd name="T68" fmla="*/ 0 w 363"/>
                <a:gd name="T69" fmla="*/ 1 h 104"/>
                <a:gd name="T70" fmla="*/ 0 w 363"/>
                <a:gd name="T71" fmla="*/ 1 h 104"/>
                <a:gd name="T72" fmla="*/ 0 w 363"/>
                <a:gd name="T73" fmla="*/ 1 h 104"/>
                <a:gd name="T74" fmla="*/ 0 w 363"/>
                <a:gd name="T75" fmla="*/ 1 h 104"/>
                <a:gd name="T76" fmla="*/ 0 w 363"/>
                <a:gd name="T77" fmla="*/ 1 h 104"/>
                <a:gd name="T78" fmla="*/ 0 w 363"/>
                <a:gd name="T79" fmla="*/ 1 h 104"/>
                <a:gd name="T80" fmla="*/ 0 w 363"/>
                <a:gd name="T81" fmla="*/ 1 h 104"/>
                <a:gd name="T82" fmla="*/ 0 w 363"/>
                <a:gd name="T83" fmla="*/ 1 h 104"/>
                <a:gd name="T84" fmla="*/ 0 w 363"/>
                <a:gd name="T85" fmla="*/ 1 h 104"/>
                <a:gd name="T86" fmla="*/ 0 w 363"/>
                <a:gd name="T87" fmla="*/ 1 h 104"/>
                <a:gd name="T88" fmla="*/ 0 w 363"/>
                <a:gd name="T89" fmla="*/ 1 h 104"/>
                <a:gd name="T90" fmla="*/ 0 w 363"/>
                <a:gd name="T91" fmla="*/ 1 h 104"/>
                <a:gd name="T92" fmla="*/ 0 w 363"/>
                <a:gd name="T93" fmla="*/ 1 h 104"/>
                <a:gd name="T94" fmla="*/ 0 w 363"/>
                <a:gd name="T95" fmla="*/ 1 h 104"/>
                <a:gd name="T96" fmla="*/ 0 w 363"/>
                <a:gd name="T97" fmla="*/ 1 h 104"/>
                <a:gd name="T98" fmla="*/ 0 w 363"/>
                <a:gd name="T99" fmla="*/ 1 h 104"/>
                <a:gd name="T100" fmla="*/ 0 w 363"/>
                <a:gd name="T101" fmla="*/ 1 h 104"/>
                <a:gd name="T102" fmla="*/ 0 w 363"/>
                <a:gd name="T103" fmla="*/ 1 h 104"/>
                <a:gd name="T104" fmla="*/ 0 w 363"/>
                <a:gd name="T105" fmla="*/ 1 h 10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63"/>
                <a:gd name="T160" fmla="*/ 0 h 104"/>
                <a:gd name="T161" fmla="*/ 363 w 363"/>
                <a:gd name="T162" fmla="*/ 104 h 10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63" h="104">
                  <a:moveTo>
                    <a:pt x="361" y="79"/>
                  </a:moveTo>
                  <a:lnTo>
                    <a:pt x="358" y="77"/>
                  </a:lnTo>
                  <a:lnTo>
                    <a:pt x="355" y="71"/>
                  </a:lnTo>
                  <a:lnTo>
                    <a:pt x="349" y="64"/>
                  </a:lnTo>
                  <a:lnTo>
                    <a:pt x="340" y="55"/>
                  </a:lnTo>
                  <a:lnTo>
                    <a:pt x="328" y="46"/>
                  </a:lnTo>
                  <a:lnTo>
                    <a:pt x="315" y="36"/>
                  </a:lnTo>
                  <a:lnTo>
                    <a:pt x="298" y="25"/>
                  </a:lnTo>
                  <a:lnTo>
                    <a:pt x="279" y="16"/>
                  </a:lnTo>
                  <a:lnTo>
                    <a:pt x="256" y="9"/>
                  </a:lnTo>
                  <a:lnTo>
                    <a:pt x="231" y="3"/>
                  </a:lnTo>
                  <a:lnTo>
                    <a:pt x="203" y="0"/>
                  </a:lnTo>
                  <a:lnTo>
                    <a:pt x="171" y="0"/>
                  </a:lnTo>
                  <a:lnTo>
                    <a:pt x="136" y="3"/>
                  </a:lnTo>
                  <a:lnTo>
                    <a:pt x="97" y="10"/>
                  </a:lnTo>
                  <a:lnTo>
                    <a:pt x="56" y="23"/>
                  </a:lnTo>
                  <a:lnTo>
                    <a:pt x="10" y="40"/>
                  </a:lnTo>
                  <a:lnTo>
                    <a:pt x="5" y="44"/>
                  </a:lnTo>
                  <a:lnTo>
                    <a:pt x="2" y="48"/>
                  </a:lnTo>
                  <a:lnTo>
                    <a:pt x="0" y="55"/>
                  </a:lnTo>
                  <a:lnTo>
                    <a:pt x="2" y="61"/>
                  </a:lnTo>
                  <a:lnTo>
                    <a:pt x="5" y="67"/>
                  </a:lnTo>
                  <a:lnTo>
                    <a:pt x="10" y="70"/>
                  </a:lnTo>
                  <a:lnTo>
                    <a:pt x="15" y="71"/>
                  </a:lnTo>
                  <a:lnTo>
                    <a:pt x="21" y="70"/>
                  </a:lnTo>
                  <a:lnTo>
                    <a:pt x="63" y="54"/>
                  </a:lnTo>
                  <a:lnTo>
                    <a:pt x="99" y="44"/>
                  </a:lnTo>
                  <a:lnTo>
                    <a:pt x="134" y="37"/>
                  </a:lnTo>
                  <a:lnTo>
                    <a:pt x="165" y="32"/>
                  </a:lnTo>
                  <a:lnTo>
                    <a:pt x="194" y="32"/>
                  </a:lnTo>
                  <a:lnTo>
                    <a:pt x="219" y="34"/>
                  </a:lnTo>
                  <a:lnTo>
                    <a:pt x="241" y="39"/>
                  </a:lnTo>
                  <a:lnTo>
                    <a:pt x="262" y="45"/>
                  </a:lnTo>
                  <a:lnTo>
                    <a:pt x="278" y="52"/>
                  </a:lnTo>
                  <a:lnTo>
                    <a:pt x="293" y="60"/>
                  </a:lnTo>
                  <a:lnTo>
                    <a:pt x="305" y="69"/>
                  </a:lnTo>
                  <a:lnTo>
                    <a:pt x="315" y="76"/>
                  </a:lnTo>
                  <a:lnTo>
                    <a:pt x="323" y="84"/>
                  </a:lnTo>
                  <a:lnTo>
                    <a:pt x="328" y="90"/>
                  </a:lnTo>
                  <a:lnTo>
                    <a:pt x="332" y="94"/>
                  </a:lnTo>
                  <a:lnTo>
                    <a:pt x="333" y="97"/>
                  </a:lnTo>
                  <a:lnTo>
                    <a:pt x="338" y="101"/>
                  </a:lnTo>
                  <a:lnTo>
                    <a:pt x="343" y="104"/>
                  </a:lnTo>
                  <a:lnTo>
                    <a:pt x="349" y="104"/>
                  </a:lnTo>
                  <a:lnTo>
                    <a:pt x="356" y="101"/>
                  </a:lnTo>
                  <a:lnTo>
                    <a:pt x="361" y="97"/>
                  </a:lnTo>
                  <a:lnTo>
                    <a:pt x="363" y="91"/>
                  </a:lnTo>
                  <a:lnTo>
                    <a:pt x="363" y="85"/>
                  </a:lnTo>
                  <a:lnTo>
                    <a:pt x="361" y="7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088" y="2665"/>
              <a:ext cx="76" cy="72"/>
            </a:xfrm>
            <a:custGeom>
              <a:avLst/>
              <a:gdLst>
                <a:gd name="T0" fmla="*/ 0 w 152"/>
                <a:gd name="T1" fmla="*/ 0 h 151"/>
                <a:gd name="T2" fmla="*/ 1 w 152"/>
                <a:gd name="T3" fmla="*/ 0 h 151"/>
                <a:gd name="T4" fmla="*/ 1 w 152"/>
                <a:gd name="T5" fmla="*/ 0 h 151"/>
                <a:gd name="T6" fmla="*/ 1 w 152"/>
                <a:gd name="T7" fmla="*/ 0 h 151"/>
                <a:gd name="T8" fmla="*/ 1 w 152"/>
                <a:gd name="T9" fmla="*/ 0 h 151"/>
                <a:gd name="T10" fmla="*/ 1 w 152"/>
                <a:gd name="T11" fmla="*/ 0 h 151"/>
                <a:gd name="T12" fmla="*/ 1 w 152"/>
                <a:gd name="T13" fmla="*/ 0 h 151"/>
                <a:gd name="T14" fmla="*/ 1 w 152"/>
                <a:gd name="T15" fmla="*/ 0 h 151"/>
                <a:gd name="T16" fmla="*/ 1 w 152"/>
                <a:gd name="T17" fmla="*/ 0 h 151"/>
                <a:gd name="T18" fmla="*/ 1 w 152"/>
                <a:gd name="T19" fmla="*/ 0 h 151"/>
                <a:gd name="T20" fmla="*/ 1 w 152"/>
                <a:gd name="T21" fmla="*/ 0 h 151"/>
                <a:gd name="T22" fmla="*/ 1 w 152"/>
                <a:gd name="T23" fmla="*/ 0 h 151"/>
                <a:gd name="T24" fmla="*/ 1 w 152"/>
                <a:gd name="T25" fmla="*/ 0 h 151"/>
                <a:gd name="T26" fmla="*/ 1 w 152"/>
                <a:gd name="T27" fmla="*/ 0 h 151"/>
                <a:gd name="T28" fmla="*/ 1 w 152"/>
                <a:gd name="T29" fmla="*/ 0 h 151"/>
                <a:gd name="T30" fmla="*/ 1 w 152"/>
                <a:gd name="T31" fmla="*/ 0 h 151"/>
                <a:gd name="T32" fmla="*/ 1 w 152"/>
                <a:gd name="T33" fmla="*/ 0 h 151"/>
                <a:gd name="T34" fmla="*/ 1 w 152"/>
                <a:gd name="T35" fmla="*/ 0 h 151"/>
                <a:gd name="T36" fmla="*/ 0 w 152"/>
                <a:gd name="T37" fmla="*/ 0 h 15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2"/>
                <a:gd name="T58" fmla="*/ 0 h 151"/>
                <a:gd name="T59" fmla="*/ 152 w 152"/>
                <a:gd name="T60" fmla="*/ 151 h 15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2" h="151">
                  <a:moveTo>
                    <a:pt x="0" y="108"/>
                  </a:moveTo>
                  <a:lnTo>
                    <a:pt x="15" y="97"/>
                  </a:lnTo>
                  <a:lnTo>
                    <a:pt x="31" y="85"/>
                  </a:lnTo>
                  <a:lnTo>
                    <a:pt x="47" y="71"/>
                  </a:lnTo>
                  <a:lnTo>
                    <a:pt x="63" y="58"/>
                  </a:lnTo>
                  <a:lnTo>
                    <a:pt x="78" y="44"/>
                  </a:lnTo>
                  <a:lnTo>
                    <a:pt x="92" y="29"/>
                  </a:lnTo>
                  <a:lnTo>
                    <a:pt x="105" y="15"/>
                  </a:lnTo>
                  <a:lnTo>
                    <a:pt x="116" y="0"/>
                  </a:lnTo>
                  <a:lnTo>
                    <a:pt x="107" y="82"/>
                  </a:lnTo>
                  <a:lnTo>
                    <a:pt x="152" y="151"/>
                  </a:lnTo>
                  <a:lnTo>
                    <a:pt x="136" y="143"/>
                  </a:lnTo>
                  <a:lnTo>
                    <a:pt x="117" y="136"/>
                  </a:lnTo>
                  <a:lnTo>
                    <a:pt x="98" y="129"/>
                  </a:lnTo>
                  <a:lnTo>
                    <a:pt x="78" y="123"/>
                  </a:lnTo>
                  <a:lnTo>
                    <a:pt x="59" y="119"/>
                  </a:lnTo>
                  <a:lnTo>
                    <a:pt x="38" y="114"/>
                  </a:lnTo>
                  <a:lnTo>
                    <a:pt x="18" y="111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528638" y="4970463"/>
            <a:ext cx="4271962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ts val="120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ts val="12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</a:rPr>
              <a:t>Verify:</a:t>
            </a:r>
            <a:r>
              <a:rPr lang="en-US" altLang="en-US" b="1" dirty="0">
                <a:solidFill>
                  <a:srgbClr val="993366"/>
                </a:solidFill>
              </a:rPr>
              <a:t> </a:t>
            </a:r>
            <a:r>
              <a:rPr lang="en-US" altLang="en-US" dirty="0">
                <a:solidFill>
                  <a:schemeClr val="tx2"/>
                </a:solidFill>
              </a:rPr>
              <a:t>Check with an </a:t>
            </a:r>
            <a:r>
              <a:rPr lang="en-US" altLang="en-US" i="1" dirty="0">
                <a:solidFill>
                  <a:schemeClr val="tx2"/>
                </a:solidFill>
              </a:rPr>
              <a:t>independent, expert</a:t>
            </a:r>
            <a:r>
              <a:rPr lang="en-US" altLang="en-US" dirty="0">
                <a:solidFill>
                  <a:schemeClr val="tx2"/>
                </a:solidFill>
              </a:rPr>
              <a:t> source</a:t>
            </a:r>
          </a:p>
        </p:txBody>
      </p:sp>
      <p:grpSp>
        <p:nvGrpSpPr>
          <p:cNvPr id="30" name="Group 25"/>
          <p:cNvGrpSpPr>
            <a:grpSpLocks/>
          </p:cNvGrpSpPr>
          <p:nvPr/>
        </p:nvGrpSpPr>
        <p:grpSpPr bwMode="auto">
          <a:xfrm>
            <a:off x="5064739" y="3539471"/>
            <a:ext cx="3775075" cy="2779713"/>
            <a:chOff x="2825" y="1925"/>
            <a:chExt cx="2422" cy="1785"/>
          </a:xfrm>
        </p:grpSpPr>
        <p:graphicFrame>
          <p:nvGraphicFramePr>
            <p:cNvPr id="31" name="Object 26"/>
            <p:cNvGraphicFramePr>
              <a:graphicFrameLocks noChangeAspect="1"/>
            </p:cNvGraphicFramePr>
            <p:nvPr/>
          </p:nvGraphicFramePr>
          <p:xfrm>
            <a:off x="3931" y="2868"/>
            <a:ext cx="486" cy="8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4" name="Clip" r:id="rId5" imgW="717804" imgH="1270102" progId="MS_ClipArt_Gallery.2">
                    <p:embed/>
                  </p:oleObj>
                </mc:Choice>
                <mc:Fallback>
                  <p:oleObj name="Clip" r:id="rId5" imgW="717804" imgH="1270102" progId="MS_ClipArt_Gallery.2">
                    <p:embed/>
                    <p:pic>
                      <p:nvPicPr>
                        <p:cNvPr id="71732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4762"/>
                        <a:stretch>
                          <a:fillRect/>
                        </a:stretch>
                      </p:blipFill>
                      <p:spPr bwMode="auto">
                        <a:xfrm>
                          <a:off x="3931" y="2868"/>
                          <a:ext cx="486" cy="8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27"/>
            <p:cNvGraphicFramePr>
              <a:graphicFrameLocks noChangeAspect="1"/>
            </p:cNvGraphicFramePr>
            <p:nvPr/>
          </p:nvGraphicFramePr>
          <p:xfrm>
            <a:off x="3222" y="2104"/>
            <a:ext cx="831" cy="9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5" name="Clip" r:id="rId7" imgW="868680" imgH="1004011" progId="MS_ClipArt_Gallery.2">
                    <p:embed/>
                  </p:oleObj>
                </mc:Choice>
                <mc:Fallback>
                  <p:oleObj name="Clip" r:id="rId7" imgW="868680" imgH="1004011" progId="MS_ClipArt_Gallery.2">
                    <p:embed/>
                    <p:pic>
                      <p:nvPicPr>
                        <p:cNvPr id="71733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2" y="2104"/>
                          <a:ext cx="831" cy="9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3" name="Group 28"/>
            <p:cNvGrpSpPr>
              <a:grpSpLocks/>
            </p:cNvGrpSpPr>
            <p:nvPr/>
          </p:nvGrpSpPr>
          <p:grpSpPr bwMode="auto">
            <a:xfrm>
              <a:off x="4179" y="2373"/>
              <a:ext cx="930" cy="915"/>
              <a:chOff x="2989" y="2651"/>
              <a:chExt cx="930" cy="915"/>
            </a:xfrm>
          </p:grpSpPr>
          <p:graphicFrame>
            <p:nvGraphicFramePr>
              <p:cNvPr id="39" name="Object 29"/>
              <p:cNvGraphicFramePr>
                <a:graphicFrameLocks noChangeAspect="1"/>
              </p:cNvGraphicFramePr>
              <p:nvPr/>
            </p:nvGraphicFramePr>
            <p:xfrm>
              <a:off x="2989" y="2651"/>
              <a:ext cx="734" cy="9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6" name="Clip" r:id="rId9" imgW="1191463" imgH="1484986" progId="MS_ClipArt_Gallery.2">
                      <p:embed/>
                    </p:oleObj>
                  </mc:Choice>
                  <mc:Fallback>
                    <p:oleObj name="Clip" r:id="rId9" imgW="1191463" imgH="1484986" progId="MS_ClipArt_Gallery.2">
                      <p:embed/>
                      <p:pic>
                        <p:nvPicPr>
                          <p:cNvPr id="71740" name="Object 2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89" y="2651"/>
                            <a:ext cx="734" cy="9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0" name="Object 30"/>
              <p:cNvGraphicFramePr>
                <a:graphicFrameLocks noChangeAspect="1"/>
              </p:cNvGraphicFramePr>
              <p:nvPr/>
            </p:nvGraphicFramePr>
            <p:xfrm>
              <a:off x="3498" y="2959"/>
              <a:ext cx="421" cy="5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7" name="Clip" r:id="rId11" imgW="1014984" imgH="1319479" progId="MS_ClipArt_Gallery.2">
                      <p:embed/>
                    </p:oleObj>
                  </mc:Choice>
                  <mc:Fallback>
                    <p:oleObj name="Clip" r:id="rId11" imgW="1014984" imgH="1319479" progId="MS_ClipArt_Gallery.2">
                      <p:embed/>
                      <p:pic>
                        <p:nvPicPr>
                          <p:cNvPr id="71741" name="Object 3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98" y="2959"/>
                            <a:ext cx="421" cy="5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4" name="Text Box 31"/>
            <p:cNvSpPr txBox="1">
              <a:spLocks noChangeArrowheads="1"/>
            </p:cNvSpPr>
            <p:nvPr/>
          </p:nvSpPr>
          <p:spPr bwMode="auto">
            <a:xfrm>
              <a:off x="2825" y="2142"/>
              <a:ext cx="473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Aft>
                  <a:spcPts val="1200"/>
                </a:spcAft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Aft>
                  <a:spcPts val="120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Aft>
                  <a:spcPts val="120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Aft>
                  <a:spcPts val="120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Aft>
                  <a:spcPts val="120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400">
                  <a:solidFill>
                    <a:schemeClr val="tx2"/>
                  </a:solidFill>
                </a:rPr>
                <a:t>Patient</a:t>
              </a:r>
            </a:p>
          </p:txBody>
        </p:sp>
        <p:sp>
          <p:nvSpPr>
            <p:cNvPr id="35" name="Text Box 32"/>
            <p:cNvSpPr txBox="1">
              <a:spLocks noChangeArrowheads="1"/>
            </p:cNvSpPr>
            <p:nvPr/>
          </p:nvSpPr>
          <p:spPr bwMode="auto">
            <a:xfrm>
              <a:off x="3615" y="1925"/>
              <a:ext cx="706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Aft>
                  <a:spcPts val="1200"/>
                </a:spcAft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Aft>
                  <a:spcPts val="120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Aft>
                  <a:spcPts val="120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Aft>
                  <a:spcPts val="120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Aft>
                  <a:spcPts val="120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400">
                  <a:solidFill>
                    <a:schemeClr val="tx2"/>
                  </a:solidFill>
                </a:rPr>
                <a:t>Technology</a:t>
              </a:r>
            </a:p>
          </p:txBody>
        </p:sp>
        <p:sp>
          <p:nvSpPr>
            <p:cNvPr id="36" name="Text Box 33"/>
            <p:cNvSpPr txBox="1">
              <a:spLocks noChangeArrowheads="1"/>
            </p:cNvSpPr>
            <p:nvPr/>
          </p:nvSpPr>
          <p:spPr bwMode="auto">
            <a:xfrm>
              <a:off x="4359" y="2150"/>
              <a:ext cx="801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Aft>
                  <a:spcPts val="1200"/>
                </a:spcAft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Aft>
                  <a:spcPts val="120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Aft>
                  <a:spcPts val="120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Aft>
                  <a:spcPts val="120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Aft>
                  <a:spcPts val="120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400">
                  <a:solidFill>
                    <a:schemeClr val="tx2"/>
                  </a:solidFill>
                </a:rPr>
                <a:t>Professionals</a:t>
              </a:r>
            </a:p>
          </p:txBody>
        </p:sp>
        <p:sp>
          <p:nvSpPr>
            <p:cNvPr id="37" name="Text Box 34"/>
            <p:cNvSpPr txBox="1">
              <a:spLocks noChangeArrowheads="1"/>
            </p:cNvSpPr>
            <p:nvPr/>
          </p:nvSpPr>
          <p:spPr bwMode="auto">
            <a:xfrm>
              <a:off x="3014" y="3201"/>
              <a:ext cx="90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Aft>
                  <a:spcPts val="1200"/>
                </a:spcAft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Aft>
                  <a:spcPts val="120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Aft>
                  <a:spcPts val="120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Aft>
                  <a:spcPts val="120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Aft>
                  <a:spcPts val="120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400">
                  <a:solidFill>
                    <a:schemeClr val="tx2"/>
                  </a:solidFill>
                </a:rPr>
                <a:t>Medical Record</a:t>
              </a:r>
            </a:p>
            <a:p>
              <a:pPr algn="ctr">
                <a:spcBef>
                  <a:spcPct val="2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400">
                  <a:solidFill>
                    <a:schemeClr val="tx2"/>
                  </a:solidFill>
                </a:rPr>
                <a:t>Documentation</a:t>
              </a:r>
            </a:p>
          </p:txBody>
        </p:sp>
        <p:sp>
          <p:nvSpPr>
            <p:cNvPr id="38" name="Text Box 35"/>
            <p:cNvSpPr txBox="1">
              <a:spLocks noChangeArrowheads="1"/>
            </p:cNvSpPr>
            <p:nvPr/>
          </p:nvSpPr>
          <p:spPr bwMode="auto">
            <a:xfrm>
              <a:off x="4392" y="3378"/>
              <a:ext cx="855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Aft>
                  <a:spcPts val="1200"/>
                </a:spcAft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Aft>
                  <a:spcPts val="120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Aft>
                  <a:spcPts val="120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Aft>
                  <a:spcPts val="120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Aft>
                  <a:spcPts val="120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400">
                  <a:solidFill>
                    <a:schemeClr val="tx2"/>
                  </a:solidFill>
                </a:rPr>
                <a:t>Procedures &amp; References</a:t>
              </a:r>
            </a:p>
          </p:txBody>
        </p:sp>
      </p:grpSp>
      <p:sp>
        <p:nvSpPr>
          <p:cNvPr id="42" name="Line 36"/>
          <p:cNvSpPr>
            <a:spLocks noChangeShapeType="1"/>
          </p:cNvSpPr>
          <p:nvPr/>
        </p:nvSpPr>
        <p:spPr bwMode="auto">
          <a:xfrm flipV="1">
            <a:off x="528638" y="2195513"/>
            <a:ext cx="7631112" cy="2765425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3" name="Picture 7" descr="C:\Users\cheri\AppData\Local\Microsoft\Windows\Temporary Internet Files\Content.IE5\V3LGWDZ7\MCj04348050000[1]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2759075"/>
            <a:ext cx="1690688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06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8934933"/>
              </p:ext>
            </p:extLst>
          </p:nvPr>
        </p:nvGraphicFramePr>
        <p:xfrm>
          <a:off x="838200" y="457200"/>
          <a:ext cx="7467600" cy="5714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Worksheet" r:id="rId3" imgW="6295887" imgH="4743530" progId="Excel.Sheet.12">
                  <p:embed/>
                </p:oleObj>
              </mc:Choice>
              <mc:Fallback>
                <p:oleObj name="Worksheet" r:id="rId3" imgW="6295887" imgH="47435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457200"/>
                        <a:ext cx="7467600" cy="5714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2345668"/>
      </p:ext>
    </p:extLst>
  </p:cSld>
  <p:clrMapOvr>
    <a:masterClrMapping/>
  </p:clrMapOvr>
</p:sld>
</file>

<file path=ppt/theme/theme1.xml><?xml version="1.0" encoding="utf-8"?>
<a:theme xmlns:a="http://schemas.openxmlformats.org/drawingml/2006/main" name="WFBMC Internal Theme1">
  <a:themeElements>
    <a:clrScheme name="iCARE">
      <a:dk1>
        <a:sysClr val="windowText" lastClr="000000"/>
      </a:dk1>
      <a:lt1>
        <a:sysClr val="window" lastClr="FFFFFF"/>
      </a:lt1>
      <a:dk2>
        <a:srgbClr val="4261AD"/>
      </a:dk2>
      <a:lt2>
        <a:srgbClr val="FFFFFF"/>
      </a:lt2>
      <a:accent1>
        <a:srgbClr val="4261AD"/>
      </a:accent1>
      <a:accent2>
        <a:srgbClr val="F07B05"/>
      </a:accent2>
      <a:accent3>
        <a:srgbClr val="FFD200"/>
      </a:accent3>
      <a:accent4>
        <a:srgbClr val="9E7E38"/>
      </a:accent4>
      <a:accent5>
        <a:srgbClr val="595959"/>
      </a:accent5>
      <a:accent6>
        <a:srgbClr val="000000"/>
      </a:accent6>
      <a:hlink>
        <a:srgbClr val="3B60AF"/>
      </a:hlink>
      <a:folHlink>
        <a:srgbClr val="3B60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WFBMC Internal Theme1</Template>
  <TotalTime>1670</TotalTime>
  <Words>609</Words>
  <Application>Microsoft Office PowerPoint</Application>
  <PresentationFormat>On-screen Show (4:3)</PresentationFormat>
  <Paragraphs>118</Paragraphs>
  <Slides>10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WFBMC Internal Theme1</vt:lpstr>
      <vt:lpstr>Clip</vt:lpstr>
      <vt:lpstr>Worksheet</vt:lpstr>
      <vt:lpstr>Lab / Pathology  Managers Meeting</vt:lpstr>
      <vt:lpstr>Patient and Family Promise</vt:lpstr>
      <vt:lpstr>PowerPoint Presentation</vt:lpstr>
      <vt:lpstr>Top RL6 by Category</vt:lpstr>
      <vt:lpstr>Labeling RL6s</vt:lpstr>
      <vt:lpstr>Safety Focus of the Month  July 2018</vt:lpstr>
      <vt:lpstr>PowerPoint Presentation</vt:lpstr>
      <vt:lpstr>PowerPoint Presentation</vt:lpstr>
      <vt:lpstr>PowerPoint Presentation</vt:lpstr>
      <vt:lpstr>Next Steps:</vt:lpstr>
    </vt:vector>
  </TitlesOfParts>
  <Company>WFUHS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WFUHS</dc:creator>
  <cp:lastModifiedBy>lwatson</cp:lastModifiedBy>
  <cp:revision>72</cp:revision>
  <dcterms:created xsi:type="dcterms:W3CDTF">2016-09-30T15:29:35Z</dcterms:created>
  <dcterms:modified xsi:type="dcterms:W3CDTF">2018-07-23T13:42:33Z</dcterms:modified>
</cp:coreProperties>
</file>