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3" r:id="rId4"/>
    <p:sldId id="284" r:id="rId5"/>
    <p:sldId id="285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3076454152908308"/>
          <c:h val="0.76192399237766517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7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C-4119-9C7D-4A0D8A31D16F}"/>
            </c:ext>
          </c:extLst>
        </c:ser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Sheet1!$C$5:$C$11</c:f>
              <c:numCache>
                <c:formatCode>General</c:formatCode>
                <c:ptCount val="7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C-4119-9C7D-4A0D8A31D1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487016"/>
        <c:axId val="222488984"/>
      </c:lineChart>
      <c:catAx>
        <c:axId val="2224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88984"/>
        <c:crosses val="autoZero"/>
        <c:auto val="1"/>
        <c:lblAlgn val="ctr"/>
        <c:lblOffset val="100"/>
        <c:noMultiLvlLbl val="0"/>
      </c:catAx>
      <c:valAx>
        <c:axId val="222488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48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A-470B-A4B1-3E4438C0DAAF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A-470B-A4B1-3E4438C0DAAF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36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A-470B-A4B1-3E4438C0D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94192"/>
        <c:axId val="449198456"/>
      </c:barChart>
      <c:catAx>
        <c:axId val="4491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8456"/>
        <c:crosses val="autoZero"/>
        <c:auto val="1"/>
        <c:lblAlgn val="ctr"/>
        <c:lblOffset val="100"/>
        <c:noMultiLvlLbl val="0"/>
      </c:catAx>
      <c:valAx>
        <c:axId val="4491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>
                <a:solidFill>
                  <a:sysClr val="windowText" lastClr="000000"/>
                </a:solidFill>
              </a:rPr>
              <a:t>Labeling  RL6s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Mislabel!$B$3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Mislabel!$A$4:$A$9</c:f>
              <c:strCache>
                <c:ptCount val="6"/>
                <c:pt idx="0">
                  <c:v>Nursing Units - Inpt</c:v>
                </c:pt>
                <c:pt idx="1">
                  <c:v>Ancillary (OR,IR)</c:v>
                </c:pt>
                <c:pt idx="2">
                  <c:v>Ambulatory Clinics</c:v>
                </c:pt>
                <c:pt idx="3">
                  <c:v>Inpatient Lab</c:v>
                </c:pt>
                <c:pt idx="4">
                  <c:v>Outpatient Phleb</c:v>
                </c:pt>
                <c:pt idx="5">
                  <c:v>Respiratory Care</c:v>
                </c:pt>
              </c:strCache>
            </c:strRef>
          </c:cat>
          <c:val>
            <c:numRef>
              <c:f>Mislabel!$B$4:$B$9</c:f>
              <c:numCache>
                <c:formatCode>General</c:formatCode>
                <c:ptCount val="6"/>
                <c:pt idx="0">
                  <c:v>22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7-4F53-9DBA-5243EE2A0698}"/>
            </c:ext>
          </c:extLst>
        </c:ser>
        <c:ser>
          <c:idx val="1"/>
          <c:order val="1"/>
          <c:tx>
            <c:strRef>
              <c:f>Mislabel!$C$3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Mislabel!$A$4:$A$9</c:f>
              <c:strCache>
                <c:ptCount val="6"/>
                <c:pt idx="0">
                  <c:v>Nursing Units - Inpt</c:v>
                </c:pt>
                <c:pt idx="1">
                  <c:v>Ancillary (OR,IR)</c:v>
                </c:pt>
                <c:pt idx="2">
                  <c:v>Ambulatory Clinics</c:v>
                </c:pt>
                <c:pt idx="3">
                  <c:v>Inpatient Lab</c:v>
                </c:pt>
                <c:pt idx="4">
                  <c:v>Outpatient Phleb</c:v>
                </c:pt>
                <c:pt idx="5">
                  <c:v>Respiratory Care</c:v>
                </c:pt>
              </c:strCache>
            </c:strRef>
          </c:cat>
          <c:val>
            <c:numRef>
              <c:f>Mislabel!$C$4:$C$9</c:f>
              <c:numCache>
                <c:formatCode>General</c:formatCode>
                <c:ptCount val="6"/>
                <c:pt idx="0">
                  <c:v>24</c:v>
                </c:pt>
                <c:pt idx="1">
                  <c:v>6</c:v>
                </c:pt>
                <c:pt idx="2">
                  <c:v>11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7-4F53-9DBA-5243EE2A0698}"/>
            </c:ext>
          </c:extLst>
        </c:ser>
        <c:ser>
          <c:idx val="2"/>
          <c:order val="2"/>
          <c:tx>
            <c:strRef>
              <c:f>Mislabel!$D$3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Mislabel!$A$4:$A$9</c:f>
              <c:strCache>
                <c:ptCount val="6"/>
                <c:pt idx="0">
                  <c:v>Nursing Units - Inpt</c:v>
                </c:pt>
                <c:pt idx="1">
                  <c:v>Ancillary (OR,IR)</c:v>
                </c:pt>
                <c:pt idx="2">
                  <c:v>Ambulatory Clinics</c:v>
                </c:pt>
                <c:pt idx="3">
                  <c:v>Inpatient Lab</c:v>
                </c:pt>
                <c:pt idx="4">
                  <c:v>Outpatient Phleb</c:v>
                </c:pt>
                <c:pt idx="5">
                  <c:v>Respiratory Care</c:v>
                </c:pt>
              </c:strCache>
            </c:strRef>
          </c:cat>
          <c:val>
            <c:numRef>
              <c:f>Mislabel!$D$4:$D$9</c:f>
              <c:numCache>
                <c:formatCode>General</c:formatCode>
                <c:ptCount val="6"/>
                <c:pt idx="0">
                  <c:v>19</c:v>
                </c:pt>
                <c:pt idx="1">
                  <c:v>0</c:v>
                </c:pt>
                <c:pt idx="2">
                  <c:v>10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7-4F53-9DBA-5243EE2A0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727072"/>
        <c:axId val="410728056"/>
      </c:barChart>
      <c:catAx>
        <c:axId val="4107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728056"/>
        <c:crosses val="autoZero"/>
        <c:auto val="1"/>
        <c:lblAlgn val="ctr"/>
        <c:lblOffset val="100"/>
        <c:noMultiLvlLbl val="0"/>
      </c:catAx>
      <c:valAx>
        <c:axId val="41072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72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10324996140186"/>
          <c:y val="0.90317410323709535"/>
          <c:w val="0.22849930523390458"/>
          <c:h val="7.1429071366079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50000">
          <a:srgbClr val="D6E6F5"/>
        </a:gs>
        <a:gs pos="0">
          <a:schemeClr val="accent1">
            <a:lumMod val="5000"/>
            <a:lumOff val="95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arkhoustonrecovery.com/images/upload/warning%201.gif&amp;imgrefurl=http://www.markhoustonrecovery.com/the_warning_signs_of_drug_and_alcohol_addiction.php&amp;usg=__yYNgMra2xRAOHRU5bw5iXp61LRc=&amp;h=1247&amp;w=1413&amp;sz=23&amp;hl=en&amp;start=41&amp;tbnid=_VZGtdgK3Q6_5M:&amp;tbnh=132&amp;tbnw=150&amp;prev=/images?q=warning+signs&amp;gbv=2&amp;ndsp=18&amp;hl=en&amp;sa=N&amp;start=3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August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253561"/>
              </p:ext>
            </p:extLst>
          </p:nvPr>
        </p:nvGraphicFramePr>
        <p:xfrm>
          <a:off x="914400" y="685800"/>
          <a:ext cx="7315200" cy="463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714767"/>
              </p:ext>
            </p:extLst>
          </p:nvPr>
        </p:nvGraphicFramePr>
        <p:xfrm>
          <a:off x="1395412" y="1905000"/>
          <a:ext cx="63531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Labeling RL6s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906224"/>
              </p:ext>
            </p:extLst>
          </p:nvPr>
        </p:nvGraphicFramePr>
        <p:xfrm>
          <a:off x="685800" y="1600200"/>
          <a:ext cx="7391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45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38" y="269163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August 2018: ARCC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41838" y="1689894"/>
            <a:ext cx="7924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Measured way to escalate safety concerns to help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prevent safety events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Use the lightest touch possible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2150" y="3124200"/>
            <a:ext cx="2527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A</a:t>
            </a:r>
            <a:r>
              <a:rPr lang="en-US" altLang="en-US" dirty="0">
                <a:solidFill>
                  <a:schemeClr val="tx2"/>
                </a:solidFill>
              </a:rPr>
              <a:t>sk a Question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9800" y="3740391"/>
            <a:ext cx="2635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Make a </a:t>
            </a:r>
            <a:r>
              <a:rPr lang="en-US" altLang="en-US" sz="4000" b="1" dirty="0">
                <a:solidFill>
                  <a:schemeClr val="accent2"/>
                </a:solidFill>
              </a:rPr>
              <a:t>R</a:t>
            </a:r>
            <a:r>
              <a:rPr lang="en-US" altLang="en-US" dirty="0">
                <a:solidFill>
                  <a:schemeClr val="tx2"/>
                </a:solidFill>
              </a:rPr>
              <a:t>equest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03425" y="4160836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Voice a </a:t>
            </a:r>
            <a:r>
              <a:rPr lang="en-US" altLang="en-US" sz="4000" b="1" dirty="0">
                <a:solidFill>
                  <a:schemeClr val="accent2"/>
                </a:solidFill>
              </a:rPr>
              <a:t>C</a:t>
            </a:r>
            <a:r>
              <a:rPr lang="en-US" altLang="en-US" dirty="0">
                <a:solidFill>
                  <a:schemeClr val="tx2"/>
                </a:solidFill>
              </a:rPr>
              <a:t>oncern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7200" y="489926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If no success…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032794" y="4706691"/>
            <a:ext cx="4926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Use </a:t>
            </a:r>
            <a:r>
              <a:rPr lang="en-US" altLang="en-US" sz="4000" b="1" dirty="0">
                <a:solidFill>
                  <a:schemeClr val="accent2"/>
                </a:solidFill>
              </a:rPr>
              <a:t>C</a:t>
            </a:r>
            <a:r>
              <a:rPr lang="en-US" altLang="en-US" dirty="0">
                <a:solidFill>
                  <a:schemeClr val="tx2"/>
                </a:solidFill>
              </a:rPr>
              <a:t>hain of Command</a:t>
            </a:r>
          </a:p>
        </p:txBody>
      </p:sp>
      <p:pic>
        <p:nvPicPr>
          <p:cNvPr id="14" name="Picture 13" descr="http://t2.gstatic.com/images?q=tbn:_VZGtdgK3Q6_5M:http://www.markhoustonrecovery.com/images/upload/warning%2520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81180"/>
            <a:ext cx="18653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>
            <a:spLocks noChangeArrowheads="1"/>
          </p:cNvSpPr>
          <p:nvPr/>
        </p:nvSpPr>
        <p:spPr bwMode="auto">
          <a:xfrm>
            <a:off x="1905000" y="5635071"/>
            <a:ext cx="4978400" cy="5254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>
              <a:spcAft>
                <a:spcPts val="12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en-US" sz="2300" b="1" i="1" dirty="0">
                <a:solidFill>
                  <a:schemeClr val="bg2"/>
                </a:solidFill>
              </a:rPr>
              <a:t>Key phrase: </a:t>
            </a:r>
            <a:r>
              <a:rPr lang="en-US" altLang="en-US" sz="2600" b="1" dirty="0">
                <a:solidFill>
                  <a:schemeClr val="bg2"/>
                </a:solidFill>
              </a:rPr>
              <a:t>“I have a concern.”</a:t>
            </a:r>
          </a:p>
        </p:txBody>
      </p:sp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1788</TotalTime>
  <Words>62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WFBMC Internal Theme1</vt:lpstr>
      <vt:lpstr>Lab / Pathology  Managers Meeting</vt:lpstr>
      <vt:lpstr>Patient and Family Promise</vt:lpstr>
      <vt:lpstr>PowerPoint Presentation</vt:lpstr>
      <vt:lpstr>Top RL6 by Category</vt:lpstr>
      <vt:lpstr>Labeling RL6s</vt:lpstr>
      <vt:lpstr>Safety Focus of the Month  August 2018: ARCC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Beverly Smith - Pathology</cp:lastModifiedBy>
  <cp:revision>84</cp:revision>
  <cp:lastPrinted>2018-08-09T16:25:22Z</cp:lastPrinted>
  <dcterms:created xsi:type="dcterms:W3CDTF">2016-09-30T15:29:35Z</dcterms:created>
  <dcterms:modified xsi:type="dcterms:W3CDTF">2018-08-09T17:08:49Z</dcterms:modified>
</cp:coreProperties>
</file>