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3" r:id="rId4"/>
    <p:sldId id="284" r:id="rId5"/>
    <p:sldId id="285" r:id="rId6"/>
    <p:sldId id="274" r:id="rId7"/>
    <p:sldId id="283" r:id="rId8"/>
    <p:sldId id="286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RL6 by Month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5842293906810034E-2"/>
          <c:y val="0.14968050911444292"/>
          <c:w val="0.83076454152908308"/>
          <c:h val="0.76192399237766517"/>
        </c:manualLayout>
      </c:layout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Sheet1!$A$5:$A$11</c:f>
              <c:strCache>
                <c:ptCount val="7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</c:strCache>
            </c:strRef>
          </c:cat>
          <c:val>
            <c:numRef>
              <c:f>Sheet1!$B$5:$B$11</c:f>
              <c:numCache>
                <c:formatCode>General</c:formatCode>
                <c:ptCount val="7"/>
                <c:pt idx="0">
                  <c:v>203</c:v>
                </c:pt>
                <c:pt idx="1">
                  <c:v>153</c:v>
                </c:pt>
                <c:pt idx="2">
                  <c:v>215</c:v>
                </c:pt>
                <c:pt idx="3">
                  <c:v>221</c:v>
                </c:pt>
                <c:pt idx="4">
                  <c:v>162</c:v>
                </c:pt>
                <c:pt idx="5">
                  <c:v>188</c:v>
                </c:pt>
                <c:pt idx="6">
                  <c:v>138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4C-4119-9C7D-4A0D8A31D16F}"/>
            </c:ext>
          </c:extLst>
        </c:ser>
        <c:ser>
          <c:idx val="1"/>
          <c:order val="1"/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Sheet1!$A$5:$A$11</c:f>
              <c:strCache>
                <c:ptCount val="7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</c:strCache>
            </c:strRef>
          </c:cat>
          <c:val>
            <c:numRef>
              <c:f>Sheet1!$C$5:$C$11</c:f>
              <c:numCache>
                <c:formatCode>General</c:formatCode>
                <c:ptCount val="7"/>
                <c:pt idx="0">
                  <c:v>35</c:v>
                </c:pt>
                <c:pt idx="1">
                  <c:v>13</c:v>
                </c:pt>
                <c:pt idx="2">
                  <c:v>21</c:v>
                </c:pt>
                <c:pt idx="3">
                  <c:v>24</c:v>
                </c:pt>
                <c:pt idx="4">
                  <c:v>36</c:v>
                </c:pt>
                <c:pt idx="5">
                  <c:v>36</c:v>
                </c:pt>
                <c:pt idx="6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4C-4119-9C7D-4A0D8A31D16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22487016"/>
        <c:axId val="222488984"/>
      </c:lineChart>
      <c:catAx>
        <c:axId val="222487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488984"/>
        <c:crosses val="autoZero"/>
        <c:auto val="1"/>
        <c:lblAlgn val="ctr"/>
        <c:lblOffset val="100"/>
        <c:noMultiLvlLbl val="0"/>
      </c:catAx>
      <c:valAx>
        <c:axId val="22248898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22487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500" b="1" i="0" baseline="0">
                <a:solidFill>
                  <a:sysClr val="windowText" lastClr="000000"/>
                </a:solidFill>
              </a:rPr>
              <a:t>Top RL6s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'Top RL6'!$E$4</c:f>
              <c:strCache>
                <c:ptCount val="1"/>
                <c:pt idx="0">
                  <c:v>May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'Top RL6'!$D$5:$D$9</c:f>
              <c:strCache>
                <c:ptCount val="5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</c:strCache>
            </c:strRef>
          </c:cat>
          <c:val>
            <c:numRef>
              <c:f>'Top RL6'!$E$5:$E$9</c:f>
              <c:numCache>
                <c:formatCode>General</c:formatCode>
                <c:ptCount val="5"/>
                <c:pt idx="0">
                  <c:v>34</c:v>
                </c:pt>
                <c:pt idx="1">
                  <c:v>26</c:v>
                </c:pt>
                <c:pt idx="2">
                  <c:v>26</c:v>
                </c:pt>
                <c:pt idx="3">
                  <c:v>29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CA-470B-A4B1-3E4438C0DAAF}"/>
            </c:ext>
          </c:extLst>
        </c:ser>
        <c:ser>
          <c:idx val="1"/>
          <c:order val="1"/>
          <c:tx>
            <c:strRef>
              <c:f>'Top RL6'!$F$4</c:f>
              <c:strCache>
                <c:ptCount val="1"/>
                <c:pt idx="0">
                  <c:v>June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'Top RL6'!$D$5:$D$9</c:f>
              <c:strCache>
                <c:ptCount val="5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</c:strCache>
            </c:strRef>
          </c:cat>
          <c:val>
            <c:numRef>
              <c:f>'Top RL6'!$F$5:$F$9</c:f>
              <c:numCache>
                <c:formatCode>General</c:formatCode>
                <c:ptCount val="5"/>
                <c:pt idx="0">
                  <c:v>42</c:v>
                </c:pt>
                <c:pt idx="1">
                  <c:v>35</c:v>
                </c:pt>
                <c:pt idx="2">
                  <c:v>34</c:v>
                </c:pt>
                <c:pt idx="3">
                  <c:v>17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CA-470B-A4B1-3E4438C0DAAF}"/>
            </c:ext>
          </c:extLst>
        </c:ser>
        <c:ser>
          <c:idx val="2"/>
          <c:order val="2"/>
          <c:tx>
            <c:strRef>
              <c:f>'Top RL6'!$G$4</c:f>
              <c:strCache>
                <c:ptCount val="1"/>
                <c:pt idx="0">
                  <c:v>July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'Top RL6'!$D$5:$D$9</c:f>
              <c:strCache>
                <c:ptCount val="5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</c:strCache>
            </c:strRef>
          </c:cat>
          <c:val>
            <c:numRef>
              <c:f>'Top RL6'!$G$5:$G$9</c:f>
              <c:numCache>
                <c:formatCode>General</c:formatCode>
                <c:ptCount val="5"/>
                <c:pt idx="0">
                  <c:v>36</c:v>
                </c:pt>
                <c:pt idx="1">
                  <c:v>31</c:v>
                </c:pt>
                <c:pt idx="2">
                  <c:v>25</c:v>
                </c:pt>
                <c:pt idx="3">
                  <c:v>20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CA-470B-A4B1-3E4438C0DA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9194192"/>
        <c:axId val="449198456"/>
      </c:barChart>
      <c:catAx>
        <c:axId val="44919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198456"/>
        <c:crosses val="autoZero"/>
        <c:auto val="1"/>
        <c:lblAlgn val="ctr"/>
        <c:lblOffset val="100"/>
        <c:noMultiLvlLbl val="0"/>
      </c:catAx>
      <c:valAx>
        <c:axId val="449198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bevel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19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i="0" baseline="0">
                <a:solidFill>
                  <a:sysClr val="windowText" lastClr="000000"/>
                </a:solidFill>
              </a:rPr>
              <a:t>Labeling  RL6s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Mislabel!$B$3</c:f>
              <c:strCache>
                <c:ptCount val="1"/>
                <c:pt idx="0">
                  <c:v>May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Mislabel!$A$4:$A$9</c:f>
              <c:strCache>
                <c:ptCount val="6"/>
                <c:pt idx="0">
                  <c:v>Nursing Units - Inpt</c:v>
                </c:pt>
                <c:pt idx="1">
                  <c:v>Ancillary (OR,IR)</c:v>
                </c:pt>
                <c:pt idx="2">
                  <c:v>Ambulatory Clinics</c:v>
                </c:pt>
                <c:pt idx="3">
                  <c:v>Inpatient Lab</c:v>
                </c:pt>
                <c:pt idx="4">
                  <c:v>Outpatient Phleb</c:v>
                </c:pt>
                <c:pt idx="5">
                  <c:v>Respiratory Care</c:v>
                </c:pt>
              </c:strCache>
            </c:strRef>
          </c:cat>
          <c:val>
            <c:numRef>
              <c:f>Mislabel!$B$4:$B$9</c:f>
              <c:numCache>
                <c:formatCode>General</c:formatCode>
                <c:ptCount val="6"/>
                <c:pt idx="0">
                  <c:v>22</c:v>
                </c:pt>
                <c:pt idx="1">
                  <c:v>4</c:v>
                </c:pt>
                <c:pt idx="2">
                  <c:v>6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F7-4F53-9DBA-5243EE2A0698}"/>
            </c:ext>
          </c:extLst>
        </c:ser>
        <c:ser>
          <c:idx val="1"/>
          <c:order val="1"/>
          <c:tx>
            <c:strRef>
              <c:f>Mislabel!$C$3</c:f>
              <c:strCache>
                <c:ptCount val="1"/>
                <c:pt idx="0">
                  <c:v>June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Mislabel!$A$4:$A$9</c:f>
              <c:strCache>
                <c:ptCount val="6"/>
                <c:pt idx="0">
                  <c:v>Nursing Units - Inpt</c:v>
                </c:pt>
                <c:pt idx="1">
                  <c:v>Ancillary (OR,IR)</c:v>
                </c:pt>
                <c:pt idx="2">
                  <c:v>Ambulatory Clinics</c:v>
                </c:pt>
                <c:pt idx="3">
                  <c:v>Inpatient Lab</c:v>
                </c:pt>
                <c:pt idx="4">
                  <c:v>Outpatient Phleb</c:v>
                </c:pt>
                <c:pt idx="5">
                  <c:v>Respiratory Care</c:v>
                </c:pt>
              </c:strCache>
            </c:strRef>
          </c:cat>
          <c:val>
            <c:numRef>
              <c:f>Mislabel!$C$4:$C$9</c:f>
              <c:numCache>
                <c:formatCode>General</c:formatCode>
                <c:ptCount val="6"/>
                <c:pt idx="0">
                  <c:v>24</c:v>
                </c:pt>
                <c:pt idx="1">
                  <c:v>6</c:v>
                </c:pt>
                <c:pt idx="2">
                  <c:v>11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F7-4F53-9DBA-5243EE2A0698}"/>
            </c:ext>
          </c:extLst>
        </c:ser>
        <c:ser>
          <c:idx val="2"/>
          <c:order val="2"/>
          <c:tx>
            <c:strRef>
              <c:f>Mislabel!$D$3</c:f>
              <c:strCache>
                <c:ptCount val="1"/>
                <c:pt idx="0">
                  <c:v>July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Mislabel!$A$4:$A$9</c:f>
              <c:strCache>
                <c:ptCount val="6"/>
                <c:pt idx="0">
                  <c:v>Nursing Units - Inpt</c:v>
                </c:pt>
                <c:pt idx="1">
                  <c:v>Ancillary (OR,IR)</c:v>
                </c:pt>
                <c:pt idx="2">
                  <c:v>Ambulatory Clinics</c:v>
                </c:pt>
                <c:pt idx="3">
                  <c:v>Inpatient Lab</c:v>
                </c:pt>
                <c:pt idx="4">
                  <c:v>Outpatient Phleb</c:v>
                </c:pt>
                <c:pt idx="5">
                  <c:v>Respiratory Care</c:v>
                </c:pt>
              </c:strCache>
            </c:strRef>
          </c:cat>
          <c:val>
            <c:numRef>
              <c:f>Mislabel!$D$4:$D$9</c:f>
              <c:numCache>
                <c:formatCode>General</c:formatCode>
                <c:ptCount val="6"/>
                <c:pt idx="0">
                  <c:v>19</c:v>
                </c:pt>
                <c:pt idx="1">
                  <c:v>0</c:v>
                </c:pt>
                <c:pt idx="2">
                  <c:v>10</c:v>
                </c:pt>
                <c:pt idx="3">
                  <c:v>2</c:v>
                </c:pt>
                <c:pt idx="4">
                  <c:v>0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F7-4F53-9DBA-5243EE2A06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0727072"/>
        <c:axId val="410728056"/>
      </c:barChart>
      <c:catAx>
        <c:axId val="41072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728056"/>
        <c:crosses val="autoZero"/>
        <c:auto val="1"/>
        <c:lblAlgn val="ctr"/>
        <c:lblOffset val="100"/>
        <c:noMultiLvlLbl val="0"/>
      </c:catAx>
      <c:valAx>
        <c:axId val="410728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727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010324996140186"/>
          <c:y val="0.90317410323709535"/>
          <c:w val="0.22849930523390458"/>
          <c:h val="7.14290713660792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>
      <a:gsLst>
        <a:gs pos="50000">
          <a:srgbClr val="D6E6F5"/>
        </a:gs>
        <a:gs pos="0">
          <a:schemeClr val="accent1">
            <a:lumMod val="5000"/>
            <a:lumOff val="95000"/>
          </a:schemeClr>
        </a:gs>
        <a:gs pos="100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EFD21-2644-4D75-9A45-219ADBC3CE30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90702-C7E9-4644-8919-DC7411CF7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90702-C7E9-4644-8919-DC7411CF77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11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Medical Center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6598" y="2514600"/>
            <a:ext cx="5939539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0808-004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mmunity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011009-11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S041508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D070910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 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607003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utpatient Bui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100D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</p:spPr>
        <p:txBody>
          <a:bodyPr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276998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538645"/>
            <a:ext cx="7315200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Divider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2171700"/>
            <a:ext cx="7315200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fluid energy lines internal horz.png"/>
          <p:cNvPicPr>
            <a:picLocks noChangeAspect="1"/>
          </p:cNvPicPr>
          <p:nvPr userDrawn="1"/>
        </p:nvPicPr>
        <p:blipFill>
          <a:blip r:embed="rId2" cstate="print"/>
          <a:srcRect l="1508" r="1998" b="1793"/>
          <a:stretch>
            <a:fillRect/>
          </a:stretch>
        </p:blipFill>
        <p:spPr>
          <a:xfrm>
            <a:off x="0" y="2685279"/>
            <a:ext cx="9144000" cy="4172721"/>
          </a:xfrm>
          <a:prstGeom prst="rect">
            <a:avLst/>
          </a:prstGeom>
        </p:spPr>
      </p:pic>
      <p:sp>
        <p:nvSpPr>
          <p:cNvPr id="6" name="Footer Placeholder 7"/>
          <p:cNvSpPr txBox="1">
            <a:spLocks/>
          </p:cNvSpPr>
          <p:nvPr userDrawn="1"/>
        </p:nvSpPr>
        <p:spPr>
          <a:xfrm>
            <a:off x="59436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2012-08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untry Club Medical Pla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052312-038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3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ir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D110608-058_edi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4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ur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7772400" cy="276998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64" r:id="rId4"/>
    <p:sldLayoutId id="2147483665" r:id="rId5"/>
    <p:sldLayoutId id="2147483666" r:id="rId6"/>
    <p:sldLayoutId id="2147483669" r:id="rId7"/>
    <p:sldLayoutId id="2147483668" r:id="rId8"/>
    <p:sldLayoutId id="2147483667" r:id="rId9"/>
    <p:sldLayoutId id="2147483660" r:id="rId10"/>
    <p:sldLayoutId id="2147483658" r:id="rId11"/>
    <p:sldLayoutId id="2147483661" r:id="rId12"/>
    <p:sldLayoutId id="2147483659" r:id="rId13"/>
    <p:sldLayoutId id="2147483663" r:id="rId14"/>
    <p:sldLayoutId id="2147483662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89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61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markhoustonrecovery.com/images/upload/warning%201.gif&amp;imgrefurl=http://www.markhoustonrecovery.com/the_warning_signs_of_drug_and_alcohol_addiction.php&amp;usg=__yYNgMra2xRAOHRU5bw5iXp61LRc=&amp;h=1247&amp;w=1413&amp;sz=23&amp;hl=en&amp;start=41&amp;tbnid=_VZGtdgK3Q6_5M:&amp;tbnh=132&amp;tbnw=150&amp;prev=/images?q=warning+signs&amp;gbv=2&amp;ndsp=18&amp;hl=en&amp;sa=N&amp;start=36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6623049" cy="1107996"/>
          </a:xfrm>
        </p:spPr>
        <p:txBody>
          <a:bodyPr/>
          <a:lstStyle/>
          <a:p>
            <a:r>
              <a:rPr lang="en-US" dirty="0" smtClean="0"/>
              <a:t>Lab / Pathology </a:t>
            </a:r>
            <a:br>
              <a:rPr lang="en-US" dirty="0" smtClean="0"/>
            </a:br>
            <a:r>
              <a:rPr lang="en-US" dirty="0" smtClean="0"/>
              <a:t>Managers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743200"/>
            <a:ext cx="5939539" cy="369332"/>
          </a:xfrm>
        </p:spPr>
        <p:txBody>
          <a:bodyPr/>
          <a:lstStyle/>
          <a:p>
            <a:r>
              <a:rPr lang="en-US" dirty="0" smtClean="0"/>
              <a:t>August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8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Patient and Family Promise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9798"/>
            <a:ext cx="81375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9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2253561"/>
              </p:ext>
            </p:extLst>
          </p:nvPr>
        </p:nvGraphicFramePr>
        <p:xfrm>
          <a:off x="914400" y="685800"/>
          <a:ext cx="7315200" cy="4633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726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Top RL6 by Category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4714767"/>
              </p:ext>
            </p:extLst>
          </p:nvPr>
        </p:nvGraphicFramePr>
        <p:xfrm>
          <a:off x="1395412" y="1905000"/>
          <a:ext cx="6353175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5091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Labeling RL6s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7906224"/>
              </p:ext>
            </p:extLst>
          </p:nvPr>
        </p:nvGraphicFramePr>
        <p:xfrm>
          <a:off x="685800" y="1600200"/>
          <a:ext cx="7391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455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838" y="269163"/>
            <a:ext cx="7772400" cy="1107996"/>
          </a:xfrm>
        </p:spPr>
        <p:txBody>
          <a:bodyPr/>
          <a:lstStyle/>
          <a:p>
            <a:pPr algn="ctr"/>
            <a:r>
              <a:rPr lang="en-US" dirty="0" smtClean="0"/>
              <a:t>Safety Focus of the Month </a:t>
            </a:r>
            <a:br>
              <a:rPr lang="en-US" dirty="0" smtClean="0"/>
            </a:br>
            <a:r>
              <a:rPr lang="en-US" dirty="0" smtClean="0"/>
              <a:t>August 2018: ARCC</a:t>
            </a:r>
            <a:endParaRPr lang="en-US" dirty="0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41838" y="1689894"/>
            <a:ext cx="79248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4" tIns="45712" rIns="91424" bIns="45712">
            <a:spAutoFit/>
          </a:bodyPr>
          <a:lstStyle>
            <a:lvl1pPr>
              <a:spcAft>
                <a:spcPts val="120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  <a:buFontTx/>
              <a:buNone/>
            </a:pPr>
            <a:r>
              <a:rPr lang="en-US" altLang="en-US" dirty="0">
                <a:solidFill>
                  <a:schemeClr val="tx2"/>
                </a:solidFill>
              </a:rPr>
              <a:t>Measured way to escalate safety concerns to help</a:t>
            </a:r>
            <a:br>
              <a:rPr lang="en-US" altLang="en-US" dirty="0">
                <a:solidFill>
                  <a:schemeClr val="tx2"/>
                </a:solidFill>
              </a:rPr>
            </a:br>
            <a:r>
              <a:rPr lang="en-US" altLang="en-US" dirty="0">
                <a:solidFill>
                  <a:schemeClr val="tx2"/>
                </a:solidFill>
              </a:rPr>
              <a:t>prevent safety events</a:t>
            </a:r>
          </a:p>
          <a:p>
            <a:pPr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chemeClr val="tx2"/>
                </a:solidFill>
              </a:rPr>
              <a:t>Use the lightest touch possible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232150" y="3124200"/>
            <a:ext cx="25273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spcAft>
                <a:spcPts val="120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chemeClr val="accent2"/>
                </a:solidFill>
              </a:rPr>
              <a:t>A</a:t>
            </a:r>
            <a:r>
              <a:rPr lang="en-US" altLang="en-US" dirty="0">
                <a:solidFill>
                  <a:schemeClr val="tx2"/>
                </a:solidFill>
              </a:rPr>
              <a:t>sk a Question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209800" y="3740391"/>
            <a:ext cx="26352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spcAft>
                <a:spcPts val="120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chemeClr val="tx2"/>
                </a:solidFill>
              </a:rPr>
              <a:t>Make a </a:t>
            </a:r>
            <a:r>
              <a:rPr lang="en-US" altLang="en-US" sz="4000" b="1" dirty="0">
                <a:solidFill>
                  <a:schemeClr val="accent2"/>
                </a:solidFill>
              </a:rPr>
              <a:t>R</a:t>
            </a:r>
            <a:r>
              <a:rPr lang="en-US" altLang="en-US" dirty="0">
                <a:solidFill>
                  <a:schemeClr val="tx2"/>
                </a:solidFill>
              </a:rPr>
              <a:t>equest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003425" y="4160836"/>
            <a:ext cx="3048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spcAft>
                <a:spcPts val="120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chemeClr val="tx2"/>
                </a:solidFill>
              </a:rPr>
              <a:t>Voice a </a:t>
            </a:r>
            <a:r>
              <a:rPr lang="en-US" altLang="en-US" sz="4000" b="1" dirty="0">
                <a:solidFill>
                  <a:schemeClr val="accent2"/>
                </a:solidFill>
              </a:rPr>
              <a:t>C</a:t>
            </a:r>
            <a:r>
              <a:rPr lang="en-US" altLang="en-US" dirty="0">
                <a:solidFill>
                  <a:schemeClr val="tx2"/>
                </a:solidFill>
              </a:rPr>
              <a:t>oncern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57200" y="4899265"/>
            <a:ext cx="226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Aft>
                <a:spcPts val="120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chemeClr val="tx2"/>
                </a:solidFill>
              </a:rPr>
              <a:t>If no success…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2032794" y="4706691"/>
            <a:ext cx="4926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spcAft>
                <a:spcPts val="120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chemeClr val="tx2"/>
                </a:solidFill>
              </a:rPr>
              <a:t>Use </a:t>
            </a:r>
            <a:r>
              <a:rPr lang="en-US" altLang="en-US" sz="4000" b="1" dirty="0">
                <a:solidFill>
                  <a:schemeClr val="accent2"/>
                </a:solidFill>
              </a:rPr>
              <a:t>C</a:t>
            </a:r>
            <a:r>
              <a:rPr lang="en-US" altLang="en-US" dirty="0">
                <a:solidFill>
                  <a:schemeClr val="tx2"/>
                </a:solidFill>
              </a:rPr>
              <a:t>hain of Command</a:t>
            </a:r>
          </a:p>
        </p:txBody>
      </p:sp>
      <p:pic>
        <p:nvPicPr>
          <p:cNvPr id="14" name="Picture 13" descr="http://t2.gstatic.com/images?q=tbn:_VZGtdgK3Q6_5M:http://www.markhoustonrecovery.com/images/upload/warning%25201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581180"/>
            <a:ext cx="1865313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3"/>
          <p:cNvSpPr>
            <a:spLocks noChangeArrowheads="1"/>
          </p:cNvSpPr>
          <p:nvPr/>
        </p:nvSpPr>
        <p:spPr bwMode="auto">
          <a:xfrm>
            <a:off x="1905000" y="5635071"/>
            <a:ext cx="4978400" cy="5254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6493" tIns="43247" rIns="86493" bIns="43247">
            <a:spAutoFit/>
          </a:bodyPr>
          <a:lstStyle>
            <a:lvl1pPr>
              <a:spcAft>
                <a:spcPts val="120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en-US" sz="2300" b="1" i="1" dirty="0">
                <a:solidFill>
                  <a:schemeClr val="bg2"/>
                </a:solidFill>
              </a:rPr>
              <a:t>Key phrase: </a:t>
            </a:r>
            <a:r>
              <a:rPr lang="en-US" altLang="en-US" sz="2600" b="1" dirty="0">
                <a:solidFill>
                  <a:schemeClr val="bg2"/>
                </a:solidFill>
              </a:rPr>
              <a:t>“I have a concern.”</a:t>
            </a:r>
          </a:p>
        </p:txBody>
      </p:sp>
    </p:spTree>
    <p:extLst>
      <p:ext uri="{BB962C8B-B14F-4D97-AF65-F5344CB8AC3E}">
        <p14:creationId xmlns:p14="http://schemas.microsoft.com/office/powerpoint/2010/main" val="197021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57200"/>
            <a:ext cx="69342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45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14400"/>
            <a:ext cx="75438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25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Next Steps: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772400" cy="3785652"/>
          </a:xfrm>
        </p:spPr>
        <p:txBody>
          <a:bodyPr/>
          <a:lstStyle/>
          <a:p>
            <a:r>
              <a:rPr lang="en-US" sz="2400" dirty="0" smtClean="0"/>
              <a:t>Complete a roster of those that have been educated every month.  </a:t>
            </a:r>
            <a:r>
              <a:rPr lang="en-US" sz="2400" dirty="0" smtClean="0">
                <a:solidFill>
                  <a:srgbClr val="FF0000"/>
                </a:solidFill>
              </a:rPr>
              <a:t>Send the number of staff in your department along with the roster. </a:t>
            </a:r>
          </a:p>
          <a:p>
            <a:r>
              <a:rPr lang="en-US" sz="2400" dirty="0" smtClean="0"/>
              <a:t>Send the agenda or details of how the education was completed along with the roster to Shelley Bowmen monthly.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Safety Coaches for Lab/Path: 18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Safety Coach Meetings: 4</a:t>
            </a:r>
            <a:r>
              <a:rPr lang="en-US" sz="2400" b="1" baseline="30000" dirty="0" smtClean="0">
                <a:solidFill>
                  <a:srgbClr val="00B050"/>
                </a:solidFill>
              </a:rPr>
              <a:t>th</a:t>
            </a:r>
            <a:r>
              <a:rPr lang="en-US" sz="2400" b="1" dirty="0" smtClean="0">
                <a:solidFill>
                  <a:srgbClr val="00B050"/>
                </a:solidFill>
              </a:rPr>
              <a:t> Thursday every month 1pm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22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FBMC Internal Theme1">
  <a:themeElements>
    <a:clrScheme name="iCARE">
      <a:dk1>
        <a:sysClr val="windowText" lastClr="000000"/>
      </a:dk1>
      <a:lt1>
        <a:sysClr val="window" lastClr="FFFFFF"/>
      </a:lt1>
      <a:dk2>
        <a:srgbClr val="4261AD"/>
      </a:dk2>
      <a:lt2>
        <a:srgbClr val="FFFFFF"/>
      </a:lt2>
      <a:accent1>
        <a:srgbClr val="4261AD"/>
      </a:accent1>
      <a:accent2>
        <a:srgbClr val="F07B05"/>
      </a:accent2>
      <a:accent3>
        <a:srgbClr val="FFD200"/>
      </a:accent3>
      <a:accent4>
        <a:srgbClr val="9E7E38"/>
      </a:accent4>
      <a:accent5>
        <a:srgbClr val="595959"/>
      </a:accent5>
      <a:accent6>
        <a:srgbClr val="000000"/>
      </a:accent6>
      <a:hlink>
        <a:srgbClr val="3B60AF"/>
      </a:hlink>
      <a:folHlink>
        <a:srgbClr val="3B60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WFBMC Internal Theme1</Template>
  <TotalTime>1744</TotalTime>
  <Words>125</Words>
  <Application>Microsoft Office PowerPoint</Application>
  <PresentationFormat>On-screen Show (4:3)</PresentationFormat>
  <Paragraphs>23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WFBMC Internal Theme1</vt:lpstr>
      <vt:lpstr>Lab / Pathology  Managers Meeting</vt:lpstr>
      <vt:lpstr>Patient and Family Promise</vt:lpstr>
      <vt:lpstr>PowerPoint Presentation</vt:lpstr>
      <vt:lpstr>Top RL6 by Category</vt:lpstr>
      <vt:lpstr>Labeling RL6s</vt:lpstr>
      <vt:lpstr>Safety Focus of the Month  August 2018: ARCC</vt:lpstr>
      <vt:lpstr>PowerPoint Presentation</vt:lpstr>
      <vt:lpstr>PowerPoint Presentation</vt:lpstr>
      <vt:lpstr>Next Steps:</vt:lpstr>
    </vt:vector>
  </TitlesOfParts>
  <Company>WFUHS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WFUHS</dc:creator>
  <cp:lastModifiedBy>Beverly Smith - Pathology</cp:lastModifiedBy>
  <cp:revision>82</cp:revision>
  <dcterms:created xsi:type="dcterms:W3CDTF">2016-09-30T15:29:35Z</dcterms:created>
  <dcterms:modified xsi:type="dcterms:W3CDTF">2018-08-09T16:24:19Z</dcterms:modified>
</cp:coreProperties>
</file>