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73" r:id="rId4"/>
    <p:sldId id="284" r:id="rId5"/>
    <p:sldId id="288" r:id="rId6"/>
    <p:sldId id="27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hportis\Documents\RL6%20by%20Month%20Grap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shportis\Documents\RL6%20Graphs%20by%20Mont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RL6 by Month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5842293906810034E-2"/>
          <c:y val="0.14968050911444292"/>
          <c:w val="0.89767015682179507"/>
          <c:h val="0.76192399237766517"/>
        </c:manualLayout>
      </c:layout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Lab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Sheet1!$A$5:$A$12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</c:strCache>
            </c:strRef>
          </c:cat>
          <c:val>
            <c:numRef>
              <c:f>Sheet1!$B$5:$B$12</c:f>
              <c:numCache>
                <c:formatCode>General</c:formatCode>
                <c:ptCount val="8"/>
                <c:pt idx="0">
                  <c:v>203</c:v>
                </c:pt>
                <c:pt idx="1">
                  <c:v>153</c:v>
                </c:pt>
                <c:pt idx="2">
                  <c:v>215</c:v>
                </c:pt>
                <c:pt idx="3">
                  <c:v>221</c:v>
                </c:pt>
                <c:pt idx="4">
                  <c:v>162</c:v>
                </c:pt>
                <c:pt idx="5">
                  <c:v>188</c:v>
                </c:pt>
                <c:pt idx="6">
                  <c:v>138</c:v>
                </c:pt>
                <c:pt idx="7">
                  <c:v>222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0B-487E-91E5-886A5753248B}"/>
            </c:ext>
          </c:extLst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BB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Sheet1!$A$5:$A$12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</c:strCache>
            </c:strRef>
          </c:cat>
          <c:val>
            <c:numRef>
              <c:f>Sheet1!$C$5:$C$12</c:f>
              <c:numCache>
                <c:formatCode>General</c:formatCode>
                <c:ptCount val="8"/>
                <c:pt idx="0">
                  <c:v>35</c:v>
                </c:pt>
                <c:pt idx="1">
                  <c:v>13</c:v>
                </c:pt>
                <c:pt idx="2">
                  <c:v>21</c:v>
                </c:pt>
                <c:pt idx="3">
                  <c:v>24</c:v>
                </c:pt>
                <c:pt idx="4">
                  <c:v>36</c:v>
                </c:pt>
                <c:pt idx="5">
                  <c:v>36</c:v>
                </c:pt>
                <c:pt idx="6">
                  <c:v>38</c:v>
                </c:pt>
                <c:pt idx="7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0B-487E-91E5-886A5753248B}"/>
            </c:ext>
          </c:extLst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Total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Sheet1!$A$5:$A$12</c:f>
              <c:strCache>
                <c:ptCount val="8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</c:strCache>
            </c:strRef>
          </c:cat>
          <c:val>
            <c:numRef>
              <c:f>Sheet1!$D$5:$D$12</c:f>
              <c:numCache>
                <c:formatCode>General</c:formatCode>
                <c:ptCount val="8"/>
                <c:pt idx="0">
                  <c:v>238</c:v>
                </c:pt>
                <c:pt idx="1">
                  <c:v>166</c:v>
                </c:pt>
                <c:pt idx="2">
                  <c:v>236</c:v>
                </c:pt>
                <c:pt idx="3">
                  <c:v>245</c:v>
                </c:pt>
                <c:pt idx="4">
                  <c:v>198</c:v>
                </c:pt>
                <c:pt idx="5">
                  <c:v>224</c:v>
                </c:pt>
                <c:pt idx="6">
                  <c:v>176</c:v>
                </c:pt>
                <c:pt idx="7">
                  <c:v>255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0B-487E-91E5-886A5753248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2487016"/>
        <c:axId val="222488984"/>
      </c:lineChart>
      <c:catAx>
        <c:axId val="222487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488984"/>
        <c:crosses val="autoZero"/>
        <c:auto val="1"/>
        <c:lblAlgn val="ctr"/>
        <c:lblOffset val="100"/>
        <c:noMultiLvlLbl val="0"/>
      </c:catAx>
      <c:valAx>
        <c:axId val="22248898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22487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500" b="1" i="0" baseline="0">
                <a:solidFill>
                  <a:sysClr val="windowText" lastClr="000000"/>
                </a:solidFill>
              </a:rPr>
              <a:t>Top RL6s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RL6'!$E$4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RL6'!$E$5:$E$9</c:f>
              <c:numCache>
                <c:formatCode>General</c:formatCode>
                <c:ptCount val="5"/>
                <c:pt idx="0">
                  <c:v>34</c:v>
                </c:pt>
                <c:pt idx="1">
                  <c:v>26</c:v>
                </c:pt>
                <c:pt idx="2">
                  <c:v>26</c:v>
                </c:pt>
                <c:pt idx="3">
                  <c:v>29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06-48FB-961C-0C9B354CC7E2}"/>
            </c:ext>
          </c:extLst>
        </c:ser>
        <c:ser>
          <c:idx val="1"/>
          <c:order val="1"/>
          <c:tx>
            <c:strRef>
              <c:f>'Top RL6'!$F$4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RL6'!$F$5:$F$9</c:f>
              <c:numCache>
                <c:formatCode>General</c:formatCode>
                <c:ptCount val="5"/>
                <c:pt idx="0">
                  <c:v>42</c:v>
                </c:pt>
                <c:pt idx="1">
                  <c:v>35</c:v>
                </c:pt>
                <c:pt idx="2">
                  <c:v>34</c:v>
                </c:pt>
                <c:pt idx="3">
                  <c:v>17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06-48FB-961C-0C9B354CC7E2}"/>
            </c:ext>
          </c:extLst>
        </c:ser>
        <c:ser>
          <c:idx val="2"/>
          <c:order val="2"/>
          <c:tx>
            <c:strRef>
              <c:f>'Top RL6'!$G$4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RL6'!$G$5:$G$9</c:f>
              <c:numCache>
                <c:formatCode>General</c:formatCode>
                <c:ptCount val="5"/>
                <c:pt idx="0">
                  <c:v>35</c:v>
                </c:pt>
                <c:pt idx="1">
                  <c:v>31</c:v>
                </c:pt>
                <c:pt idx="2">
                  <c:v>25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06-48FB-961C-0C9B354CC7E2}"/>
            </c:ext>
          </c:extLst>
        </c:ser>
        <c:ser>
          <c:idx val="3"/>
          <c:order val="3"/>
          <c:tx>
            <c:strRef>
              <c:f>'Top RL6'!$H$4</c:f>
              <c:strCache>
                <c:ptCount val="1"/>
                <c:pt idx="0">
                  <c:v>Aug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'Top RL6'!$D$5:$D$9</c:f>
              <c:strCache>
                <c:ptCount val="5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</c:strCache>
            </c:strRef>
          </c:cat>
          <c:val>
            <c:numRef>
              <c:f>'Top RL6'!$H$5:$H$9</c:f>
              <c:numCache>
                <c:formatCode>General</c:formatCode>
                <c:ptCount val="5"/>
                <c:pt idx="0">
                  <c:v>42</c:v>
                </c:pt>
                <c:pt idx="1">
                  <c:v>42</c:v>
                </c:pt>
                <c:pt idx="2">
                  <c:v>33</c:v>
                </c:pt>
                <c:pt idx="3">
                  <c:v>17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06-48FB-961C-0C9B354CC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49194192"/>
        <c:axId val="449198456"/>
      </c:barChart>
      <c:catAx>
        <c:axId val="44919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198456"/>
        <c:crosses val="autoZero"/>
        <c:auto val="1"/>
        <c:lblAlgn val="ctr"/>
        <c:lblOffset val="100"/>
        <c:noMultiLvlLbl val="0"/>
      </c:catAx>
      <c:valAx>
        <c:axId val="449198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bevel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194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4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EFD21-2644-4D75-9A45-219ADBC3CE3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90702-C7E9-4644-8919-DC7411CF7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11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60000"/>
              </a:lnSpc>
              <a:spcBef>
                <a:spcPct val="0"/>
              </a:spcBef>
            </a:pPr>
            <a:r>
              <a:rPr lang="en-US" altLang="en-US" sz="1300" b="1" dirty="0" smtClean="0"/>
              <a:t>STOP WHEN UNCERTAIN</a:t>
            </a:r>
          </a:p>
          <a:p>
            <a:pPr eaLnBrk="1" hangingPunct="1">
              <a:lnSpc>
                <a:spcPct val="60000"/>
              </a:lnSpc>
              <a:spcBef>
                <a:spcPct val="0"/>
              </a:spcBef>
            </a:pPr>
            <a:endParaRPr lang="en-US" altLang="en-US" b="1" dirty="0" smtClean="0"/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/>
              <a:t>This technique is  used when </a:t>
            </a:r>
            <a:r>
              <a:rPr lang="en-US" altLang="en-US" b="1" dirty="0" smtClean="0">
                <a:solidFill>
                  <a:srgbClr val="150D65"/>
                </a:solidFill>
              </a:rPr>
              <a:t>YOU</a:t>
            </a:r>
            <a:r>
              <a:rPr lang="en-US" altLang="en-US" dirty="0" smtClean="0"/>
              <a:t> have questions about </a:t>
            </a:r>
            <a:r>
              <a:rPr lang="en-US" altLang="en-US" b="1" dirty="0" smtClean="0">
                <a:solidFill>
                  <a:srgbClr val="150D65"/>
                </a:solidFill>
              </a:rPr>
              <a:t>YOUR</a:t>
            </a:r>
            <a:r>
              <a:rPr lang="en-US" altLang="en-US" dirty="0" smtClean="0"/>
              <a:t> planned actions.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en-US" altLang="en-US" dirty="0" smtClean="0"/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/>
              <a:t>Studies of significant events where people proceeded in the face of uncertainty show common things. 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 smtClean="0"/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/>
              <a:t>People performing outside of the policy &amp; procedure or normal plan are more than </a:t>
            </a:r>
            <a:r>
              <a:rPr lang="en-US" altLang="en-US" b="1" dirty="0" smtClean="0"/>
              <a:t>10 times more likely to make an error</a:t>
            </a:r>
            <a:r>
              <a:rPr lang="en-US" altLang="en-US" dirty="0" smtClean="0"/>
              <a:t>. 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 smtClean="0"/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b="1" dirty="0" smtClean="0"/>
              <a:t>STOP</a:t>
            </a:r>
            <a:r>
              <a:rPr lang="en-US" altLang="en-US" dirty="0" smtClean="0"/>
              <a:t> whenever we realize that our job is off of the normal policy, procedure, protocol, plan, etc. get help. 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 smtClean="0"/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dirty="0" smtClean="0"/>
              <a:t>Get the right people involved, follow the chain of command, and be very diligent in applying these error prevention techniques.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5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/>
          <a:srcRect l="1508" r="1998" b="1793"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2012-08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untry Club Medical P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052312-038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  <p:sldLayoutId id="2147483660" r:id="rId10"/>
    <p:sldLayoutId id="2147483658" r:id="rId11"/>
    <p:sldLayoutId id="2147483661" r:id="rId12"/>
    <p:sldLayoutId id="2147483659" r:id="rId13"/>
    <p:sldLayoutId id="2147483663" r:id="rId14"/>
    <p:sldLayoutId id="214748366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ng.com/videos/search?q=Communication+in+Health+Care&amp;&amp;view=detail&amp;mid=85EB268F48D04B3CB46B85EB268F48D04B3CB46B&amp;FORM=VRDGA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623049" cy="1107996"/>
          </a:xfrm>
        </p:spPr>
        <p:txBody>
          <a:bodyPr/>
          <a:lstStyle/>
          <a:p>
            <a:r>
              <a:rPr lang="en-US" dirty="0" smtClean="0"/>
              <a:t>Lab / Pathology </a:t>
            </a:r>
            <a:br>
              <a:rPr lang="en-US" dirty="0" smtClean="0"/>
            </a:br>
            <a:r>
              <a:rPr lang="en-US" dirty="0" smtClean="0"/>
              <a:t>Safety Focus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5939539" cy="369332"/>
          </a:xfrm>
        </p:spPr>
        <p:txBody>
          <a:bodyPr/>
          <a:lstStyle/>
          <a:p>
            <a:r>
              <a:rPr lang="en-US" dirty="0" smtClean="0"/>
              <a:t>September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and Family Promise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3222154"/>
              </p:ext>
            </p:extLst>
          </p:nvPr>
        </p:nvGraphicFramePr>
        <p:xfrm>
          <a:off x="1295400" y="1295401"/>
          <a:ext cx="6705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72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Top RL6 by Category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383274"/>
              </p:ext>
            </p:extLst>
          </p:nvPr>
        </p:nvGraphicFramePr>
        <p:xfrm>
          <a:off x="1181100" y="1676400"/>
          <a:ext cx="7086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5091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269023"/>
            <a:ext cx="42672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OR:</a:t>
            </a:r>
          </a:p>
          <a:p>
            <a:pPr lvl="0"/>
            <a:r>
              <a:rPr lang="en-US" sz="1600" dirty="0"/>
              <a:t>Blood sample with label in the bag not on the specimen</a:t>
            </a:r>
          </a:p>
          <a:p>
            <a:pPr lvl="0"/>
            <a:r>
              <a:rPr lang="en-US" sz="1600" dirty="0"/>
              <a:t>Bag of fluids with label in the bag, not on the </a:t>
            </a:r>
            <a:r>
              <a:rPr lang="en-US" sz="1600" dirty="0" smtClean="0"/>
              <a:t>specimen</a:t>
            </a:r>
          </a:p>
          <a:p>
            <a:pPr lvl="0"/>
            <a:endParaRPr lang="en-US" sz="1400" dirty="0"/>
          </a:p>
          <a:p>
            <a:r>
              <a:rPr lang="en-US" sz="1600" b="1" u="sng" dirty="0"/>
              <a:t>7 NT CVICU:</a:t>
            </a:r>
          </a:p>
          <a:p>
            <a:pPr lvl="0"/>
            <a:r>
              <a:rPr lang="en-US" sz="1600" dirty="0"/>
              <a:t>Unlabeled tubes </a:t>
            </a:r>
            <a:r>
              <a:rPr lang="en-US" sz="1600" dirty="0" smtClean="0"/>
              <a:t>x3</a:t>
            </a:r>
          </a:p>
          <a:p>
            <a:pPr lvl="0"/>
            <a:endParaRPr lang="en-US" sz="1600" dirty="0"/>
          </a:p>
          <a:p>
            <a:r>
              <a:rPr lang="en-US" sz="1600" b="1" u="sng" dirty="0"/>
              <a:t>Blood Gas Lab:</a:t>
            </a:r>
          </a:p>
          <a:p>
            <a:pPr lvl="0"/>
            <a:r>
              <a:rPr lang="en-US" sz="1600" dirty="0"/>
              <a:t>RT - Mislabeled ABG x4</a:t>
            </a:r>
          </a:p>
          <a:p>
            <a:pPr lvl="0"/>
            <a:r>
              <a:rPr lang="en-US" sz="1600" dirty="0"/>
              <a:t>RN – Unlabeled x 3; mislabeled </a:t>
            </a:r>
            <a:r>
              <a:rPr lang="en-US" sz="1600" dirty="0" smtClean="0"/>
              <a:t>x1</a:t>
            </a:r>
          </a:p>
          <a:p>
            <a:pPr lvl="0"/>
            <a:endParaRPr lang="en-US" sz="1600" dirty="0"/>
          </a:p>
          <a:p>
            <a:r>
              <a:rPr lang="en-US" sz="1600" b="1" u="sng" dirty="0"/>
              <a:t>OB GYN Clinic:</a:t>
            </a:r>
          </a:p>
          <a:p>
            <a:pPr lvl="0"/>
            <a:r>
              <a:rPr lang="en-US" sz="1600" dirty="0"/>
              <a:t>Pap – requisition doesn’t match the lab </a:t>
            </a:r>
            <a:r>
              <a:rPr lang="en-US" sz="1600" dirty="0" smtClean="0"/>
              <a:t>label</a:t>
            </a:r>
          </a:p>
          <a:p>
            <a:pPr lvl="0"/>
            <a:endParaRPr lang="en-US" sz="1600" dirty="0"/>
          </a:p>
          <a:p>
            <a:r>
              <a:rPr lang="en-US" sz="1600" b="1" u="sng" dirty="0"/>
              <a:t>Cornerstone Clinic:</a:t>
            </a:r>
          </a:p>
          <a:p>
            <a:pPr lvl="0"/>
            <a:r>
              <a:rPr lang="en-US" sz="1600" dirty="0"/>
              <a:t>Hand printed name doesn’t match the printed label – urine </a:t>
            </a:r>
            <a:r>
              <a:rPr lang="en-US" sz="1600" dirty="0" smtClean="0"/>
              <a:t>x2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1295400"/>
            <a:ext cx="373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Medicine Clinic:</a:t>
            </a:r>
          </a:p>
          <a:p>
            <a:pPr lvl="0"/>
            <a:r>
              <a:rPr lang="en-US" sz="1600" dirty="0"/>
              <a:t>Sputum had illegible name </a:t>
            </a:r>
          </a:p>
          <a:p>
            <a:endParaRPr lang="en-US" sz="1600" b="1" u="sng" dirty="0" smtClean="0"/>
          </a:p>
          <a:p>
            <a:r>
              <a:rPr lang="en-US" sz="1600" b="1" u="sng" dirty="0" smtClean="0"/>
              <a:t>Labeled with the wrong patient:</a:t>
            </a:r>
            <a:endParaRPr lang="en-US" sz="1600" b="1" u="sng" dirty="0"/>
          </a:p>
          <a:p>
            <a:pPr lvl="0"/>
            <a:r>
              <a:rPr lang="en-US" sz="1600" dirty="0"/>
              <a:t>8CC, 4A ICU x2,  Triad Neuro,  9NT (fluids labeled by resident</a:t>
            </a:r>
            <a:r>
              <a:rPr lang="en-US" sz="1600" dirty="0" smtClean="0"/>
              <a:t>)</a:t>
            </a:r>
          </a:p>
          <a:p>
            <a:pPr lvl="0"/>
            <a:endParaRPr lang="en-US" sz="1600" dirty="0"/>
          </a:p>
          <a:p>
            <a:r>
              <a:rPr lang="en-US" sz="1600" b="1" u="sng" dirty="0"/>
              <a:t>Unlabeled:</a:t>
            </a:r>
          </a:p>
          <a:p>
            <a:pPr lvl="0"/>
            <a:r>
              <a:rPr lang="en-US" sz="1600" dirty="0"/>
              <a:t>7CC, 6 CC,  9PHO x2, Med Clinic (urine),  </a:t>
            </a:r>
            <a:r>
              <a:rPr lang="en-US" sz="1600" dirty="0" smtClean="0"/>
              <a:t>ED</a:t>
            </a:r>
          </a:p>
          <a:p>
            <a:pPr lvl="0"/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sz="1600" b="1" u="sng" dirty="0"/>
              <a:t>Label in bag, not on specimen:</a:t>
            </a:r>
          </a:p>
          <a:p>
            <a:pPr lvl="0"/>
            <a:r>
              <a:rPr lang="en-US" sz="1600" dirty="0"/>
              <a:t>NICU x2,  OB clinic</a:t>
            </a:r>
          </a:p>
          <a:p>
            <a:r>
              <a:rPr lang="en-US" sz="1600" dirty="0"/>
              <a:t>Sample labeled, mislabeled requisition:</a:t>
            </a:r>
          </a:p>
          <a:p>
            <a:pPr lvl="0"/>
            <a:r>
              <a:rPr lang="en-US" sz="1600" dirty="0" err="1"/>
              <a:t>Peds</a:t>
            </a:r>
            <a:r>
              <a:rPr lang="en-US" sz="1600" dirty="0"/>
              <a:t> </a:t>
            </a:r>
            <a:r>
              <a:rPr lang="en-US" sz="1600" dirty="0" smtClean="0"/>
              <a:t>Clinic</a:t>
            </a:r>
            <a:endParaRPr lang="en-US" sz="1600" dirty="0"/>
          </a:p>
          <a:p>
            <a:pPr lvl="0"/>
            <a:endParaRPr lang="en-US" sz="1600" dirty="0"/>
          </a:p>
          <a:p>
            <a:r>
              <a:rPr lang="en-US" sz="1600" b="1" u="sng" dirty="0"/>
              <a:t>Incorrect DOB on the </a:t>
            </a:r>
            <a:r>
              <a:rPr lang="en-US" sz="1600" b="1" u="sng" dirty="0" smtClean="0"/>
              <a:t>specimen:</a:t>
            </a:r>
            <a:endParaRPr lang="en-US" sz="1600" b="1" u="sng" dirty="0"/>
          </a:p>
          <a:p>
            <a:pPr lvl="0"/>
            <a:r>
              <a:rPr lang="en-US" sz="1600" dirty="0" err="1"/>
              <a:t>Peds</a:t>
            </a:r>
            <a:r>
              <a:rPr lang="en-US" sz="1600" dirty="0"/>
              <a:t> Clinic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381000"/>
            <a:ext cx="8534400" cy="553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en-US" dirty="0" smtClean="0"/>
              <a:t>RL6 – Labeling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913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838" y="269163"/>
            <a:ext cx="7772400" cy="1107996"/>
          </a:xfrm>
        </p:spPr>
        <p:txBody>
          <a:bodyPr/>
          <a:lstStyle/>
          <a:p>
            <a:pPr algn="ctr"/>
            <a:r>
              <a:rPr lang="en-US" dirty="0" smtClean="0"/>
              <a:t>Safety Focus of the Month </a:t>
            </a:r>
            <a:br>
              <a:rPr lang="en-US" dirty="0" smtClean="0"/>
            </a:br>
            <a:r>
              <a:rPr lang="en-US" dirty="0" smtClean="0"/>
              <a:t>September 2018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1447800"/>
            <a:ext cx="91440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304" tIns="146304" rIns="146304" bIns="146304" anchor="ctr"/>
          <a:lstStyle/>
          <a:p>
            <a:pPr marL="287338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 When Uncertain: </a:t>
            </a:r>
            <a:r>
              <a:rPr lang="en-US" sz="3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Low-Risk</a:t>
            </a:r>
          </a:p>
        </p:txBody>
      </p:sp>
      <p:pic>
        <p:nvPicPr>
          <p:cNvPr id="17" name="Picture 7" descr="C:\Users\cheri\AppData\Local\Microsoft\Windows\Temporary Internet Files\Content.IE5\V3LGWDZ7\MCj04348050000[1]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44096"/>
            <a:ext cx="3352800" cy="312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90"/>
          <p:cNvSpPr>
            <a:spLocks noChangeArrowheads="1"/>
          </p:cNvSpPr>
          <p:nvPr/>
        </p:nvSpPr>
        <p:spPr bwMode="auto">
          <a:xfrm>
            <a:off x="3962400" y="2541451"/>
            <a:ext cx="4764088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7663" indent="-347663">
              <a:spcAft>
                <a:spcPts val="120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Aft>
                <a:spcPts val="120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When you’re uncertain</a:t>
            </a:r>
          </a:p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If you have questions – about anything</a:t>
            </a:r>
          </a:p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When anyone raises a concern</a:t>
            </a:r>
          </a:p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When you can’t follow practice guidelines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65175" y="5311639"/>
            <a:ext cx="7613650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3200" b="1" dirty="0">
                <a:solidFill>
                  <a:schemeClr val="accent2"/>
                </a:solidFill>
                <a:latin typeface="Calibri" panose="020F0502020204030204" pitchFamily="34" charset="0"/>
              </a:rPr>
              <a:t>It’s </a:t>
            </a:r>
            <a:r>
              <a:rPr lang="en-US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OK</a:t>
            </a:r>
            <a:r>
              <a:rPr lang="en-US" altLang="en-US" sz="3200" b="1" dirty="0">
                <a:solidFill>
                  <a:schemeClr val="accent2"/>
                </a:solidFill>
                <a:latin typeface="Calibri" panose="020F0502020204030204" pitchFamily="34" charset="0"/>
              </a:rPr>
              <a:t> not to know</a:t>
            </a:r>
          </a:p>
          <a:p>
            <a:pPr algn="ctr" eaLnBrk="1" hangingPunct="1">
              <a:defRPr/>
            </a:pPr>
            <a:r>
              <a:rPr lang="en-US" altLang="en-US" sz="3200" b="1" dirty="0">
                <a:solidFill>
                  <a:schemeClr val="accent2"/>
                </a:solidFill>
                <a:latin typeface="Calibri" panose="020F0502020204030204" pitchFamily="34" charset="0"/>
              </a:rPr>
              <a:t>It’s </a:t>
            </a:r>
            <a:r>
              <a:rPr lang="en-US" alt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NEVER</a:t>
            </a:r>
            <a:r>
              <a:rPr lang="en-US" altLang="en-US" sz="3200" b="1" dirty="0">
                <a:solidFill>
                  <a:schemeClr val="accent2"/>
                </a:solidFill>
                <a:latin typeface="Calibri" panose="020F0502020204030204" pitchFamily="34" charset="0"/>
              </a:rPr>
              <a:t> OK not to find out</a:t>
            </a:r>
          </a:p>
        </p:txBody>
      </p:sp>
    </p:spTree>
    <p:extLst>
      <p:ext uri="{BB962C8B-B14F-4D97-AF65-F5344CB8AC3E}">
        <p14:creationId xmlns:p14="http://schemas.microsoft.com/office/powerpoint/2010/main" val="19702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WFBMC Internal Theme1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WFBMC Internal Theme1</Template>
  <TotalTime>1810</TotalTime>
  <Words>321</Words>
  <Application>Microsoft Office PowerPoint</Application>
  <PresentationFormat>On-screen Show (4:3)</PresentationFormat>
  <Paragraphs>61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WFBMC Internal Theme1</vt:lpstr>
      <vt:lpstr>Lab / Pathology  Safety Focus</vt:lpstr>
      <vt:lpstr>Patient and Family Promise</vt:lpstr>
      <vt:lpstr>PowerPoint Presentation</vt:lpstr>
      <vt:lpstr>Top RL6 by Category</vt:lpstr>
      <vt:lpstr>PowerPoint Presentation</vt:lpstr>
      <vt:lpstr>Safety Focus of the Month  September 2018</vt:lpstr>
    </vt:vector>
  </TitlesOfParts>
  <Company>WFUHS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WFUHS</dc:creator>
  <cp:lastModifiedBy>Jennifer Ann Hausman</cp:lastModifiedBy>
  <cp:revision>92</cp:revision>
  <dcterms:created xsi:type="dcterms:W3CDTF">2016-09-30T15:29:35Z</dcterms:created>
  <dcterms:modified xsi:type="dcterms:W3CDTF">2018-09-26T16:47:27Z</dcterms:modified>
</cp:coreProperties>
</file>