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84" r:id="rId5"/>
    <p:sldId id="274" r:id="rId6"/>
    <p:sldId id="289" r:id="rId7"/>
    <p:sldId id="293" r:id="rId8"/>
    <p:sldId id="290" r:id="rId9"/>
    <p:sldId id="291" r:id="rId10"/>
    <p:sldId id="283" r:id="rId11"/>
    <p:sldId id="286" r:id="rId12"/>
    <p:sldId id="287" r:id="rId13"/>
    <p:sldId id="29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Sheet1!$A$5:$A$13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9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C3-41A5-8559-BB822D4CB53D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Sheet1!$A$5:$A$13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9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C3-41A5-8559-BB822D4CB53D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Sheet1!$A$5:$A$13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</c:strCache>
            </c:strRef>
          </c:cat>
          <c:val>
            <c:numRef>
              <c:f>Sheet1!$D$5:$D$13</c:f>
              <c:numCache>
                <c:formatCode>General</c:formatCode>
                <c:ptCount val="9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C3-41A5-8559-BB822D4CB5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D-4EA3-80DA-9646D7EDF744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D-4EA3-80DA-9646D7EDF744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D-4EA3-80DA-9646D7EDF744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9D-4EA3-80DA-9646D7EDF744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D-4EA3-80DA-9646D7EDF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en-US" altLang="en-US" sz="1300" b="1" dirty="0" smtClean="0"/>
              <a:t>STOP WHEN UNCERTAIN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endParaRPr lang="en-US" altLang="en-US" b="1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This technique is  used when </a:t>
            </a:r>
            <a:r>
              <a:rPr lang="en-US" altLang="en-US" b="1" dirty="0" smtClean="0">
                <a:solidFill>
                  <a:srgbClr val="150D65"/>
                </a:solidFill>
              </a:rPr>
              <a:t>YOU</a:t>
            </a:r>
            <a:r>
              <a:rPr lang="en-US" altLang="en-US" dirty="0" smtClean="0"/>
              <a:t> have questions about </a:t>
            </a:r>
            <a:r>
              <a:rPr lang="en-US" altLang="en-US" b="1" dirty="0" smtClean="0">
                <a:solidFill>
                  <a:srgbClr val="150D65"/>
                </a:solidFill>
              </a:rPr>
              <a:t>YOUR</a:t>
            </a:r>
            <a:r>
              <a:rPr lang="en-US" altLang="en-US" dirty="0" smtClean="0"/>
              <a:t> planned actions.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Studies of significant events where people proceeded in the face of uncertainty show common things.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People performing outside of the policy &amp; procedure or normal plan are more than </a:t>
            </a:r>
            <a:r>
              <a:rPr lang="en-US" altLang="en-US" b="1" dirty="0" smtClean="0"/>
              <a:t>10 times more likely to make an error</a:t>
            </a:r>
            <a:r>
              <a:rPr lang="en-US" altLang="en-US" dirty="0" smtClean="0"/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/>
              <a:t>STOP</a:t>
            </a:r>
            <a:r>
              <a:rPr lang="en-US" altLang="en-US" dirty="0" smtClean="0"/>
              <a:t> whenever we realize that our job is off of the normal policy, procedure, protocol, plan, etc. get help.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Get the right people involved, follow the chain of command, and be very diligent in applying these error prevention techniques.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0" y="437350"/>
            <a:ext cx="7476960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4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867400" cy="53283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54" y="381000"/>
            <a:ext cx="8748346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Coaches Meeting -September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1227" y="1295400"/>
            <a:ext cx="7315200" cy="462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Catch: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Path Lab: New process to minimize risk of labeling issues (mislabels).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Accessioners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 the process.  Once complete they recheck their labeling, histology cross-checks and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a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mark that indicates their compliance with the cross-check. Started &lt;1 week ago and identified, corrected 2 labeling issues.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</a:t>
            </a:r>
            <a:r>
              <a:rPr lang="en-US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Bank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 still calling the BB numerous times a day to ask if their patient’s blood is ready. Last month a One Stop went out along with emails to all nurses with instructions on how to tell if blood is ready.  BB will keep a log of these calls for 48 hours and then we will determine next steps.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Path Lab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Clinics send specimens frequently without the source identified.  We have to call and ask when it should be on the requisition.  Asked to complete RL6 every time that happens.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CoPath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chaos ensued when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CoPath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went down.  Sharon states we have a downtime process but it is a poor process.  We can’t assign accession numbers because numerous areas pull numbers from our pool of numbers including LMC.  Will pull a team together to get an effective downtime in place by Jan 1st.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54" y="381000"/>
            <a:ext cx="8748346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0827" y="19050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5S Signup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LEAN Training Signup sheet Colorful Dots/Colorful tape?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Label 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Cleaning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Shred Bin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3785652"/>
          </a:xfrm>
        </p:spPr>
        <p:txBody>
          <a:bodyPr/>
          <a:lstStyle/>
          <a:p>
            <a:r>
              <a:rPr lang="en-US" sz="2400" dirty="0" smtClean="0"/>
              <a:t>Complete a roster of those that have been educated every month.  </a:t>
            </a:r>
            <a:r>
              <a:rPr lang="en-US" sz="2400" dirty="0" smtClean="0">
                <a:solidFill>
                  <a:srgbClr val="FF0000"/>
                </a:solidFill>
              </a:rPr>
              <a:t>Send the number of staff in your department along with the roster. </a:t>
            </a:r>
          </a:p>
          <a:p>
            <a:r>
              <a:rPr lang="en-US" sz="2400" dirty="0" smtClean="0"/>
              <a:t>Send the agenda or details of how the education was completed along with the roster to Shelley Bowmen monthly.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Safety Coaches for Lab/Path: 20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Safety Coach Meetings: 4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400" b="1" dirty="0" smtClean="0">
                <a:solidFill>
                  <a:srgbClr val="00B050"/>
                </a:solidFill>
              </a:rPr>
              <a:t> Thursday every month 1pm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752321"/>
              </p:ext>
            </p:extLst>
          </p:nvPr>
        </p:nvGraphicFramePr>
        <p:xfrm>
          <a:off x="838200" y="762000"/>
          <a:ext cx="7315199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431394"/>
              </p:ext>
            </p:extLst>
          </p:nvPr>
        </p:nvGraphicFramePr>
        <p:xfrm>
          <a:off x="762000" y="1676400"/>
          <a:ext cx="7772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5175" y="14709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October 2018: Handoff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7635001" cy="48035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7287" y="2286000"/>
            <a:ext cx="715962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9775" y="62484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Joint Commission. (2011). Sentinel Event Statistics Data - Root Causes by Event Type</a:t>
            </a:r>
          </a:p>
          <a:p>
            <a:r>
              <a:rPr lang="en-US" sz="1100" b="1" dirty="0"/>
              <a:t>(2004 - Third Quarter 2011)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October 2018: Handoff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464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Poor Quality Handoffs </a:t>
            </a:r>
            <a:r>
              <a:rPr lang="en-US" b="1" dirty="0" smtClean="0"/>
              <a:t>Cause </a:t>
            </a:r>
          </a:p>
          <a:p>
            <a:pPr algn="ctr"/>
            <a:r>
              <a:rPr lang="en-US" b="1" dirty="0" smtClean="0"/>
              <a:t>Communication Failures</a:t>
            </a:r>
          </a:p>
          <a:p>
            <a:endParaRPr lang="en-US" dirty="0"/>
          </a:p>
          <a:p>
            <a:r>
              <a:rPr lang="en-US" dirty="0" smtClean="0"/>
              <a:t>Providers overestimate effectiveness </a:t>
            </a:r>
            <a:r>
              <a:rPr lang="en-US" dirty="0"/>
              <a:t>of </a:t>
            </a:r>
            <a:r>
              <a:rPr lang="en-US" dirty="0" smtClean="0"/>
              <a:t>handoff communication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important piece </a:t>
            </a:r>
            <a:r>
              <a:rPr lang="en-US" dirty="0" smtClean="0"/>
              <a:t>of information </a:t>
            </a:r>
            <a:r>
              <a:rPr lang="en-US" dirty="0"/>
              <a:t>not </a:t>
            </a:r>
            <a:r>
              <a:rPr lang="en-US" dirty="0" smtClean="0"/>
              <a:t>communicated 60</a:t>
            </a:r>
            <a:r>
              <a:rPr lang="en-US" dirty="0"/>
              <a:t>% of </a:t>
            </a:r>
            <a:r>
              <a:rPr lang="en-US" dirty="0" smtClean="0"/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Despite </a:t>
            </a:r>
            <a:r>
              <a:rPr lang="en-US" dirty="0"/>
              <a:t>lack of agreement </a:t>
            </a:r>
            <a:r>
              <a:rPr lang="en-US" dirty="0" smtClean="0"/>
              <a:t>on content </a:t>
            </a:r>
            <a:r>
              <a:rPr lang="en-US" dirty="0"/>
              <a:t>and rationale, </a:t>
            </a:r>
            <a:r>
              <a:rPr lang="en-US" dirty="0" smtClean="0"/>
              <a:t>peer ratings </a:t>
            </a:r>
            <a:r>
              <a:rPr lang="en-US" dirty="0"/>
              <a:t>of handoff </a:t>
            </a:r>
            <a:r>
              <a:rPr lang="en-US" dirty="0" smtClean="0"/>
              <a:t>quality were high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52" y="1905000"/>
            <a:ext cx="3319725" cy="3708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61722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Chang. Pediatrics 2010: 125(3): 491-6</a:t>
            </a:r>
          </a:p>
        </p:txBody>
      </p:sp>
    </p:spTree>
    <p:extLst>
      <p:ext uri="{BB962C8B-B14F-4D97-AF65-F5344CB8AC3E}">
        <p14:creationId xmlns:p14="http://schemas.microsoft.com/office/powerpoint/2010/main" val="1574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AHRQ Survey Regarding Handoff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276998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Important patient care information is often lost during shift change:</a:t>
            </a:r>
          </a:p>
          <a:p>
            <a:pPr lvl="2"/>
            <a:r>
              <a:rPr lang="en-US" sz="2400" dirty="0" smtClean="0"/>
              <a:t>Benchmark 51%</a:t>
            </a:r>
          </a:p>
          <a:p>
            <a:pPr lvl="2"/>
            <a:r>
              <a:rPr lang="en-US" sz="2400" dirty="0" smtClean="0"/>
              <a:t>Pathology </a:t>
            </a:r>
            <a:r>
              <a:rPr lang="en-US" sz="2400" dirty="0" err="1" smtClean="0"/>
              <a:t>Dept</a:t>
            </a:r>
            <a:r>
              <a:rPr lang="en-US" sz="2400" dirty="0" smtClean="0"/>
              <a:t> 30%</a:t>
            </a:r>
          </a:p>
          <a:p>
            <a:pPr marL="0" indent="0">
              <a:buNone/>
            </a:pPr>
            <a:r>
              <a:rPr lang="en-US" sz="2400" dirty="0" smtClean="0"/>
              <a:t>Problems often occur in the exchange of information across hospital units:</a:t>
            </a:r>
          </a:p>
          <a:p>
            <a:pPr lvl="2"/>
            <a:r>
              <a:rPr lang="en-US" sz="2400" dirty="0" smtClean="0"/>
              <a:t>Benchmark 43%</a:t>
            </a:r>
          </a:p>
          <a:p>
            <a:pPr lvl="2"/>
            <a:r>
              <a:rPr lang="en-US" sz="2400" dirty="0" smtClean="0"/>
              <a:t>Pathology </a:t>
            </a:r>
            <a:r>
              <a:rPr lang="en-US" sz="2400" dirty="0" err="1" smtClean="0"/>
              <a:t>Dept</a:t>
            </a:r>
            <a:r>
              <a:rPr lang="en-US" sz="2400" dirty="0" smtClean="0"/>
              <a:t> 18%</a:t>
            </a:r>
          </a:p>
          <a:p>
            <a:pPr marL="0" indent="0">
              <a:buNone/>
            </a:pPr>
            <a:r>
              <a:rPr lang="en-US" sz="2400" dirty="0" smtClean="0"/>
              <a:t>Shift changes are problematic for patients in this hospital:</a:t>
            </a:r>
          </a:p>
          <a:p>
            <a:pPr lvl="2"/>
            <a:r>
              <a:rPr lang="en-US" sz="2400" dirty="0"/>
              <a:t>Benchmark </a:t>
            </a:r>
            <a:r>
              <a:rPr lang="en-US" sz="2400" dirty="0" smtClean="0"/>
              <a:t>45%</a:t>
            </a:r>
            <a:endParaRPr lang="en-US" sz="2400" dirty="0"/>
          </a:p>
          <a:p>
            <a:pPr lvl="2"/>
            <a:r>
              <a:rPr lang="en-US" sz="2400" dirty="0"/>
              <a:t>Pathology </a:t>
            </a:r>
            <a:r>
              <a:rPr lang="en-US" sz="2400" dirty="0" err="1"/>
              <a:t>Dept</a:t>
            </a:r>
            <a:r>
              <a:rPr lang="en-US" sz="2400" dirty="0"/>
              <a:t> </a:t>
            </a:r>
            <a:r>
              <a:rPr lang="en-US" sz="2400" dirty="0" smtClean="0"/>
              <a:t>24%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6558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Ideal Handoff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52600"/>
            <a:ext cx="5486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October 2018: Handoff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772400" cy="2769989"/>
          </a:xfrm>
        </p:spPr>
        <p:txBody>
          <a:bodyPr/>
          <a:lstStyle/>
          <a:p>
            <a:r>
              <a:rPr lang="en-US" dirty="0" smtClean="0"/>
              <a:t>How do we handoff?</a:t>
            </a:r>
          </a:p>
          <a:p>
            <a:pPr lvl="2"/>
            <a:r>
              <a:rPr lang="en-US" dirty="0" smtClean="0"/>
              <a:t>Lab values to clinicians</a:t>
            </a:r>
          </a:p>
          <a:p>
            <a:pPr lvl="2"/>
            <a:r>
              <a:rPr lang="en-US" dirty="0" smtClean="0"/>
              <a:t>End of work day transitions to oncoming shift</a:t>
            </a:r>
          </a:p>
          <a:p>
            <a:pPr lvl="2"/>
            <a:endParaRPr lang="en-US" dirty="0"/>
          </a:p>
          <a:p>
            <a:r>
              <a:rPr lang="en-US" dirty="0" smtClean="0"/>
              <a:t>What are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2001806613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1968</TotalTime>
  <Words>600</Words>
  <Application>Microsoft Office PowerPoint</Application>
  <PresentationFormat>On-screen Show (4:3)</PresentationFormat>
  <Paragraphs>72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Safety Focus of the Month  October 2018: Handoff</vt:lpstr>
      <vt:lpstr>Safety Focus of the Month  October 2018: Handoff</vt:lpstr>
      <vt:lpstr>AHRQ Survey Regarding Handoff</vt:lpstr>
      <vt:lpstr>The Ideal Handoff</vt:lpstr>
      <vt:lpstr>Safety Focus of the Month  October 2018: Handoff</vt:lpstr>
      <vt:lpstr>PowerPoint Presentation</vt:lpstr>
      <vt:lpstr>PowerPoint Presentation</vt:lpstr>
      <vt:lpstr>PowerPoint Presentation</vt:lpstr>
      <vt:lpstr>PowerPoint Presentation</vt:lpstr>
      <vt:lpstr>Next Steps: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C. Bowman</cp:lastModifiedBy>
  <cp:revision>104</cp:revision>
  <dcterms:created xsi:type="dcterms:W3CDTF">2016-09-30T15:29:35Z</dcterms:created>
  <dcterms:modified xsi:type="dcterms:W3CDTF">2018-10-01T19:06:37Z</dcterms:modified>
</cp:coreProperties>
</file>