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3" r:id="rId4"/>
    <p:sldId id="284" r:id="rId5"/>
    <p:sldId id="274" r:id="rId6"/>
    <p:sldId id="293" r:id="rId7"/>
    <p:sldId id="295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RL6 by Month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5842293906810034E-2"/>
          <c:y val="0.14968050911444292"/>
          <c:w val="0.89767015682179507"/>
          <c:h val="0.761923992377665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Lab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Sheet1!$A$5:$A$14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</c:strCache>
            </c:strRef>
          </c:cat>
          <c:val>
            <c:numRef>
              <c:f>Sheet1!$B$5:$B$14</c:f>
              <c:numCache>
                <c:formatCode>General</c:formatCode>
                <c:ptCount val="10"/>
                <c:pt idx="0">
                  <c:v>203</c:v>
                </c:pt>
                <c:pt idx="1">
                  <c:v>153</c:v>
                </c:pt>
                <c:pt idx="2">
                  <c:v>215</c:v>
                </c:pt>
                <c:pt idx="3">
                  <c:v>221</c:v>
                </c:pt>
                <c:pt idx="4">
                  <c:v>162</c:v>
                </c:pt>
                <c:pt idx="5">
                  <c:v>188</c:v>
                </c:pt>
                <c:pt idx="6">
                  <c:v>138</c:v>
                </c:pt>
                <c:pt idx="7">
                  <c:v>222</c:v>
                </c:pt>
                <c:pt idx="8">
                  <c:v>205</c:v>
                </c:pt>
                <c:pt idx="9">
                  <c:v>185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7D5-4E77-8213-BCE05B97981B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BB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Sheet1!$A$5:$A$14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</c:strCache>
            </c:strRef>
          </c:cat>
          <c:val>
            <c:numRef>
              <c:f>Sheet1!$C$5:$C$14</c:f>
              <c:numCache>
                <c:formatCode>General</c:formatCode>
                <c:ptCount val="10"/>
                <c:pt idx="0">
                  <c:v>35</c:v>
                </c:pt>
                <c:pt idx="1">
                  <c:v>13</c:v>
                </c:pt>
                <c:pt idx="2">
                  <c:v>21</c:v>
                </c:pt>
                <c:pt idx="3">
                  <c:v>24</c:v>
                </c:pt>
                <c:pt idx="4">
                  <c:v>36</c:v>
                </c:pt>
                <c:pt idx="5">
                  <c:v>36</c:v>
                </c:pt>
                <c:pt idx="6">
                  <c:v>38</c:v>
                </c:pt>
                <c:pt idx="7">
                  <c:v>33</c:v>
                </c:pt>
                <c:pt idx="8">
                  <c:v>53</c:v>
                </c:pt>
                <c:pt idx="9">
                  <c:v>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7D5-4E77-8213-BCE05B97981B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Total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Sheet1!$A$5:$A$14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</c:strCache>
            </c:strRef>
          </c:cat>
          <c:val>
            <c:numRef>
              <c:f>Sheet1!$D$5:$D$14</c:f>
              <c:numCache>
                <c:formatCode>General</c:formatCode>
                <c:ptCount val="10"/>
                <c:pt idx="0">
                  <c:v>238</c:v>
                </c:pt>
                <c:pt idx="1">
                  <c:v>166</c:v>
                </c:pt>
                <c:pt idx="2">
                  <c:v>236</c:v>
                </c:pt>
                <c:pt idx="3">
                  <c:v>245</c:v>
                </c:pt>
                <c:pt idx="4">
                  <c:v>198</c:v>
                </c:pt>
                <c:pt idx="5">
                  <c:v>224</c:v>
                </c:pt>
                <c:pt idx="6">
                  <c:v>176</c:v>
                </c:pt>
                <c:pt idx="7">
                  <c:v>255</c:v>
                </c:pt>
                <c:pt idx="8">
                  <c:v>258</c:v>
                </c:pt>
                <c:pt idx="9">
                  <c:v>242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7D5-4E77-8213-BCE05B9798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5979776"/>
        <c:axId val="95997952"/>
      </c:lineChart>
      <c:catAx>
        <c:axId val="9597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97952"/>
        <c:crosses val="autoZero"/>
        <c:auto val="1"/>
        <c:lblAlgn val="ctr"/>
        <c:lblOffset val="100"/>
        <c:noMultiLvlLbl val="0"/>
      </c:catAx>
      <c:valAx>
        <c:axId val="959979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9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baseline="0">
                <a:solidFill>
                  <a:sysClr val="windowText" lastClr="000000"/>
                </a:solidFill>
              </a:rPr>
              <a:t>Top RL6s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RL6'!$E$4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RL6'!$E$5:$E$9</c:f>
              <c:numCache>
                <c:formatCode>General</c:formatCode>
                <c:ptCount val="5"/>
                <c:pt idx="0">
                  <c:v>34</c:v>
                </c:pt>
                <c:pt idx="1">
                  <c:v>26</c:v>
                </c:pt>
                <c:pt idx="2">
                  <c:v>26</c:v>
                </c:pt>
                <c:pt idx="3">
                  <c:v>29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46-4765-BD18-967931A75867}"/>
            </c:ext>
          </c:extLst>
        </c:ser>
        <c:ser>
          <c:idx val="1"/>
          <c:order val="1"/>
          <c:tx>
            <c:strRef>
              <c:f>'Top RL6'!$F$4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RL6'!$F$5:$F$9</c:f>
              <c:numCache>
                <c:formatCode>General</c:formatCode>
                <c:ptCount val="5"/>
                <c:pt idx="0">
                  <c:v>42</c:v>
                </c:pt>
                <c:pt idx="1">
                  <c:v>35</c:v>
                </c:pt>
                <c:pt idx="2">
                  <c:v>34</c:v>
                </c:pt>
                <c:pt idx="3">
                  <c:v>17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46-4765-BD18-967931A75867}"/>
            </c:ext>
          </c:extLst>
        </c:ser>
        <c:ser>
          <c:idx val="2"/>
          <c:order val="2"/>
          <c:tx>
            <c:strRef>
              <c:f>'Top RL6'!$G$4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RL6'!$G$5:$G$9</c:f>
              <c:numCache>
                <c:formatCode>General</c:formatCode>
                <c:ptCount val="5"/>
                <c:pt idx="0">
                  <c:v>35</c:v>
                </c:pt>
                <c:pt idx="1">
                  <c:v>31</c:v>
                </c:pt>
                <c:pt idx="2">
                  <c:v>25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46-4765-BD18-967931A75867}"/>
            </c:ext>
          </c:extLst>
        </c:ser>
        <c:ser>
          <c:idx val="3"/>
          <c:order val="3"/>
          <c:tx>
            <c:strRef>
              <c:f>'Top RL6'!$H$4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RL6'!$H$5:$H$9</c:f>
              <c:numCache>
                <c:formatCode>General</c:formatCode>
                <c:ptCount val="5"/>
                <c:pt idx="0">
                  <c:v>42</c:v>
                </c:pt>
                <c:pt idx="1">
                  <c:v>42</c:v>
                </c:pt>
                <c:pt idx="2">
                  <c:v>33</c:v>
                </c:pt>
                <c:pt idx="3">
                  <c:v>17</c:v>
                </c:pt>
                <c:pt idx="4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46-4765-BD18-967931A75867}"/>
            </c:ext>
          </c:extLst>
        </c:ser>
        <c:ser>
          <c:idx val="4"/>
          <c:order val="4"/>
          <c:tx>
            <c:strRef>
              <c:f>'Top RL6'!$I$4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RL6'!$I$5:$I$9</c:f>
              <c:numCache>
                <c:formatCode>General</c:formatCode>
                <c:ptCount val="5"/>
                <c:pt idx="0">
                  <c:v>62</c:v>
                </c:pt>
                <c:pt idx="1">
                  <c:v>27</c:v>
                </c:pt>
                <c:pt idx="2">
                  <c:v>31</c:v>
                </c:pt>
                <c:pt idx="3">
                  <c:v>26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46-4765-BD18-967931A75867}"/>
            </c:ext>
          </c:extLst>
        </c:ser>
        <c:ser>
          <c:idx val="5"/>
          <c:order val="5"/>
          <c:tx>
            <c:strRef>
              <c:f>'Top RL6'!$J$4</c:f>
              <c:strCache>
                <c:ptCount val="1"/>
                <c:pt idx="0">
                  <c:v>Oct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RL6'!$J$5:$J$9</c:f>
              <c:numCache>
                <c:formatCode>General</c:formatCode>
                <c:ptCount val="5"/>
                <c:pt idx="0">
                  <c:v>41</c:v>
                </c:pt>
                <c:pt idx="1">
                  <c:v>33</c:v>
                </c:pt>
                <c:pt idx="2">
                  <c:v>29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46-4765-BD18-967931A75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740480"/>
        <c:axId val="98766848"/>
      </c:barChart>
      <c:catAx>
        <c:axId val="9874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66848"/>
        <c:crosses val="autoZero"/>
        <c:auto val="1"/>
        <c:lblAlgn val="ctr"/>
        <c:lblOffset val="100"/>
        <c:noMultiLvlLbl val="0"/>
      </c:catAx>
      <c:valAx>
        <c:axId val="9876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beve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4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60000"/>
              </a:lnSpc>
              <a:spcBef>
                <a:spcPct val="0"/>
              </a:spcBef>
            </a:pPr>
            <a:r>
              <a:rPr lang="en-US" altLang="en-US" sz="1300" b="1" dirty="0" smtClean="0"/>
              <a:t>STOP WHEN UNCERTAIN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</a:pPr>
            <a:endParaRPr lang="en-US" altLang="en-US" b="1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This technique is  used when </a:t>
            </a:r>
            <a:r>
              <a:rPr lang="en-US" altLang="en-US" b="1" dirty="0" smtClean="0">
                <a:solidFill>
                  <a:srgbClr val="150D65"/>
                </a:solidFill>
              </a:rPr>
              <a:t>YOU</a:t>
            </a:r>
            <a:r>
              <a:rPr lang="en-US" altLang="en-US" dirty="0" smtClean="0"/>
              <a:t> have questions about </a:t>
            </a:r>
            <a:r>
              <a:rPr lang="en-US" altLang="en-US" b="1" dirty="0" smtClean="0">
                <a:solidFill>
                  <a:srgbClr val="150D65"/>
                </a:solidFill>
              </a:rPr>
              <a:t>YOUR</a:t>
            </a:r>
            <a:r>
              <a:rPr lang="en-US" altLang="en-US" dirty="0" smtClean="0"/>
              <a:t> planned actions.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US" altLang="en-US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Studies of significant events where people proceeded in the face of uncertainty show common things.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People performing outside of the policy &amp; procedure or normal plan are more than </a:t>
            </a:r>
            <a:r>
              <a:rPr lang="en-US" altLang="en-US" b="1" dirty="0" smtClean="0"/>
              <a:t>10 times more likely to make an error</a:t>
            </a:r>
            <a:r>
              <a:rPr lang="en-US" altLang="en-US" dirty="0" smtClean="0"/>
              <a:t>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 smtClean="0"/>
              <a:t>STOP</a:t>
            </a:r>
            <a:r>
              <a:rPr lang="en-US" altLang="en-US" dirty="0" smtClean="0"/>
              <a:t> whenever we realize that our job is off of the normal policy, procedure, protocol, plan, etc. get help.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Get the right people involved, follow the chain of command, and be very diligent in applying these error prevention techniques.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lprod1.medctr.ad.wfubmc.edu/RL6_Prod/Homecenter/Client/Hom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November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209080"/>
              </p:ext>
            </p:extLst>
          </p:nvPr>
        </p:nvGraphicFramePr>
        <p:xfrm>
          <a:off x="838200" y="609600"/>
          <a:ext cx="7543799" cy="525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2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Top RL6 by Category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582246"/>
              </p:ext>
            </p:extLst>
          </p:nvPr>
        </p:nvGraphicFramePr>
        <p:xfrm>
          <a:off x="838200" y="1371600"/>
          <a:ext cx="7467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509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5175" y="14709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Safety Focus of the Month </a:t>
            </a:r>
            <a:br>
              <a:rPr lang="en-US" dirty="0" smtClean="0"/>
            </a:br>
            <a:r>
              <a:rPr lang="en-US" dirty="0" smtClean="0"/>
              <a:t>November 2018: RL6</a:t>
            </a:r>
            <a:endParaRPr lang="en-US" dirty="0"/>
          </a:p>
        </p:txBody>
      </p:sp>
      <p:graphicFrame>
        <p:nvGraphicFramePr>
          <p:cNvPr id="6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40486"/>
              </p:ext>
            </p:extLst>
          </p:nvPr>
        </p:nvGraphicFramePr>
        <p:xfrm>
          <a:off x="414705" y="1736621"/>
          <a:ext cx="4876800" cy="2895644"/>
        </p:xfrm>
        <a:graphic>
          <a:graphicData uri="http://schemas.openxmlformats.org/drawingml/2006/table">
            <a:tbl>
              <a:tblPr/>
              <a:tblGrid>
                <a:gridCol w="2490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6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9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What to Report</a:t>
                      </a:r>
                    </a:p>
                  </a:txBody>
                  <a:tcPr marL="91436" marR="91436" marT="45662" marB="4566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How to Report</a:t>
                      </a:r>
                    </a:p>
                  </a:txBody>
                  <a:tcPr marL="91436" marR="91436"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6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Anything that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harms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 patient or employee</a:t>
                      </a:r>
                    </a:p>
                  </a:txBody>
                  <a:tcPr marL="91436" marR="91436" marT="45662" marB="4566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Share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with your direct inline leader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Report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 incident reporting system – RL – using Intranet.</a:t>
                      </a:r>
                    </a:p>
                  </a:txBody>
                  <a:tcPr marL="91436" marR="91436" marT="45662" marB="456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1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Anything that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threatens to harm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patient or employee</a:t>
                      </a:r>
                    </a:p>
                  </a:txBody>
                  <a:tcPr marL="91436" marR="91436" marT="45662" marB="4566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8800" y="5042464"/>
            <a:ext cx="396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accent1"/>
                </a:solidFill>
              </a:rPr>
              <a:t>Icon link on </a:t>
            </a:r>
            <a:r>
              <a:rPr lang="en-US" altLang="en-US" sz="2000" dirty="0" err="1">
                <a:solidFill>
                  <a:schemeClr val="accent1"/>
                </a:solidFill>
              </a:rPr>
              <a:t>WakeOne</a:t>
            </a:r>
            <a:r>
              <a:rPr lang="en-US" altLang="en-US" sz="2000" dirty="0">
                <a:solidFill>
                  <a:schemeClr val="accent1"/>
                </a:solidFill>
              </a:rPr>
              <a:t> screen, every desktop, and found on “Clinical Applications and Links” page</a:t>
            </a:r>
          </a:p>
        </p:txBody>
      </p:sp>
      <p:pic>
        <p:nvPicPr>
          <p:cNvPr id="10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001705"/>
            <a:ext cx="1066800" cy="133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867400" y="1705686"/>
            <a:ext cx="2514600" cy="295751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04" tIns="146304" rIns="146304" bIns="146304">
            <a:spAutoFit/>
          </a:bodyPr>
          <a:lstStyle>
            <a:lvl1pPr>
              <a:spcAft>
                <a:spcPts val="120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b="1" i="1" dirty="0">
                <a:solidFill>
                  <a:schemeClr val="bg1"/>
                </a:solidFill>
              </a:rPr>
              <a:t>Reporting</a:t>
            </a:r>
            <a:br>
              <a:rPr lang="en-US" altLang="en-US" b="1" i="1" dirty="0">
                <a:solidFill>
                  <a:schemeClr val="bg1"/>
                </a:solidFill>
              </a:rPr>
            </a:br>
            <a:r>
              <a:rPr lang="en-US" altLang="en-US" b="1" i="1" dirty="0">
                <a:solidFill>
                  <a:schemeClr val="bg1"/>
                </a:solidFill>
              </a:rPr>
              <a:t>for Success</a:t>
            </a:r>
            <a:endParaRPr lang="en-US" altLang="en-US" i="1" dirty="0">
              <a:solidFill>
                <a:schemeClr val="bg1"/>
              </a:solidFill>
            </a:endParaRPr>
          </a:p>
          <a:p>
            <a:pPr algn="ctr" eaLnBrk="1" hangingPunct="1">
              <a:spcAft>
                <a:spcPct val="0"/>
              </a:spcAft>
              <a:buFontTx/>
              <a:buNone/>
              <a:defRPr/>
            </a:pPr>
            <a:r>
              <a:rPr lang="en-US" altLang="en-US" i="1" dirty="0">
                <a:solidFill>
                  <a:schemeClr val="bg1"/>
                </a:solidFill>
              </a:rPr>
              <a:t>Report </a:t>
            </a:r>
          </a:p>
          <a:p>
            <a:pPr algn="ctr" eaLnBrk="1" hangingPunct="1">
              <a:spcAft>
                <a:spcPct val="0"/>
              </a:spcAft>
              <a:buFontTx/>
              <a:buNone/>
              <a:defRPr/>
            </a:pPr>
            <a:r>
              <a:rPr lang="en-US" altLang="en-US" i="1" dirty="0">
                <a:solidFill>
                  <a:schemeClr val="bg1"/>
                </a:solidFill>
              </a:rPr>
              <a:t>“Good Catches” </a:t>
            </a:r>
          </a:p>
          <a:p>
            <a:pPr algn="ctr" eaLnBrk="1" hangingPunct="1">
              <a:spcAft>
                <a:spcPct val="0"/>
              </a:spcAft>
              <a:buFontTx/>
              <a:buNone/>
              <a:defRPr/>
            </a:pPr>
            <a:r>
              <a:rPr lang="en-US" altLang="en-US" i="1" dirty="0">
                <a:solidFill>
                  <a:schemeClr val="bg1"/>
                </a:solidFill>
              </a:rPr>
              <a:t>in addition to patient safety incidents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4876292"/>
            <a:ext cx="24241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AHRQ Survey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7066"/>
            <a:ext cx="7467600" cy="482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8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AHRQ Survey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19124"/>
              </p:ext>
            </p:extLst>
          </p:nvPr>
        </p:nvGraphicFramePr>
        <p:xfrm>
          <a:off x="773723" y="1143000"/>
          <a:ext cx="7543799" cy="502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3" imgW="7076989" imgH="4410102" progId="Excel.Sheet.12">
                  <p:embed/>
                </p:oleObj>
              </mc:Choice>
              <mc:Fallback>
                <p:oleObj name="Worksheet" r:id="rId3" imgW="7076989" imgH="44101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723" y="1143000"/>
                        <a:ext cx="7543799" cy="502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53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654" y="381000"/>
            <a:ext cx="8748346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LEAN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8827" y="12192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Focus for the next 3 months:</a:t>
            </a:r>
          </a:p>
          <a:p>
            <a:r>
              <a:rPr lang="en-US" dirty="0"/>
              <a:t> </a:t>
            </a:r>
            <a:r>
              <a:rPr lang="en-US" dirty="0" smtClean="0"/>
              <a:t>       1</a:t>
            </a:r>
            <a:r>
              <a:rPr lang="en-US" dirty="0"/>
              <a:t>. </a:t>
            </a:r>
            <a:r>
              <a:rPr lang="en-US" dirty="0" smtClean="0"/>
              <a:t>Continued </a:t>
            </a:r>
            <a:r>
              <a:rPr lang="en-US" dirty="0"/>
              <a:t>small projects for individual departments that are </a:t>
            </a:r>
            <a:r>
              <a:rPr lang="en-US" dirty="0" smtClean="0"/>
              <a:t>			contained </a:t>
            </a:r>
            <a:r>
              <a:rPr lang="en-US" dirty="0"/>
              <a:t>in their areas.</a:t>
            </a:r>
          </a:p>
          <a:p>
            <a:r>
              <a:rPr lang="en-US" dirty="0"/>
              <a:t> </a:t>
            </a:r>
            <a:r>
              <a:rPr lang="en-US" dirty="0" smtClean="0"/>
              <a:t>        2.</a:t>
            </a:r>
            <a:r>
              <a:rPr lang="en-US" dirty="0"/>
              <a:t> </a:t>
            </a:r>
            <a:r>
              <a:rPr lang="en-US" dirty="0" smtClean="0"/>
              <a:t>Implement </a:t>
            </a:r>
            <a:r>
              <a:rPr lang="en-US" dirty="0"/>
              <a:t>Huddle Boards for every </a:t>
            </a:r>
            <a:r>
              <a:rPr lang="en-US" dirty="0" smtClean="0"/>
              <a:t>department </a:t>
            </a:r>
            <a:r>
              <a:rPr lang="en-US" dirty="0"/>
              <a:t>to help the teams </a:t>
            </a:r>
            <a:r>
              <a:rPr lang="en-US" dirty="0" smtClean="0"/>
              <a:t>	document </a:t>
            </a:r>
            <a:r>
              <a:rPr lang="en-US" dirty="0"/>
              <a:t>their work </a:t>
            </a:r>
            <a:r>
              <a:rPr lang="en-US" dirty="0" smtClean="0"/>
              <a:t>and focus </a:t>
            </a:r>
            <a:r>
              <a:rPr lang="en-US" dirty="0"/>
              <a:t>on our drivers.  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Focus: Quality, Safety, and Deliverables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3</a:t>
            </a:r>
            <a:r>
              <a:rPr lang="en-US" dirty="0"/>
              <a:t>. </a:t>
            </a:r>
            <a:r>
              <a:rPr lang="en-US" dirty="0" smtClean="0"/>
              <a:t>Process </a:t>
            </a:r>
            <a:r>
              <a:rPr lang="en-US" dirty="0"/>
              <a:t>map the entire specimen process for all </a:t>
            </a:r>
            <a:r>
              <a:rPr lang="en-US" dirty="0" smtClean="0"/>
              <a:t>sections including both 	AP </a:t>
            </a:r>
            <a:r>
              <a:rPr lang="en-US" dirty="0"/>
              <a:t>and </a:t>
            </a:r>
            <a:r>
              <a:rPr lang="en-US" dirty="0" smtClean="0"/>
              <a:t>CP. This </a:t>
            </a:r>
            <a:r>
              <a:rPr lang="en-US" dirty="0"/>
              <a:t>is the biggest workflow effecting </a:t>
            </a:r>
            <a:r>
              <a:rPr lang="en-US" dirty="0" smtClean="0"/>
              <a:t>everyone and		is </a:t>
            </a:r>
            <a:r>
              <a:rPr lang="en-US" dirty="0"/>
              <a:t>intertwined both AP and </a:t>
            </a:r>
            <a:r>
              <a:rPr lang="en-US" dirty="0" smtClean="0"/>
              <a:t>CP. </a:t>
            </a:r>
            <a:endParaRPr lang="en-US" dirty="0"/>
          </a:p>
          <a:p>
            <a:r>
              <a:rPr lang="en-US" dirty="0" smtClean="0"/>
              <a:t>		a</a:t>
            </a:r>
            <a:r>
              <a:rPr lang="en-US" dirty="0"/>
              <a:t>. </a:t>
            </a:r>
            <a:r>
              <a:rPr lang="en-US" dirty="0" smtClean="0"/>
              <a:t>Once </a:t>
            </a:r>
            <a:r>
              <a:rPr lang="en-US" dirty="0"/>
              <a:t>this is mapped, host a Rapid Improvement </a:t>
            </a:r>
            <a:r>
              <a:rPr lang="en-US" dirty="0" smtClean="0"/>
              <a:t>			Event </a:t>
            </a:r>
            <a:r>
              <a:rPr lang="en-US" dirty="0"/>
              <a:t>with these sections.</a:t>
            </a:r>
          </a:p>
          <a:p>
            <a:r>
              <a:rPr lang="en-US" dirty="0" smtClean="0"/>
              <a:t>		b</a:t>
            </a:r>
            <a:r>
              <a:rPr lang="en-US" dirty="0"/>
              <a:t>. </a:t>
            </a:r>
            <a:r>
              <a:rPr lang="en-US" dirty="0" smtClean="0"/>
              <a:t>Utilize </a:t>
            </a:r>
            <a:r>
              <a:rPr lang="en-US" dirty="0"/>
              <a:t>Tesila to assist Brad and Shelley with this </a:t>
            </a:r>
            <a:r>
              <a:rPr lang="en-US" dirty="0" smtClean="0"/>
              <a:t>			process </a:t>
            </a:r>
            <a:r>
              <a:rPr lang="en-US" dirty="0"/>
              <a:t>mapping. </a:t>
            </a:r>
          </a:p>
          <a:p>
            <a:r>
              <a:rPr lang="en-US" dirty="0"/>
              <a:t> </a:t>
            </a:r>
            <a:r>
              <a:rPr lang="en-US" dirty="0" smtClean="0"/>
              <a:t>       4</a:t>
            </a:r>
            <a:r>
              <a:rPr lang="en-US" dirty="0"/>
              <a:t>. </a:t>
            </a:r>
            <a:r>
              <a:rPr lang="en-US" dirty="0" smtClean="0"/>
              <a:t>Train </a:t>
            </a:r>
            <a:r>
              <a:rPr lang="en-US" dirty="0"/>
              <a:t>remaining employees on the LEAN </a:t>
            </a:r>
            <a:r>
              <a:rPr lang="en-US" dirty="0" smtClean="0"/>
              <a:t>material. Training to occur 	through </a:t>
            </a:r>
            <a:r>
              <a:rPr lang="en-US" dirty="0"/>
              <a:t>a combination on online </a:t>
            </a:r>
            <a:r>
              <a:rPr lang="en-US" dirty="0" smtClean="0"/>
              <a:t>and </a:t>
            </a:r>
            <a:r>
              <a:rPr lang="en-US" dirty="0"/>
              <a:t>face to face training.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88190"/>
      </p:ext>
    </p:extLst>
  </p:cSld>
  <p:clrMapOvr>
    <a:masterClrMapping/>
  </p:clrMapOvr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2212</TotalTime>
  <Words>202</Words>
  <Application>Microsoft Office PowerPoint</Application>
  <PresentationFormat>On-screen Show (4:3)</PresentationFormat>
  <Paragraphs>43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WFBMC Internal Theme1</vt:lpstr>
      <vt:lpstr>Worksheet</vt:lpstr>
      <vt:lpstr>Lab / Pathology  Managers Meeting</vt:lpstr>
      <vt:lpstr>Patient and Family Promise</vt:lpstr>
      <vt:lpstr>PowerPoint Presentation</vt:lpstr>
      <vt:lpstr>Top RL6 by Category</vt:lpstr>
      <vt:lpstr>Safety Focus of the Month  November 2018: RL6</vt:lpstr>
      <vt:lpstr>AHRQ Survey</vt:lpstr>
      <vt:lpstr>AHRQ Survey</vt:lpstr>
      <vt:lpstr>PowerPoint Presentation</vt:lpstr>
    </vt:vector>
  </TitlesOfParts>
  <Company>WFUHS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WFUHS</cp:lastModifiedBy>
  <cp:revision>115</cp:revision>
  <dcterms:created xsi:type="dcterms:W3CDTF">2016-09-30T15:29:35Z</dcterms:created>
  <dcterms:modified xsi:type="dcterms:W3CDTF">2018-11-08T17:16:58Z</dcterms:modified>
</cp:coreProperties>
</file>