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5"/>
  </p:notesMasterIdLst>
  <p:handoutMasterIdLst>
    <p:handoutMasterId r:id="rId26"/>
  </p:handoutMasterIdLst>
  <p:sldIdLst>
    <p:sldId id="259" r:id="rId3"/>
    <p:sldId id="491" r:id="rId4"/>
    <p:sldId id="262" r:id="rId5"/>
    <p:sldId id="507" r:id="rId6"/>
    <p:sldId id="260" r:id="rId7"/>
    <p:sldId id="330" r:id="rId8"/>
    <p:sldId id="505" r:id="rId9"/>
    <p:sldId id="506" r:id="rId10"/>
    <p:sldId id="492" r:id="rId11"/>
    <p:sldId id="493" r:id="rId12"/>
    <p:sldId id="494" r:id="rId13"/>
    <p:sldId id="495" r:id="rId14"/>
    <p:sldId id="496" r:id="rId15"/>
    <p:sldId id="497" r:id="rId16"/>
    <p:sldId id="498" r:id="rId17"/>
    <p:sldId id="499" r:id="rId18"/>
    <p:sldId id="500" r:id="rId19"/>
    <p:sldId id="502" r:id="rId20"/>
    <p:sldId id="501" r:id="rId21"/>
    <p:sldId id="503" r:id="rId22"/>
    <p:sldId id="504" r:id="rId23"/>
    <p:sldId id="508" r:id="rId24"/>
  </p:sldIdLst>
  <p:sldSz cx="9144000" cy="6858000" type="screen4x3"/>
  <p:notesSz cx="7023100" cy="93091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300"/>
    <a:srgbClr val="CC7722"/>
    <a:srgbClr val="04BC04"/>
    <a:srgbClr val="CC0099"/>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3" autoAdjust="0"/>
    <p:restoredTop sz="84477" autoAdjust="0"/>
  </p:normalViewPr>
  <p:slideViewPr>
    <p:cSldViewPr showGuides="1">
      <p:cViewPr varScale="1">
        <p:scale>
          <a:sx n="74" d="100"/>
          <a:sy n="74" d="100"/>
        </p:scale>
        <p:origin x="-754" y="-82"/>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4BE9ED-C6C0-4C27-9A27-F0C4B7223FF8}" type="datetimeFigureOut">
              <a:rPr lang="en-US" smtClean="0"/>
              <a:t>10/25/2018</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1A6F71A-5F82-459E-91E3-7CC4DDCCC4AB}" type="slidenum">
              <a:rPr lang="en-US" smtClean="0"/>
              <a:t>‹#›</a:t>
            </a:fld>
            <a:endParaRPr lang="en-US" dirty="0"/>
          </a:p>
        </p:txBody>
      </p:sp>
    </p:spTree>
    <p:extLst>
      <p:ext uri="{BB962C8B-B14F-4D97-AF65-F5344CB8AC3E}">
        <p14:creationId xmlns:p14="http://schemas.microsoft.com/office/powerpoint/2010/main" val="72120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997090A-D382-4B21-B0D3-AFD1A82AE68B}" type="datetimeFigureOut">
              <a:rPr lang="en-US" smtClean="0"/>
              <a:t>10/25/2018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696198C-2204-4D44-A38D-AF68896CADF7}" type="slidenum">
              <a:rPr lang="en-US" smtClean="0"/>
              <a:t>‹#›</a:t>
            </a:fld>
            <a:endParaRPr lang="en-US" dirty="0"/>
          </a:p>
        </p:txBody>
      </p:sp>
    </p:spTree>
    <p:extLst>
      <p:ext uri="{BB962C8B-B14F-4D97-AF65-F5344CB8AC3E}">
        <p14:creationId xmlns:p14="http://schemas.microsoft.com/office/powerpoint/2010/main" val="375701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excel log will be located in</a:t>
            </a:r>
            <a:r>
              <a:rPr lang="en-US" baseline="0" dirty="0" smtClean="0"/>
              <a:t> the </a:t>
            </a:r>
            <a:r>
              <a:rPr lang="en-US" baseline="0" dirty="0" err="1" smtClean="0"/>
              <a:t>Lab_Compliance</a:t>
            </a:r>
            <a:r>
              <a:rPr lang="en-US" baseline="0" dirty="0" smtClean="0"/>
              <a:t> folder in the </a:t>
            </a:r>
            <a:r>
              <a:rPr lang="en-US" baseline="0" dirty="0" err="1" smtClean="0"/>
              <a:t>Lab_Shared</a:t>
            </a:r>
            <a:r>
              <a:rPr lang="en-US" baseline="0" dirty="0" smtClean="0"/>
              <a:t> Drive. Long term goal is to have this available on a Shared Drive or Electronic Document control system. </a:t>
            </a:r>
            <a:endParaRPr lang="en-US" dirty="0"/>
          </a:p>
        </p:txBody>
      </p:sp>
      <p:sp>
        <p:nvSpPr>
          <p:cNvPr id="4" name="Slide Number Placeholder 3"/>
          <p:cNvSpPr>
            <a:spLocks noGrp="1"/>
          </p:cNvSpPr>
          <p:nvPr>
            <p:ph type="sldNum" sz="quarter" idx="10"/>
          </p:nvPr>
        </p:nvSpPr>
        <p:spPr/>
        <p:txBody>
          <a:bodyPr/>
          <a:lstStyle/>
          <a:p>
            <a:fld id="{8696198C-2204-4D44-A38D-AF68896CADF7}" type="slidenum">
              <a:rPr lang="en-US" smtClean="0"/>
              <a:t>8</a:t>
            </a:fld>
            <a:endParaRPr lang="en-US" dirty="0"/>
          </a:p>
        </p:txBody>
      </p:sp>
    </p:spTree>
    <p:extLst>
      <p:ext uri="{BB962C8B-B14F-4D97-AF65-F5344CB8AC3E}">
        <p14:creationId xmlns:p14="http://schemas.microsoft.com/office/powerpoint/2010/main" val="145206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6198C-2204-4D44-A38D-AF68896CADF7}" type="slidenum">
              <a:rPr lang="en-US" smtClean="0"/>
              <a:t>17</a:t>
            </a:fld>
            <a:endParaRPr lang="en-US" dirty="0"/>
          </a:p>
        </p:txBody>
      </p:sp>
    </p:spTree>
    <p:extLst>
      <p:ext uri="{BB962C8B-B14F-4D97-AF65-F5344CB8AC3E}">
        <p14:creationId xmlns:p14="http://schemas.microsoft.com/office/powerpoint/2010/main" val="289112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Evaluation: Yes</a:t>
            </a:r>
          </a:p>
          <a:p>
            <a:r>
              <a:rPr lang="en-US" dirty="0" smtClean="0"/>
              <a:t>Investigation &amp; Analysis: QC</a:t>
            </a:r>
            <a:r>
              <a:rPr lang="en-US" baseline="0" dirty="0" smtClean="0"/>
              <a:t> was not run; tech error/instrument error/extraction error; time/date occurred; tech, reviewer and instrument; department and batch number </a:t>
            </a:r>
          </a:p>
          <a:p>
            <a:r>
              <a:rPr lang="en-US" baseline="0" dirty="0" smtClean="0"/>
              <a:t>Action Plan: Corrective action – extract/prepare the batch again with QC (if applicable); are there any other controls within the batch that could serve as a negative control? Have batch reviewed by section director for guidance; Employee training</a:t>
            </a:r>
          </a:p>
          <a:p>
            <a:r>
              <a:rPr lang="en-US" baseline="0" dirty="0" smtClean="0"/>
              <a:t>	Preventive action – any changes to procedure to make sure this step isn’t missed? Instrument maintenance, employee training</a:t>
            </a:r>
          </a:p>
          <a:p>
            <a:r>
              <a:rPr lang="en-US" baseline="0" dirty="0" smtClean="0"/>
              <a:t>	***document all actions***</a:t>
            </a:r>
          </a:p>
          <a:p>
            <a:endParaRPr lang="en-US" dirty="0"/>
          </a:p>
        </p:txBody>
      </p:sp>
      <p:sp>
        <p:nvSpPr>
          <p:cNvPr id="4" name="Slide Number Placeholder 3"/>
          <p:cNvSpPr>
            <a:spLocks noGrp="1"/>
          </p:cNvSpPr>
          <p:nvPr>
            <p:ph type="sldNum" sz="quarter" idx="10"/>
          </p:nvPr>
        </p:nvSpPr>
        <p:spPr/>
        <p:txBody>
          <a:bodyPr/>
          <a:lstStyle/>
          <a:p>
            <a:fld id="{8696198C-2204-4D44-A38D-AF68896CADF7}" type="slidenum">
              <a:rPr lang="en-US" smtClean="0"/>
              <a:t>21</a:t>
            </a:fld>
            <a:endParaRPr lang="en-US" dirty="0"/>
          </a:p>
        </p:txBody>
      </p:sp>
    </p:spTree>
    <p:extLst>
      <p:ext uri="{BB962C8B-B14F-4D97-AF65-F5344CB8AC3E}">
        <p14:creationId xmlns:p14="http://schemas.microsoft.com/office/powerpoint/2010/main" val="1321001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876CA57-BD0F-415A-AD77-67E2531AC02D}" type="datetimeFigureOut">
              <a:rPr lang="en-US" smtClean="0">
                <a:solidFill>
                  <a:srgbClr val="DBF5F9">
                    <a:shade val="90000"/>
                  </a:srgbClr>
                </a:solidFill>
              </a:rPr>
              <a:pPr/>
              <a:t>10/25/2018</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altLang="en-US" dirty="0" smtClean="0">
                <a:solidFill>
                  <a:srgbClr val="DBF5F9">
                    <a:shade val="90000"/>
                  </a:srgbClr>
                </a:solidFill>
              </a:rPr>
              <a:t>For </a:t>
            </a:r>
            <a:r>
              <a:rPr lang="en-US" altLang="en-US" i="1" dirty="0" smtClean="0">
                <a:solidFill>
                  <a:srgbClr val="DBF5F9">
                    <a:shade val="90000"/>
                  </a:srgbClr>
                </a:solidFill>
              </a:rPr>
              <a:t>in vitro</a:t>
            </a:r>
            <a:r>
              <a:rPr lang="en-US" altLang="en-US" dirty="0" smtClean="0">
                <a:solidFill>
                  <a:srgbClr val="DBF5F9">
                    <a:shade val="90000"/>
                  </a:srgbClr>
                </a:solidFill>
              </a:rPr>
              <a:t> diagnostic use.</a:t>
            </a:r>
          </a:p>
          <a:p>
            <a:r>
              <a:rPr lang="en-US" altLang="en-US" dirty="0" smtClean="0">
                <a:solidFill>
                  <a:srgbClr val="DBF5F9">
                    <a:shade val="90000"/>
                  </a:srgbClr>
                </a:solidFill>
              </a:rPr>
              <a:t>i-STAT Learning System Power Point Chapter 1 726364-00A Rev Date 11-MAR-2011</a:t>
            </a:r>
            <a:endParaRPr lang="en-US" alt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AC7D4A86-A5F5-495E-9D7E-A457C18FD032}" type="slidenum">
              <a:rPr lang="en-US" altLang="en-US" smtClean="0">
                <a:solidFill>
                  <a:srgbClr val="DBF5F9">
                    <a:shade val="90000"/>
                  </a:srgbClr>
                </a:solidFill>
              </a:rPr>
              <a:pPr/>
              <a:t>‹#›</a:t>
            </a:fld>
            <a:endParaRPr lang="en-US" altLang="en-US" dirty="0">
              <a:solidFill>
                <a:srgbClr val="DBF5F9">
                  <a:shade val="90000"/>
                </a:srgbClr>
              </a:solidFill>
            </a:endParaRPr>
          </a:p>
        </p:txBody>
      </p:sp>
      <p:pic>
        <p:nvPicPr>
          <p:cNvPr id="7" name="Picture 9" descr="i-STAT_LS_Logo_i-STAT_LS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53000" y="6388100"/>
            <a:ext cx="2362200" cy="30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27422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76CA57-BD0F-415A-AD77-67E2531AC02D}" type="datetimeFigureOut">
              <a:rPr lang="en-US" smtClean="0">
                <a:solidFill>
                  <a:srgbClr val="04617B">
                    <a:shade val="90000"/>
                  </a:srgbClr>
                </a:solidFill>
              </a:rPr>
              <a:pPr/>
              <a:t>10/25/2018</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ltLang="en-US" dirty="0" smtClean="0">
                <a:solidFill>
                  <a:srgbClr val="04617B">
                    <a:shade val="90000"/>
                  </a:srgbClr>
                </a:solidFill>
              </a:rPr>
              <a:t>For </a:t>
            </a:r>
            <a:r>
              <a:rPr lang="en-US" altLang="en-US" i="1" dirty="0" smtClean="0">
                <a:solidFill>
                  <a:srgbClr val="04617B">
                    <a:shade val="90000"/>
                  </a:srgbClr>
                </a:solidFill>
              </a:rPr>
              <a:t>in vitro</a:t>
            </a:r>
            <a:r>
              <a:rPr lang="en-US" altLang="en-US" dirty="0" smtClean="0">
                <a:solidFill>
                  <a:srgbClr val="04617B">
                    <a:shade val="90000"/>
                  </a:srgbClr>
                </a:solidFill>
              </a:rPr>
              <a:t> diagnostic use.</a:t>
            </a:r>
          </a:p>
          <a:p>
            <a:r>
              <a:rPr lang="en-US" altLang="en-US" dirty="0" smtClean="0">
                <a:solidFill>
                  <a:srgbClr val="04617B">
                    <a:shade val="90000"/>
                  </a:srgbClr>
                </a:solidFill>
              </a:rPr>
              <a:t>i-STAT Learning System Power Point Chapter 1 726364-00A Rev Date 11-MAR-2011</a:t>
            </a:r>
            <a:endParaRPr lang="en-US" alt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3784240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876CA57-BD0F-415A-AD77-67E2531AC02D}" type="datetimeFigureOut">
              <a:rPr lang="en-US" smtClean="0">
                <a:solidFill>
                  <a:srgbClr val="DBF5F9">
                    <a:shade val="90000"/>
                  </a:srgbClr>
                </a:solidFill>
              </a:rPr>
              <a:pPr/>
              <a:t>10/25/2018</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altLang="en-US" dirty="0" smtClean="0">
                <a:solidFill>
                  <a:srgbClr val="DBF5F9">
                    <a:shade val="90000"/>
                  </a:srgbClr>
                </a:solidFill>
              </a:rPr>
              <a:t>For </a:t>
            </a:r>
            <a:r>
              <a:rPr lang="en-US" altLang="en-US" i="1" dirty="0" smtClean="0">
                <a:solidFill>
                  <a:srgbClr val="DBF5F9">
                    <a:shade val="90000"/>
                  </a:srgbClr>
                </a:solidFill>
              </a:rPr>
              <a:t>in vitro</a:t>
            </a:r>
            <a:r>
              <a:rPr lang="en-US" altLang="en-US" dirty="0" smtClean="0">
                <a:solidFill>
                  <a:srgbClr val="DBF5F9">
                    <a:shade val="90000"/>
                  </a:srgbClr>
                </a:solidFill>
              </a:rPr>
              <a:t> diagnostic use.</a:t>
            </a:r>
          </a:p>
          <a:p>
            <a:r>
              <a:rPr lang="en-US" altLang="en-US" dirty="0" smtClean="0">
                <a:solidFill>
                  <a:srgbClr val="DBF5F9">
                    <a:shade val="90000"/>
                  </a:srgbClr>
                </a:solidFill>
              </a:rPr>
              <a:t>i-STAT Learning System Power Point Chapter 1 726364-00A Rev Date 11-MAR-2011</a:t>
            </a:r>
            <a:endParaRPr lang="en-US" alt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91B4A7A0-FC0D-4FB7-84F3-B301C169AA53}" type="slidenum">
              <a:rPr lang="en-US" altLang="en-US" smtClean="0">
                <a:solidFill>
                  <a:srgbClr val="DBF5F9">
                    <a:shade val="90000"/>
                  </a:srgbClr>
                </a:solidFill>
              </a:rPr>
              <a:pPr/>
              <a:t>‹#›</a:t>
            </a:fld>
            <a:endParaRPr lang="en-US" altLang="en-US" dirty="0">
              <a:solidFill>
                <a:srgbClr val="DBF5F9">
                  <a:shade val="90000"/>
                </a:srgbClr>
              </a:solidFill>
            </a:endParaRPr>
          </a:p>
        </p:txBody>
      </p:sp>
    </p:spTree>
    <p:extLst>
      <p:ext uri="{BB962C8B-B14F-4D97-AF65-F5344CB8AC3E}">
        <p14:creationId xmlns:p14="http://schemas.microsoft.com/office/powerpoint/2010/main" val="412097708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76CA57-BD0F-415A-AD77-67E2531AC02D}" type="datetimeFigureOut">
              <a:rPr lang="en-US" smtClean="0">
                <a:solidFill>
                  <a:srgbClr val="04617B">
                    <a:shade val="90000"/>
                  </a:srgbClr>
                </a:solidFill>
              </a:rPr>
              <a:pPr/>
              <a:t>10/25/2018</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ltLang="en-US" dirty="0" smtClean="0">
                <a:solidFill>
                  <a:srgbClr val="04617B">
                    <a:shade val="90000"/>
                  </a:srgbClr>
                </a:solidFill>
              </a:rPr>
              <a:t>For </a:t>
            </a:r>
            <a:r>
              <a:rPr lang="en-US" altLang="en-US" i="1" dirty="0" smtClean="0">
                <a:solidFill>
                  <a:srgbClr val="04617B">
                    <a:shade val="90000"/>
                  </a:srgbClr>
                </a:solidFill>
              </a:rPr>
              <a:t>in vitro</a:t>
            </a:r>
            <a:r>
              <a:rPr lang="en-US" altLang="en-US" dirty="0" smtClean="0">
                <a:solidFill>
                  <a:srgbClr val="04617B">
                    <a:shade val="90000"/>
                  </a:srgbClr>
                </a:solidFill>
              </a:rPr>
              <a:t> diagnostic use.</a:t>
            </a:r>
          </a:p>
          <a:p>
            <a:r>
              <a:rPr lang="en-US" altLang="en-US" dirty="0" smtClean="0">
                <a:solidFill>
                  <a:srgbClr val="04617B">
                    <a:shade val="90000"/>
                  </a:srgbClr>
                </a:solidFill>
              </a:rPr>
              <a:t>i-STAT Learning System Power Point Chapter 1 726364-00A Rev Date 11-MAR-2011</a:t>
            </a:r>
            <a:endParaRPr lang="en-US" alt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B82EEAA-12AB-4B2F-AB1D-984BDBA8999C}"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335900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76CA57-BD0F-415A-AD77-67E2531AC02D}" type="datetimeFigureOut">
              <a:rPr lang="en-US" smtClean="0">
                <a:solidFill>
                  <a:srgbClr val="04617B">
                    <a:shade val="90000"/>
                  </a:srgbClr>
                </a:solidFill>
              </a:rPr>
              <a:pPr/>
              <a:t>10/25/2018</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altLang="en-US" dirty="0" smtClean="0">
                <a:solidFill>
                  <a:srgbClr val="04617B">
                    <a:shade val="90000"/>
                  </a:srgbClr>
                </a:solidFill>
              </a:rPr>
              <a:t>For </a:t>
            </a:r>
            <a:r>
              <a:rPr lang="en-US" altLang="en-US" i="1" dirty="0" smtClean="0">
                <a:solidFill>
                  <a:srgbClr val="04617B">
                    <a:shade val="90000"/>
                  </a:srgbClr>
                </a:solidFill>
              </a:rPr>
              <a:t>in vitro</a:t>
            </a:r>
            <a:r>
              <a:rPr lang="en-US" altLang="en-US" dirty="0" smtClean="0">
                <a:solidFill>
                  <a:srgbClr val="04617B">
                    <a:shade val="90000"/>
                  </a:srgbClr>
                </a:solidFill>
              </a:rPr>
              <a:t> diagnostic use.</a:t>
            </a:r>
          </a:p>
          <a:p>
            <a:r>
              <a:rPr lang="en-US" altLang="en-US" dirty="0" smtClean="0">
                <a:solidFill>
                  <a:srgbClr val="04617B">
                    <a:shade val="90000"/>
                  </a:srgbClr>
                </a:solidFill>
              </a:rPr>
              <a:t>i-STAT Learning System Power Point Chapter 1 726364-00A Rev Date 11-MAR-2011</a:t>
            </a:r>
            <a:endParaRPr lang="en-US" alt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3EA79103-0DA6-46AC-81FB-98BBD5189466}"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868628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76CA57-BD0F-415A-AD77-67E2531AC02D}" type="datetimeFigureOut">
              <a:rPr lang="en-US" smtClean="0">
                <a:solidFill>
                  <a:srgbClr val="04617B">
                    <a:shade val="90000"/>
                  </a:srgbClr>
                </a:solidFill>
              </a:rPr>
              <a:pPr/>
              <a:t>10/25/2018</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altLang="en-US" dirty="0" smtClean="0">
                <a:solidFill>
                  <a:srgbClr val="04617B">
                    <a:shade val="90000"/>
                  </a:srgbClr>
                </a:solidFill>
              </a:rPr>
              <a:t>For </a:t>
            </a:r>
            <a:r>
              <a:rPr lang="en-US" altLang="en-US" i="1" dirty="0" smtClean="0">
                <a:solidFill>
                  <a:srgbClr val="04617B">
                    <a:shade val="90000"/>
                  </a:srgbClr>
                </a:solidFill>
              </a:rPr>
              <a:t>in vitro</a:t>
            </a:r>
            <a:r>
              <a:rPr lang="en-US" altLang="en-US" dirty="0" smtClean="0">
                <a:solidFill>
                  <a:srgbClr val="04617B">
                    <a:shade val="90000"/>
                  </a:srgbClr>
                </a:solidFill>
              </a:rPr>
              <a:t> diagnostic use.</a:t>
            </a:r>
          </a:p>
          <a:p>
            <a:r>
              <a:rPr lang="en-US" altLang="en-US" dirty="0" smtClean="0">
                <a:solidFill>
                  <a:srgbClr val="04617B">
                    <a:shade val="90000"/>
                  </a:srgbClr>
                </a:solidFill>
              </a:rPr>
              <a:t>i-STAT Learning System Power Point Chapter 1 726364-00A Rev Date 11-MAR-2011</a:t>
            </a:r>
            <a:endParaRPr lang="en-US" alt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A5FA56BE-8DC2-4B33-BDD3-0E81713577C2}"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2498454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6CA57-BD0F-415A-AD77-67E2531AC02D}" type="datetimeFigureOut">
              <a:rPr lang="en-US" smtClean="0">
                <a:solidFill>
                  <a:srgbClr val="04617B">
                    <a:shade val="90000"/>
                  </a:srgbClr>
                </a:solidFill>
              </a:rPr>
              <a:pPr/>
              <a:t>10/25/2018</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altLang="en-US" dirty="0" smtClean="0">
                <a:solidFill>
                  <a:srgbClr val="04617B">
                    <a:shade val="90000"/>
                  </a:srgbClr>
                </a:solidFill>
              </a:rPr>
              <a:t>For </a:t>
            </a:r>
            <a:r>
              <a:rPr lang="en-US" altLang="en-US" i="1" dirty="0" smtClean="0">
                <a:solidFill>
                  <a:srgbClr val="04617B">
                    <a:shade val="90000"/>
                  </a:srgbClr>
                </a:solidFill>
              </a:rPr>
              <a:t>in vitro</a:t>
            </a:r>
            <a:r>
              <a:rPr lang="en-US" altLang="en-US" dirty="0" smtClean="0">
                <a:solidFill>
                  <a:srgbClr val="04617B">
                    <a:shade val="90000"/>
                  </a:srgbClr>
                </a:solidFill>
              </a:rPr>
              <a:t> diagnostic use.</a:t>
            </a:r>
          </a:p>
          <a:p>
            <a:r>
              <a:rPr lang="en-US" altLang="en-US" dirty="0" smtClean="0">
                <a:solidFill>
                  <a:srgbClr val="04617B">
                    <a:shade val="90000"/>
                  </a:srgbClr>
                </a:solidFill>
              </a:rPr>
              <a:t>i-STAT Learning System Power Point Chapter 1 726364-00A Rev Date 11-MAR-2011</a:t>
            </a:r>
            <a:endParaRPr lang="en-US" alt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61A054C9-A926-4949-936F-2F5CEF4710AD}"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2577825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76CA57-BD0F-415A-AD77-67E2531AC02D}" type="datetimeFigureOut">
              <a:rPr lang="en-US" smtClean="0">
                <a:solidFill>
                  <a:srgbClr val="04617B">
                    <a:shade val="90000"/>
                  </a:srgbClr>
                </a:solidFill>
              </a:rPr>
              <a:pPr/>
              <a:t>10/25/2018</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ltLang="en-US" dirty="0" smtClean="0">
                <a:solidFill>
                  <a:srgbClr val="04617B">
                    <a:shade val="90000"/>
                  </a:srgbClr>
                </a:solidFill>
              </a:rPr>
              <a:t>For </a:t>
            </a:r>
            <a:r>
              <a:rPr lang="en-US" altLang="en-US" i="1" dirty="0" smtClean="0">
                <a:solidFill>
                  <a:srgbClr val="04617B">
                    <a:shade val="90000"/>
                  </a:srgbClr>
                </a:solidFill>
              </a:rPr>
              <a:t>in vitro</a:t>
            </a:r>
            <a:r>
              <a:rPr lang="en-US" altLang="en-US" dirty="0" smtClean="0">
                <a:solidFill>
                  <a:srgbClr val="04617B">
                    <a:shade val="90000"/>
                  </a:srgbClr>
                </a:solidFill>
              </a:rPr>
              <a:t> diagnostic use.</a:t>
            </a:r>
          </a:p>
          <a:p>
            <a:r>
              <a:rPr lang="en-US" altLang="en-US" dirty="0" smtClean="0">
                <a:solidFill>
                  <a:srgbClr val="04617B">
                    <a:shade val="90000"/>
                  </a:srgbClr>
                </a:solidFill>
              </a:rPr>
              <a:t>i-STAT Learning System Power Point Chapter 1 726364-00A Rev Date 11-MAR-2011</a:t>
            </a:r>
            <a:endParaRPr lang="en-US" alt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30302DF-6FE4-4157-B5F2-FE4BC560BB5C}"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1959468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76CA57-BD0F-415A-AD77-67E2531AC02D}" type="datetimeFigureOut">
              <a:rPr lang="en-US" smtClean="0">
                <a:solidFill>
                  <a:srgbClr val="04617B">
                    <a:shade val="90000"/>
                  </a:srgbClr>
                </a:solidFill>
              </a:rPr>
              <a:pPr/>
              <a:t>10/25/2018</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ltLang="en-US" dirty="0" smtClean="0">
                <a:solidFill>
                  <a:srgbClr val="04617B">
                    <a:shade val="90000"/>
                  </a:srgbClr>
                </a:solidFill>
              </a:rPr>
              <a:t>For </a:t>
            </a:r>
            <a:r>
              <a:rPr lang="en-US" altLang="en-US" i="1" dirty="0" smtClean="0">
                <a:solidFill>
                  <a:srgbClr val="04617B">
                    <a:shade val="90000"/>
                  </a:srgbClr>
                </a:solidFill>
              </a:rPr>
              <a:t>in vitro</a:t>
            </a:r>
            <a:r>
              <a:rPr lang="en-US" altLang="en-US" dirty="0" smtClean="0">
                <a:solidFill>
                  <a:srgbClr val="04617B">
                    <a:shade val="90000"/>
                  </a:srgbClr>
                </a:solidFill>
              </a:rPr>
              <a:t> diagnostic use.</a:t>
            </a:r>
          </a:p>
          <a:p>
            <a:r>
              <a:rPr lang="en-US" altLang="en-US" dirty="0" smtClean="0">
                <a:solidFill>
                  <a:srgbClr val="04617B">
                    <a:shade val="90000"/>
                  </a:srgbClr>
                </a:solidFill>
              </a:rPr>
              <a:t>i-STAT Learning System Power Point Chapter 1 726364-00A Rev Date 11-MAR-2011</a:t>
            </a:r>
            <a:endParaRPr lang="en-US" alt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625E3C6-2846-4EAE-A3D6-60DD909B2E62}" type="slidenum">
              <a:rPr lang="en-US" altLang="en-US" smtClean="0">
                <a:solidFill>
                  <a:srgbClr val="04617B">
                    <a:shade val="90000"/>
                  </a:srgbClr>
                </a:solidFill>
              </a:rPr>
              <a:pPr/>
              <a:t>‹#›</a:t>
            </a:fld>
            <a:endParaRPr lang="en-US" alt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cs typeface="Arial" charset="0"/>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cs typeface="Arial" charset="0"/>
            </a:endParaRPr>
          </a:p>
        </p:txBody>
      </p:sp>
    </p:spTree>
    <p:extLst>
      <p:ext uri="{BB962C8B-B14F-4D97-AF65-F5344CB8AC3E}">
        <p14:creationId xmlns:p14="http://schemas.microsoft.com/office/powerpoint/2010/main" val="741934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76CA57-BD0F-415A-AD77-67E2531AC02D}" type="datetimeFigureOut">
              <a:rPr lang="en-US" smtClean="0">
                <a:solidFill>
                  <a:srgbClr val="04617B">
                    <a:shade val="90000"/>
                  </a:srgbClr>
                </a:solidFill>
              </a:rPr>
              <a:pPr/>
              <a:t>10/25/2018</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ltLang="en-US" dirty="0" smtClean="0">
                <a:solidFill>
                  <a:srgbClr val="04617B">
                    <a:shade val="90000"/>
                  </a:srgbClr>
                </a:solidFill>
              </a:rPr>
              <a:t>For </a:t>
            </a:r>
            <a:r>
              <a:rPr lang="en-US" altLang="en-US" i="1" dirty="0" smtClean="0">
                <a:solidFill>
                  <a:srgbClr val="04617B">
                    <a:shade val="90000"/>
                  </a:srgbClr>
                </a:solidFill>
              </a:rPr>
              <a:t>in vitro</a:t>
            </a:r>
            <a:r>
              <a:rPr lang="en-US" altLang="en-US" dirty="0" smtClean="0">
                <a:solidFill>
                  <a:srgbClr val="04617B">
                    <a:shade val="90000"/>
                  </a:srgbClr>
                </a:solidFill>
              </a:rPr>
              <a:t> diagnostic use.</a:t>
            </a:r>
          </a:p>
          <a:p>
            <a:r>
              <a:rPr lang="en-US" altLang="en-US" dirty="0" smtClean="0">
                <a:solidFill>
                  <a:srgbClr val="04617B">
                    <a:shade val="90000"/>
                  </a:srgbClr>
                </a:solidFill>
              </a:rPr>
              <a:t>i-STAT Learning System Power Point Chapter 1 726364-00A Rev Date 11-MAR-2011</a:t>
            </a:r>
            <a:endParaRPr lang="en-US" alt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1449DC73-1B3B-41AC-B084-9277E1747620}"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2449844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76CA57-BD0F-415A-AD77-67E2531AC02D}" type="datetimeFigureOut">
              <a:rPr lang="en-US" smtClean="0">
                <a:solidFill>
                  <a:srgbClr val="04617B">
                    <a:shade val="90000"/>
                  </a:srgbClr>
                </a:solidFill>
              </a:rPr>
              <a:pPr/>
              <a:t>10/25/2018</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ltLang="en-US" dirty="0" smtClean="0">
                <a:solidFill>
                  <a:srgbClr val="04617B">
                    <a:shade val="90000"/>
                  </a:srgbClr>
                </a:solidFill>
              </a:rPr>
              <a:t>For </a:t>
            </a:r>
            <a:r>
              <a:rPr lang="en-US" altLang="en-US" i="1" dirty="0" smtClean="0">
                <a:solidFill>
                  <a:srgbClr val="04617B">
                    <a:shade val="90000"/>
                  </a:srgbClr>
                </a:solidFill>
              </a:rPr>
              <a:t>in vitro</a:t>
            </a:r>
            <a:r>
              <a:rPr lang="en-US" altLang="en-US" dirty="0" smtClean="0">
                <a:solidFill>
                  <a:srgbClr val="04617B">
                    <a:shade val="90000"/>
                  </a:srgbClr>
                </a:solidFill>
              </a:rPr>
              <a:t> diagnostic use.</a:t>
            </a:r>
          </a:p>
          <a:p>
            <a:r>
              <a:rPr lang="en-US" altLang="en-US" dirty="0" smtClean="0">
                <a:solidFill>
                  <a:srgbClr val="04617B">
                    <a:shade val="90000"/>
                  </a:srgbClr>
                </a:solidFill>
              </a:rPr>
              <a:t>i-STAT Learning System Power Point Chapter 1 726364-00A Rev Date 11-MAR-2011</a:t>
            </a:r>
            <a:endParaRPr lang="en-US" alt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07EEB05-BDEC-46AE-8F31-3EBCB427C1D8}"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1728915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221663" y="6408738"/>
            <a:ext cx="381000" cy="304800"/>
          </a:xfrm>
        </p:spPr>
        <p:txBody>
          <a:bodyPr/>
          <a:lstStyle>
            <a:lvl1pPr>
              <a:defRPr/>
            </a:lvl1pPr>
          </a:lstStyle>
          <a:p>
            <a:fld id="{564CC27E-8DE1-40E8-A464-BF5568E74AF3}" type="slidenum">
              <a:rPr lang="en-US" altLang="en-US">
                <a:solidFill>
                  <a:srgbClr val="04617B">
                    <a:shade val="90000"/>
                  </a:srgbClr>
                </a:solidFill>
              </a:rPr>
              <a:pPr/>
              <a:t>‹#›</a:t>
            </a:fld>
            <a:endParaRPr lang="en-US" altLang="en-US" dirty="0">
              <a:solidFill>
                <a:srgbClr val="04617B">
                  <a:shade val="90000"/>
                </a:srgbClr>
              </a:solidFill>
            </a:endParaRPr>
          </a:p>
        </p:txBody>
      </p:sp>
      <p:sp>
        <p:nvSpPr>
          <p:cNvPr id="6" name="Footer Placeholder 5"/>
          <p:cNvSpPr>
            <a:spLocks noGrp="1"/>
          </p:cNvSpPr>
          <p:nvPr>
            <p:ph type="ftr" sz="quarter" idx="11"/>
          </p:nvPr>
        </p:nvSpPr>
        <p:spPr>
          <a:xfrm>
            <a:off x="381000" y="6337300"/>
            <a:ext cx="6858000" cy="307975"/>
          </a:xfrm>
        </p:spPr>
        <p:txBody>
          <a:bodyPr/>
          <a:lstStyle>
            <a:lvl1pPr>
              <a:defRPr/>
            </a:lvl1pPr>
          </a:lstStyle>
          <a:p>
            <a:r>
              <a:rPr lang="en-US" altLang="en-US" dirty="0">
                <a:solidFill>
                  <a:srgbClr val="04617B">
                    <a:shade val="90000"/>
                  </a:srgbClr>
                </a:solidFill>
              </a:rPr>
              <a:t>For </a:t>
            </a:r>
            <a:r>
              <a:rPr lang="en-US" altLang="en-US" i="1" dirty="0">
                <a:solidFill>
                  <a:srgbClr val="04617B">
                    <a:shade val="90000"/>
                  </a:srgbClr>
                </a:solidFill>
              </a:rPr>
              <a:t>in vitro</a:t>
            </a:r>
            <a:r>
              <a:rPr lang="en-US" altLang="en-US" dirty="0">
                <a:solidFill>
                  <a:srgbClr val="04617B">
                    <a:shade val="90000"/>
                  </a:srgbClr>
                </a:solidFill>
              </a:rPr>
              <a:t> diagnostic use.</a:t>
            </a:r>
          </a:p>
          <a:p>
            <a:r>
              <a:rPr lang="en-US" altLang="en-US" dirty="0">
                <a:solidFill>
                  <a:srgbClr val="04617B">
                    <a:shade val="90000"/>
                  </a:srgbClr>
                </a:solidFill>
              </a:rPr>
              <a:t>i-STAT Learning System Power Point Chapter 1 726364-00A Rev Date 11-MAR-2011</a:t>
            </a:r>
          </a:p>
        </p:txBody>
      </p:sp>
    </p:spTree>
    <p:extLst>
      <p:ext uri="{BB962C8B-B14F-4D97-AF65-F5344CB8AC3E}">
        <p14:creationId xmlns:p14="http://schemas.microsoft.com/office/powerpoint/2010/main" val="132828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cs typeface="Arial" charset="0"/>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cs typeface="Arial"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fld id="{1876CA57-BD0F-415A-AD77-67E2531AC02D}" type="datetimeFigureOut">
              <a:rPr lang="en-US" smtClean="0">
                <a:solidFill>
                  <a:srgbClr val="04617B">
                    <a:shade val="90000"/>
                  </a:srgbClr>
                </a:solidFill>
                <a:latin typeface="Arial" charset="0"/>
                <a:cs typeface="Arial" charset="0"/>
              </a:rPr>
              <a:pPr fontAlgn="base">
                <a:spcBef>
                  <a:spcPct val="0"/>
                </a:spcBef>
                <a:spcAft>
                  <a:spcPct val="0"/>
                </a:spcAft>
              </a:pPr>
              <a:t>10/25/2018</a:t>
            </a:fld>
            <a:endParaRPr lang="en-US" dirty="0">
              <a:solidFill>
                <a:srgbClr val="04617B">
                  <a:shade val="90000"/>
                </a:srgbClr>
              </a:solidFill>
              <a:latin typeface="Arial" charset="0"/>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r>
              <a:rPr lang="en-US" altLang="en-US" dirty="0" smtClean="0">
                <a:solidFill>
                  <a:srgbClr val="04617B">
                    <a:shade val="90000"/>
                  </a:srgbClr>
                </a:solidFill>
                <a:latin typeface="Arial" charset="0"/>
                <a:cs typeface="Arial" charset="0"/>
              </a:rPr>
              <a:t>For </a:t>
            </a:r>
            <a:r>
              <a:rPr lang="en-US" altLang="en-US" i="1" dirty="0" smtClean="0">
                <a:solidFill>
                  <a:srgbClr val="04617B">
                    <a:shade val="90000"/>
                  </a:srgbClr>
                </a:solidFill>
                <a:latin typeface="Arial" charset="0"/>
                <a:cs typeface="Arial" charset="0"/>
              </a:rPr>
              <a:t>in vitro</a:t>
            </a:r>
            <a:r>
              <a:rPr lang="en-US" altLang="en-US" dirty="0" smtClean="0">
                <a:solidFill>
                  <a:srgbClr val="04617B">
                    <a:shade val="90000"/>
                  </a:srgbClr>
                </a:solidFill>
                <a:latin typeface="Arial" charset="0"/>
                <a:cs typeface="Arial" charset="0"/>
              </a:rPr>
              <a:t> diagnostic use.</a:t>
            </a:r>
          </a:p>
          <a:p>
            <a:pPr fontAlgn="base">
              <a:spcBef>
                <a:spcPct val="0"/>
              </a:spcBef>
              <a:spcAft>
                <a:spcPct val="0"/>
              </a:spcAft>
            </a:pPr>
            <a:r>
              <a:rPr lang="en-US" altLang="en-US" dirty="0" smtClean="0">
                <a:solidFill>
                  <a:srgbClr val="04617B">
                    <a:shade val="90000"/>
                  </a:srgbClr>
                </a:solidFill>
                <a:latin typeface="Arial" charset="0"/>
                <a:cs typeface="Arial" charset="0"/>
              </a:rPr>
              <a:t>i-STAT Learning System Power Point Chapter 1 726364-00A Rev Date 11-MAR-2011</a:t>
            </a:r>
            <a:endParaRPr lang="en-US" altLang="en-US" dirty="0">
              <a:solidFill>
                <a:srgbClr val="04617B">
                  <a:shade val="90000"/>
                </a:srgbClr>
              </a:solidFill>
              <a:latin typeface="Arial" charset="0"/>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A65E4C4D-3C18-476C-9A07-885FCEAE367F}" type="slidenum">
              <a:rPr lang="en-US" altLang="en-US" smtClean="0">
                <a:solidFill>
                  <a:srgbClr val="04617B">
                    <a:shade val="90000"/>
                  </a:srgbClr>
                </a:solidFill>
                <a:latin typeface="Arial" charset="0"/>
                <a:cs typeface="Arial" charset="0"/>
              </a:rPr>
              <a:pPr fontAlgn="base">
                <a:spcBef>
                  <a:spcPct val="0"/>
                </a:spcBef>
                <a:spcAft>
                  <a:spcPct val="0"/>
                </a:spcAft>
              </a:pPr>
              <a:t>‹#›</a:t>
            </a:fld>
            <a:endParaRPr lang="en-US" altLang="en-US" dirty="0">
              <a:solidFill>
                <a:srgbClr val="04617B">
                  <a:shade val="90000"/>
                </a:srgbClr>
              </a:solidFill>
              <a:latin typeface="Arial" charset="0"/>
              <a:cs typeface="Arial"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dirty="0">
                <a:solidFill>
                  <a:prstClr val="black"/>
                </a:solidFill>
                <a:latin typeface="Arial" charset="0"/>
                <a:cs typeface="Arial" charset="0"/>
              </a:endParaRPr>
            </a:p>
          </p:txBody>
        </p:sp>
      </p:grpSp>
    </p:spTree>
    <p:extLst>
      <p:ext uri="{BB962C8B-B14F-4D97-AF65-F5344CB8AC3E}">
        <p14:creationId xmlns:p14="http://schemas.microsoft.com/office/powerpoint/2010/main" val="19887610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z="2000" dirty="0"/>
              <a:t/>
            </a:r>
            <a:br>
              <a:rPr lang="en-US" sz="2000" dirty="0"/>
            </a:br>
            <a:endParaRPr lang="en-US" sz="2000" b="1" dirty="0" smtClean="0"/>
          </a:p>
        </p:txBody>
      </p:sp>
      <p:sp>
        <p:nvSpPr>
          <p:cNvPr id="5" name="Subtitle 4"/>
          <p:cNvSpPr>
            <a:spLocks noGrp="1"/>
          </p:cNvSpPr>
          <p:nvPr>
            <p:ph type="subTitle" idx="1"/>
          </p:nvPr>
        </p:nvSpPr>
        <p:spPr>
          <a:xfrm>
            <a:off x="914400" y="1295400"/>
            <a:ext cx="5939539" cy="2062103"/>
          </a:xfrm>
        </p:spPr>
        <p:txBody>
          <a:bodyPr/>
          <a:lstStyle/>
          <a:p>
            <a:pPr algn="ctr"/>
            <a:r>
              <a:rPr lang="en-US" b="1" dirty="0" smtClean="0"/>
              <a:t>CAPA: Corrective Action / Preventive Action  </a:t>
            </a:r>
            <a:endParaRPr lang="en-US" dirty="0" smtClean="0"/>
          </a:p>
          <a:p>
            <a:pPr algn="ctr"/>
            <a:r>
              <a:rPr lang="en-US" sz="1600" b="1" dirty="0" smtClean="0">
                <a:solidFill>
                  <a:srgbClr val="CC7722"/>
                </a:solidFill>
              </a:rPr>
              <a:t>Prepared </a:t>
            </a:r>
            <a:r>
              <a:rPr lang="en-US" sz="1600" b="1" dirty="0">
                <a:solidFill>
                  <a:srgbClr val="CC7722"/>
                </a:solidFill>
              </a:rPr>
              <a:t>by </a:t>
            </a:r>
            <a:r>
              <a:rPr lang="en-US" sz="1600" b="1" dirty="0" smtClean="0">
                <a:solidFill>
                  <a:srgbClr val="CC7722"/>
                </a:solidFill>
              </a:rPr>
              <a:t>Laboratory Compliance, Quality, and Safety </a:t>
            </a:r>
          </a:p>
          <a:p>
            <a:pPr algn="ctr"/>
            <a:r>
              <a:rPr lang="en-US" sz="1600" b="1" dirty="0" smtClean="0">
                <a:solidFill>
                  <a:srgbClr val="CC7722"/>
                </a:solidFill>
              </a:rPr>
              <a:t>November 2018</a:t>
            </a:r>
            <a:endParaRPr lang="en-US" sz="1600" b="1" dirty="0">
              <a:solidFill>
                <a:srgbClr val="CC7722"/>
              </a:solidFill>
            </a:endParaRPr>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Stage 1: Identification</a:t>
            </a:r>
            <a:endParaRPr lang="en-US" sz="3200" dirty="0"/>
          </a:p>
        </p:txBody>
      </p:sp>
      <p:sp>
        <p:nvSpPr>
          <p:cNvPr id="3" name="Content Placeholder 2"/>
          <p:cNvSpPr>
            <a:spLocks noGrp="1"/>
          </p:cNvSpPr>
          <p:nvPr>
            <p:ph idx="1"/>
          </p:nvPr>
        </p:nvSpPr>
        <p:spPr/>
        <p:txBody>
          <a:bodyPr/>
          <a:lstStyle/>
          <a:p>
            <a:r>
              <a:rPr lang="en-US" dirty="0" smtClean="0"/>
              <a:t>The identification stage defines an existing problem or a potential problem by explaining the problem and documenting available evidence. </a:t>
            </a:r>
          </a:p>
          <a:p>
            <a:r>
              <a:rPr lang="en-US" dirty="0" smtClean="0"/>
              <a:t>Any employee who learns of a </a:t>
            </a:r>
            <a:r>
              <a:rPr lang="en-US" dirty="0" smtClean="0"/>
              <a:t>nonconformity </a:t>
            </a:r>
            <a:r>
              <a:rPr lang="en-US" dirty="0" smtClean="0"/>
              <a:t>or potential </a:t>
            </a:r>
            <a:r>
              <a:rPr lang="en-US" dirty="0" smtClean="0"/>
              <a:t>nonconformity related </a:t>
            </a:r>
            <a:r>
              <a:rPr lang="en-US" dirty="0" smtClean="0"/>
              <a:t>to testing or a quality system shall immediately notify his/her manager and review the situations. </a:t>
            </a:r>
            <a:endParaRPr lang="en-US" dirty="0"/>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10</a:t>
            </a:fld>
            <a:endParaRPr lang="en-US" altLang="en-US" dirty="0">
              <a:solidFill>
                <a:srgbClr val="04617B">
                  <a:shade val="90000"/>
                </a:srgbClr>
              </a:solidFill>
            </a:endParaRPr>
          </a:p>
        </p:txBody>
      </p:sp>
    </p:spTree>
    <p:extLst>
      <p:ext uri="{BB962C8B-B14F-4D97-AF65-F5344CB8AC3E}">
        <p14:creationId xmlns:p14="http://schemas.microsoft.com/office/powerpoint/2010/main" val="20764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normAutofit/>
          </a:bodyPr>
          <a:lstStyle/>
          <a:p>
            <a:r>
              <a:rPr lang="en-US" sz="3200" dirty="0" smtClean="0"/>
              <a:t>Stage 2: Evaluation</a:t>
            </a:r>
            <a:endParaRPr lang="en-US" sz="3200" dirty="0"/>
          </a:p>
        </p:txBody>
      </p:sp>
      <p:sp>
        <p:nvSpPr>
          <p:cNvPr id="7" name="Content Placeholder 6"/>
          <p:cNvSpPr>
            <a:spLocks noGrp="1"/>
          </p:cNvSpPr>
          <p:nvPr>
            <p:ph idx="1"/>
          </p:nvPr>
        </p:nvSpPr>
        <p:spPr>
          <a:xfrm>
            <a:off x="457200" y="1935480"/>
            <a:ext cx="8229600" cy="4389120"/>
          </a:xfrm>
        </p:spPr>
        <p:txBody>
          <a:bodyPr>
            <a:normAutofit fontScale="92500" lnSpcReduction="20000"/>
          </a:bodyPr>
          <a:lstStyle/>
          <a:p>
            <a:r>
              <a:rPr lang="en-US" dirty="0" smtClean="0"/>
              <a:t>In the evaluation stage, a determination is made on the need for action and the level of action required. </a:t>
            </a:r>
          </a:p>
          <a:p>
            <a:pPr lvl="3"/>
            <a:r>
              <a:rPr lang="en-US" sz="1500" dirty="0" smtClean="0"/>
              <a:t>Was it planned?</a:t>
            </a:r>
          </a:p>
          <a:p>
            <a:pPr lvl="3"/>
            <a:r>
              <a:rPr lang="en-US" sz="1500" dirty="0" smtClean="0"/>
              <a:t>Was it predicted?</a:t>
            </a:r>
          </a:p>
          <a:p>
            <a:pPr lvl="3"/>
            <a:r>
              <a:rPr lang="en-US" sz="1500" dirty="0" smtClean="0"/>
              <a:t>Was it included in the procedure? </a:t>
            </a:r>
          </a:p>
          <a:p>
            <a:pPr lvl="3"/>
            <a:r>
              <a:rPr lang="en-US" sz="1500" dirty="0" smtClean="0"/>
              <a:t>What is the potential impact?</a:t>
            </a:r>
          </a:p>
          <a:p>
            <a:pPr lvl="3"/>
            <a:r>
              <a:rPr lang="en-US" sz="1500" dirty="0" smtClean="0"/>
              <a:t>What is the level of risk?</a:t>
            </a:r>
          </a:p>
          <a:p>
            <a:r>
              <a:rPr lang="en-US" dirty="0" smtClean="0"/>
              <a:t>CAPAs must be implemented and recorded for the following types of issues:</a:t>
            </a:r>
          </a:p>
          <a:p>
            <a:pPr lvl="3"/>
            <a:r>
              <a:rPr lang="en-US" sz="1600" dirty="0" smtClean="0"/>
              <a:t>Failed proficiency tests </a:t>
            </a:r>
          </a:p>
          <a:p>
            <a:pPr lvl="3"/>
            <a:r>
              <a:rPr lang="en-US" sz="1600" dirty="0" smtClean="0"/>
              <a:t>Issues that may affect the defensibility of quality test results</a:t>
            </a:r>
          </a:p>
          <a:p>
            <a:pPr lvl="3"/>
            <a:r>
              <a:rPr lang="en-US" sz="1600" dirty="0" smtClean="0"/>
              <a:t>Any issue that affects the operational readiness of the laboratory </a:t>
            </a:r>
          </a:p>
          <a:p>
            <a:pPr lvl="3"/>
            <a:r>
              <a:rPr lang="en-US" sz="1600" dirty="0" smtClean="0"/>
              <a:t>Mislabeled/Missing or Lost specimens occurring between lab to lab transport</a:t>
            </a:r>
          </a:p>
          <a:p>
            <a:pPr lvl="3"/>
            <a:r>
              <a:rPr lang="en-US" sz="1600" dirty="0" smtClean="0"/>
              <a:t>QA tracking failures</a:t>
            </a:r>
          </a:p>
          <a:p>
            <a:pPr lvl="3"/>
            <a:r>
              <a:rPr lang="en-US" sz="1600" dirty="0" smtClean="0"/>
              <a:t>Deviation from AP/CP Quality Assurance Audits</a:t>
            </a:r>
          </a:p>
          <a:p>
            <a:pPr lvl="3"/>
            <a:r>
              <a:rPr lang="en-US" sz="1600" dirty="0" smtClean="0"/>
              <a:t>Any other incidents of concern per manager’s discretion</a:t>
            </a:r>
          </a:p>
        </p:txBody>
      </p:sp>
      <p:sp>
        <p:nvSpPr>
          <p:cNvPr id="4" name="Footer Placeholder 3"/>
          <p:cNvSpPr>
            <a:spLocks noGrp="1"/>
          </p:cNvSpPr>
          <p:nvPr>
            <p:ph type="ftr" sz="quarter" idx="11"/>
          </p:nvPr>
        </p:nvSpPr>
        <p:spPr/>
        <p:txBody>
          <a:bodyPr/>
          <a:lstStyle/>
          <a:p>
            <a:r>
              <a:rPr lang="en-US" altLang="en-US" smtClean="0">
                <a:solidFill>
                  <a:srgbClr val="DBF5F9">
                    <a:shade val="90000"/>
                  </a:srgbClr>
                </a:solidFill>
              </a:rPr>
              <a:t>For </a:t>
            </a:r>
            <a:r>
              <a:rPr lang="en-US" altLang="en-US" i="1" smtClean="0">
                <a:solidFill>
                  <a:srgbClr val="DBF5F9">
                    <a:shade val="90000"/>
                  </a:srgbClr>
                </a:solidFill>
              </a:rPr>
              <a:t>in vitro</a:t>
            </a:r>
            <a:r>
              <a:rPr lang="en-US" altLang="en-US" smtClean="0">
                <a:solidFill>
                  <a:srgbClr val="DBF5F9">
                    <a:shade val="90000"/>
                  </a:srgbClr>
                </a:solidFill>
              </a:rPr>
              <a:t> diagnostic use.</a:t>
            </a:r>
          </a:p>
          <a:p>
            <a:r>
              <a:rPr lang="en-US" altLang="en-US" smtClean="0">
                <a:solidFill>
                  <a:srgbClr val="DBF5F9">
                    <a:shade val="90000"/>
                  </a:srgbClr>
                </a:solidFill>
              </a:rPr>
              <a:t>i-STAT Learning System Power Point Chapter 1 726364-00A Rev Date 11-MAR-2011</a:t>
            </a:r>
            <a:endParaRPr lang="en-US" altLang="en-US" dirty="0">
              <a:solidFill>
                <a:srgbClr val="DBF5F9">
                  <a:shade val="90000"/>
                </a:srgbClr>
              </a:solidFill>
            </a:endParaRPr>
          </a:p>
        </p:txBody>
      </p:sp>
      <p:sp>
        <p:nvSpPr>
          <p:cNvPr id="5" name="Slide Number Placeholder 4"/>
          <p:cNvSpPr>
            <a:spLocks noGrp="1"/>
          </p:cNvSpPr>
          <p:nvPr>
            <p:ph type="sldNum" sz="quarter" idx="12"/>
          </p:nvPr>
        </p:nvSpPr>
        <p:spPr/>
        <p:txBody>
          <a:bodyPr/>
          <a:lstStyle/>
          <a:p>
            <a:fld id="{91B4A7A0-FC0D-4FB7-84F3-B301C169AA53}" type="slidenum">
              <a:rPr lang="en-US" altLang="en-US" smtClean="0">
                <a:solidFill>
                  <a:srgbClr val="DBF5F9">
                    <a:shade val="90000"/>
                  </a:srgbClr>
                </a:solidFill>
              </a:rPr>
              <a:pPr/>
              <a:t>11</a:t>
            </a:fld>
            <a:endParaRPr lang="en-US" altLang="en-US" dirty="0">
              <a:solidFill>
                <a:srgbClr val="DBF5F9">
                  <a:shade val="90000"/>
                </a:srgbClr>
              </a:solidFill>
            </a:endParaRPr>
          </a:p>
        </p:txBody>
      </p:sp>
    </p:spTree>
    <p:extLst>
      <p:ext uri="{BB962C8B-B14F-4D97-AF65-F5344CB8AC3E}">
        <p14:creationId xmlns:p14="http://schemas.microsoft.com/office/powerpoint/2010/main" val="212927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500"/>
                                        <p:tgtEl>
                                          <p:spTgt spid="7">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fade">
                                      <p:cBhvr>
                                        <p:cTn id="37" dur="500"/>
                                        <p:tgtEl>
                                          <p:spTgt spid="7">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11" end="11"/>
                                            </p:txEl>
                                          </p:spTgt>
                                        </p:tgtEl>
                                        <p:attrNameLst>
                                          <p:attrName>style.visibility</p:attrName>
                                        </p:attrNameLst>
                                      </p:cBhvr>
                                      <p:to>
                                        <p:strVal val="visible"/>
                                      </p:to>
                                    </p:set>
                                    <p:animEffect transition="in" filter="fade">
                                      <p:cBhvr>
                                        <p:cTn id="40" dur="500"/>
                                        <p:tgtEl>
                                          <p:spTgt spid="7">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Effect transition="in" filter="fade">
                                      <p:cBhvr>
                                        <p:cTn id="43" dur="500"/>
                                        <p:tgtEl>
                                          <p:spTgt spid="7">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13" end="13"/>
                                            </p:txEl>
                                          </p:spTgt>
                                        </p:tgtEl>
                                        <p:attrNameLst>
                                          <p:attrName>style.visibility</p:attrName>
                                        </p:attrNameLst>
                                      </p:cBhvr>
                                      <p:to>
                                        <p:strVal val="visible"/>
                                      </p:to>
                                    </p:set>
                                    <p:animEffect transition="in" filter="fade">
                                      <p:cBhvr>
                                        <p:cTn id="46"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Stage 3: Investigation	</a:t>
            </a:r>
            <a:endParaRPr lang="en-US" sz="3200" dirty="0"/>
          </a:p>
        </p:txBody>
      </p:sp>
      <p:sp>
        <p:nvSpPr>
          <p:cNvPr id="3" name="Content Placeholder 2"/>
          <p:cNvSpPr>
            <a:spLocks noGrp="1"/>
          </p:cNvSpPr>
          <p:nvPr>
            <p:ph idx="1"/>
          </p:nvPr>
        </p:nvSpPr>
        <p:spPr/>
        <p:txBody>
          <a:bodyPr/>
          <a:lstStyle/>
          <a:p>
            <a:r>
              <a:rPr lang="en-US" dirty="0" smtClean="0"/>
              <a:t>The investigation stages involves a review </a:t>
            </a:r>
            <a:r>
              <a:rPr lang="en-US" dirty="0" smtClean="0"/>
              <a:t>of all </a:t>
            </a:r>
            <a:r>
              <a:rPr lang="en-US" dirty="0" smtClean="0"/>
              <a:t>parameters related to the problem e.g. equipment, materials, procedures, analyst training, environmental parameter, etc. </a:t>
            </a:r>
          </a:p>
          <a:p>
            <a:r>
              <a:rPr lang="en-US" dirty="0" smtClean="0"/>
              <a:t>A brief summary of the full </a:t>
            </a:r>
            <a:r>
              <a:rPr lang="en-US" dirty="0" smtClean="0"/>
              <a:t>problem/nonconforming </a:t>
            </a:r>
            <a:r>
              <a:rPr lang="en-US" dirty="0" smtClean="0"/>
              <a:t>event is documented. </a:t>
            </a:r>
          </a:p>
          <a:p>
            <a:r>
              <a:rPr lang="en-US" dirty="0" smtClean="0"/>
              <a:t>QA department is notified of nonconformance. </a:t>
            </a:r>
            <a:r>
              <a:rPr lang="en-US" dirty="0" smtClean="0"/>
              <a:t> </a:t>
            </a:r>
            <a:endParaRPr lang="en-US" dirty="0"/>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12</a:t>
            </a:fld>
            <a:endParaRPr lang="en-US" altLang="en-US" dirty="0">
              <a:solidFill>
                <a:srgbClr val="04617B">
                  <a:shade val="90000"/>
                </a:srgbClr>
              </a:solidFill>
            </a:endParaRPr>
          </a:p>
        </p:txBody>
      </p:sp>
    </p:spTree>
    <p:extLst>
      <p:ext uri="{BB962C8B-B14F-4D97-AF65-F5344CB8AC3E}">
        <p14:creationId xmlns:p14="http://schemas.microsoft.com/office/powerpoint/2010/main" val="291059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Stage 4: Analysis</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The analysis stage leads to the root cause of the incident. </a:t>
            </a:r>
          </a:p>
          <a:p>
            <a:r>
              <a:rPr lang="en-US" dirty="0" smtClean="0"/>
              <a:t>Data is collected and possible sources/causes of the incident are listed out to discover the root cause.</a:t>
            </a:r>
          </a:p>
          <a:p>
            <a:pPr lvl="3"/>
            <a:r>
              <a:rPr lang="en-US" dirty="0" smtClean="0"/>
              <a:t>What happened</a:t>
            </a:r>
          </a:p>
          <a:p>
            <a:pPr lvl="3"/>
            <a:r>
              <a:rPr lang="en-US" dirty="0" smtClean="0"/>
              <a:t>Why it happened</a:t>
            </a:r>
          </a:p>
          <a:p>
            <a:pPr lvl="3"/>
            <a:r>
              <a:rPr lang="en-US" dirty="0" smtClean="0"/>
              <a:t>When it happened </a:t>
            </a:r>
          </a:p>
          <a:p>
            <a:pPr lvl="3"/>
            <a:r>
              <a:rPr lang="en-US" dirty="0" smtClean="0"/>
              <a:t>What else was happening</a:t>
            </a:r>
          </a:p>
          <a:p>
            <a:pPr lvl="3"/>
            <a:r>
              <a:rPr lang="en-US" dirty="0" smtClean="0"/>
              <a:t>Who was involved</a:t>
            </a:r>
          </a:p>
          <a:p>
            <a:pPr lvl="3"/>
            <a:r>
              <a:rPr lang="en-US" dirty="0" smtClean="0"/>
              <a:t>What areas were affected </a:t>
            </a:r>
          </a:p>
          <a:p>
            <a:pPr lvl="3"/>
            <a:r>
              <a:rPr lang="en-US" dirty="0" smtClean="0"/>
              <a:t>What the impact was </a:t>
            </a:r>
          </a:p>
          <a:p>
            <a:pPr lvl="3"/>
            <a:r>
              <a:rPr lang="en-US" dirty="0" smtClean="0"/>
              <a:t>Where additional information may be found </a:t>
            </a:r>
          </a:p>
          <a:p>
            <a:r>
              <a:rPr lang="en-US" dirty="0" smtClean="0"/>
              <a:t>The root cause will not solely deal with the incident but also help to discover if this has occurred in the past and if so, at what frequency. </a:t>
            </a:r>
          </a:p>
          <a:p>
            <a:r>
              <a:rPr lang="en-US" dirty="0" smtClean="0"/>
              <a:t>When analysis reveals that the scope or impact of a particular incident is sever or extreme, QA personnel may be brought in to assist the Section Manager with the analysis. </a:t>
            </a:r>
            <a:endParaRPr lang="en-US" dirty="0"/>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13</a:t>
            </a:fld>
            <a:endParaRPr lang="en-US" altLang="en-US" dirty="0">
              <a:solidFill>
                <a:srgbClr val="04617B">
                  <a:shade val="90000"/>
                </a:srgbClr>
              </a:solidFill>
            </a:endParaRPr>
          </a:p>
        </p:txBody>
      </p:sp>
    </p:spTree>
    <p:extLst>
      <p:ext uri="{BB962C8B-B14F-4D97-AF65-F5344CB8AC3E}">
        <p14:creationId xmlns:p14="http://schemas.microsoft.com/office/powerpoint/2010/main" val="28506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Stage 5: Action Plan</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Corrective Action: </a:t>
            </a:r>
          </a:p>
          <a:p>
            <a:pPr lvl="1"/>
            <a:r>
              <a:rPr lang="en-US" dirty="0" smtClean="0"/>
              <a:t>Actions aimed at correcting the incident, </a:t>
            </a:r>
            <a:r>
              <a:rPr lang="en-US" dirty="0" smtClean="0"/>
              <a:t>these can </a:t>
            </a:r>
            <a:r>
              <a:rPr lang="en-US" dirty="0" smtClean="0"/>
              <a:t>include changes in exiting procedures and/or assignment of responsibilities. </a:t>
            </a:r>
          </a:p>
          <a:p>
            <a:pPr lvl="1"/>
            <a:r>
              <a:rPr lang="en-US" dirty="0" smtClean="0"/>
              <a:t>It may be necessary to first implement a simple, immediate corrective measure to contain and mitigate the immediate problem.</a:t>
            </a:r>
          </a:p>
          <a:p>
            <a:r>
              <a:rPr lang="en-US" dirty="0" smtClean="0"/>
              <a:t>Preventive Action:</a:t>
            </a:r>
          </a:p>
          <a:p>
            <a:pPr lvl="1"/>
            <a:r>
              <a:rPr lang="en-US" dirty="0" smtClean="0"/>
              <a:t>Actions aim at preventing future </a:t>
            </a:r>
            <a:r>
              <a:rPr lang="en-US" dirty="0" smtClean="0"/>
              <a:t>occurrences </a:t>
            </a:r>
            <a:r>
              <a:rPr lang="en-US" dirty="0" smtClean="0"/>
              <a:t>of the current incident and/or new incidents. </a:t>
            </a:r>
          </a:p>
          <a:p>
            <a:r>
              <a:rPr lang="en-US" dirty="0" smtClean="0"/>
              <a:t>All steps within the corrective and/or preventive action plans must be documented on the CAPA form and described in as much detail as possible. </a:t>
            </a:r>
          </a:p>
          <a:p>
            <a:r>
              <a:rPr lang="en-US" dirty="0" smtClean="0"/>
              <a:t>Any and all modification and changes to procedures, assignments, etc. must be communicated to </a:t>
            </a:r>
            <a:r>
              <a:rPr lang="en-US" dirty="0" smtClean="0"/>
              <a:t>concerned </a:t>
            </a:r>
            <a:r>
              <a:rPr lang="en-US" dirty="0" smtClean="0"/>
              <a:t>personnel and </a:t>
            </a:r>
            <a:r>
              <a:rPr lang="en-US" dirty="0" smtClean="0"/>
              <a:t>departments. Documentation of personnel understanding of changes must be recorded. </a:t>
            </a:r>
            <a:endParaRPr lang="en-US" dirty="0" smtClean="0"/>
          </a:p>
          <a:p>
            <a:r>
              <a:rPr lang="en-US" dirty="0" smtClean="0"/>
              <a:t>Employee training is an essential part of any action plan and must be documented. </a:t>
            </a:r>
          </a:p>
          <a:p>
            <a:r>
              <a:rPr lang="en-US" dirty="0" smtClean="0"/>
              <a:t>The date of implementation of the corrective and/or preventive action plans should be noted on the CAPA </a:t>
            </a:r>
            <a:r>
              <a:rPr lang="en-US" dirty="0" smtClean="0"/>
              <a:t>form (if known).  </a:t>
            </a:r>
            <a:endParaRPr lang="en-US" dirty="0"/>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14</a:t>
            </a:fld>
            <a:endParaRPr lang="en-US" altLang="en-US" dirty="0">
              <a:solidFill>
                <a:srgbClr val="04617B">
                  <a:shade val="90000"/>
                </a:srgbClr>
              </a:solidFill>
            </a:endParaRPr>
          </a:p>
        </p:txBody>
      </p:sp>
    </p:spTree>
    <p:extLst>
      <p:ext uri="{BB962C8B-B14F-4D97-AF65-F5344CB8AC3E}">
        <p14:creationId xmlns:p14="http://schemas.microsoft.com/office/powerpoint/2010/main" val="326092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Stage 6: Implementation</a:t>
            </a:r>
            <a:endParaRPr lang="en-US" sz="3200" dirty="0"/>
          </a:p>
        </p:txBody>
      </p:sp>
      <p:sp>
        <p:nvSpPr>
          <p:cNvPr id="3" name="Content Placeholder 2"/>
          <p:cNvSpPr>
            <a:spLocks noGrp="1"/>
          </p:cNvSpPr>
          <p:nvPr>
            <p:ph idx="1"/>
          </p:nvPr>
        </p:nvSpPr>
        <p:spPr/>
        <p:txBody>
          <a:bodyPr/>
          <a:lstStyle/>
          <a:p>
            <a:r>
              <a:rPr lang="en-US" dirty="0" smtClean="0"/>
              <a:t>Implementation of the long term corrective/preventive action plan is initiated once QA has reviewed and approved the CAPA.</a:t>
            </a:r>
          </a:p>
          <a:p>
            <a:r>
              <a:rPr lang="en-US" dirty="0" smtClean="0"/>
              <a:t>Implementation may involve:</a:t>
            </a:r>
          </a:p>
          <a:p>
            <a:pPr lvl="3"/>
            <a:r>
              <a:rPr lang="en-US" dirty="0" smtClean="0"/>
              <a:t>Execution of identified tasks in the action plan</a:t>
            </a:r>
          </a:p>
          <a:p>
            <a:pPr lvl="3"/>
            <a:r>
              <a:rPr lang="en-US" dirty="0" smtClean="0"/>
              <a:t>Modification in documents   </a:t>
            </a:r>
          </a:p>
          <a:p>
            <a:pPr lvl="3"/>
            <a:r>
              <a:rPr lang="en-US" dirty="0" smtClean="0"/>
              <a:t>Modification in processes </a:t>
            </a:r>
          </a:p>
          <a:p>
            <a:pPr lvl="3"/>
            <a:r>
              <a:rPr lang="en-US" dirty="0" smtClean="0"/>
              <a:t>Modification in environmental conditions</a:t>
            </a:r>
          </a:p>
          <a:p>
            <a:pPr lvl="3"/>
            <a:r>
              <a:rPr lang="en-US" dirty="0" smtClean="0"/>
              <a:t>Prevision of training on modifications and/or current procedures</a:t>
            </a:r>
            <a:endParaRPr lang="en-US" dirty="0"/>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15</a:t>
            </a:fld>
            <a:endParaRPr lang="en-US" altLang="en-US" dirty="0">
              <a:solidFill>
                <a:srgbClr val="04617B">
                  <a:shade val="90000"/>
                </a:srgbClr>
              </a:solidFill>
            </a:endParaRPr>
          </a:p>
        </p:txBody>
      </p:sp>
    </p:spTree>
    <p:extLst>
      <p:ext uri="{BB962C8B-B14F-4D97-AF65-F5344CB8AC3E}">
        <p14:creationId xmlns:p14="http://schemas.microsoft.com/office/powerpoint/2010/main" val="102000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Stage 7: Follow Up</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The follow up stage verifies the completion of the identified tasks and also assesses during a monitoring period the appropriateness and effectiveness of the action plan. </a:t>
            </a:r>
          </a:p>
          <a:p>
            <a:pPr lvl="1"/>
            <a:r>
              <a:rPr lang="en-US" dirty="0" smtClean="0"/>
              <a:t>If no additional instances occur during the monitoring period and the action plan is confirmed to be effective, the action plan can be considered complete and the follow up </a:t>
            </a:r>
            <a:r>
              <a:rPr lang="en-US" dirty="0" smtClean="0"/>
              <a:t>can </a:t>
            </a:r>
            <a:r>
              <a:rPr lang="en-US" dirty="0" smtClean="0"/>
              <a:t>be completed.</a:t>
            </a:r>
          </a:p>
          <a:p>
            <a:pPr lvl="1"/>
            <a:r>
              <a:rPr lang="en-US" dirty="0" smtClean="0"/>
              <a:t>If the action plan was deemed not effective during the monitoring period, then it may be necessary to go back through the process of root cause analysis and develop an updated action plan. If this occurs, then the follow up stage is not completed and the CAPA remains active. </a:t>
            </a:r>
            <a:endParaRPr lang="en-US" dirty="0"/>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16</a:t>
            </a:fld>
            <a:endParaRPr lang="en-US" altLang="en-US" dirty="0">
              <a:solidFill>
                <a:srgbClr val="04617B">
                  <a:shade val="90000"/>
                </a:srgbClr>
              </a:solidFill>
            </a:endParaRPr>
          </a:p>
        </p:txBody>
      </p:sp>
    </p:spTree>
    <p:extLst>
      <p:ext uri="{BB962C8B-B14F-4D97-AF65-F5344CB8AC3E}">
        <p14:creationId xmlns:p14="http://schemas.microsoft.com/office/powerpoint/2010/main" val="216279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Stage 8: CAPA Approval and Closure</a:t>
            </a:r>
            <a:br>
              <a:rPr lang="en-US" sz="3200" dirty="0" smtClean="0"/>
            </a:br>
            <a:endParaRPr lang="en-US" sz="3200" dirty="0"/>
          </a:p>
        </p:txBody>
      </p:sp>
      <p:sp>
        <p:nvSpPr>
          <p:cNvPr id="3" name="Content Placeholder 2"/>
          <p:cNvSpPr>
            <a:spLocks noGrp="1"/>
          </p:cNvSpPr>
          <p:nvPr>
            <p:ph idx="1"/>
          </p:nvPr>
        </p:nvSpPr>
        <p:spPr/>
        <p:txBody>
          <a:bodyPr/>
          <a:lstStyle/>
          <a:p>
            <a:r>
              <a:rPr lang="en-US" dirty="0" smtClean="0"/>
              <a:t>Once the CAPA form and investigation has been completed by the Section </a:t>
            </a:r>
            <a:r>
              <a:rPr lang="en-US" dirty="0" smtClean="0"/>
              <a:t>Manager, reviewed </a:t>
            </a:r>
            <a:r>
              <a:rPr lang="en-US" dirty="0" smtClean="0"/>
              <a:t>and approved by QA it is sent to the CLIA Laboratory Director for approval. </a:t>
            </a:r>
          </a:p>
          <a:p>
            <a:r>
              <a:rPr lang="en-US" dirty="0" smtClean="0"/>
              <a:t>Documentation is filed and held for two years in the Laboratory Compliance, QA, and Safety Department. </a:t>
            </a:r>
          </a:p>
          <a:p>
            <a:r>
              <a:rPr lang="en-US" dirty="0" smtClean="0"/>
              <a:t>The QA staff will log and classify each CAPA </a:t>
            </a:r>
            <a:r>
              <a:rPr lang="en-US" dirty="0" smtClean="0"/>
              <a:t>event </a:t>
            </a:r>
            <a:r>
              <a:rPr lang="en-US" dirty="0" smtClean="0"/>
              <a:t>for quality assurance purposes</a:t>
            </a:r>
            <a:r>
              <a:rPr lang="en-US" dirty="0" smtClean="0"/>
              <a:t>. </a:t>
            </a:r>
            <a:endParaRPr lang="en-US" dirty="0"/>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17</a:t>
            </a:fld>
            <a:endParaRPr lang="en-US" altLang="en-US" dirty="0">
              <a:solidFill>
                <a:srgbClr val="04617B">
                  <a:shade val="90000"/>
                </a:srgbClr>
              </a:solidFill>
            </a:endParaRPr>
          </a:p>
        </p:txBody>
      </p:sp>
    </p:spTree>
    <p:extLst>
      <p:ext uri="{BB962C8B-B14F-4D97-AF65-F5344CB8AC3E}">
        <p14:creationId xmlns:p14="http://schemas.microsoft.com/office/powerpoint/2010/main" val="5358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48000" cy="6419850"/>
          </a:xfrm>
        </p:spPr>
        <p:txBody>
          <a:bodyPr anchor="ctr">
            <a:normAutofit/>
          </a:bodyPr>
          <a:lstStyle/>
          <a:p>
            <a:r>
              <a:rPr lang="en-US" sz="4200" dirty="0" smtClean="0"/>
              <a:t>Incident Management Workflow Diagram</a:t>
            </a:r>
            <a:endParaRPr lang="en-US" sz="4200" dirty="0"/>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18</a:t>
            </a:fld>
            <a:endParaRPr lang="en-US" altLang="en-US" dirty="0">
              <a:solidFill>
                <a:srgbClr val="04617B">
                  <a:shade val="90000"/>
                </a:srgbClr>
              </a:solidFill>
            </a:endParaRPr>
          </a:p>
        </p:txBody>
      </p:sp>
      <p:pic>
        <p:nvPicPr>
          <p:cNvPr id="5410" name="Picture 2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52400"/>
            <a:ext cx="5078004" cy="667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438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505200" cy="6400800"/>
          </a:xfrm>
        </p:spPr>
        <p:txBody>
          <a:bodyPr anchor="ctr">
            <a:normAutofit/>
          </a:bodyPr>
          <a:lstStyle/>
          <a:p>
            <a:r>
              <a:rPr lang="en-US" sz="3200" dirty="0" smtClean="0"/>
              <a:t/>
            </a:r>
            <a:br>
              <a:rPr lang="en-US" sz="3200" dirty="0" smtClean="0"/>
            </a:br>
            <a:r>
              <a:rPr lang="en-US" sz="4600" dirty="0" smtClean="0"/>
              <a:t>Additional Follow-Up Workflow</a:t>
            </a:r>
            <a:br>
              <a:rPr lang="en-US" sz="4600" dirty="0" smtClean="0"/>
            </a:br>
            <a:r>
              <a:rPr lang="en-US" sz="4600" dirty="0" smtClean="0"/>
              <a:t>Diagram</a:t>
            </a:r>
            <a:endParaRPr lang="en-US" sz="4600" dirty="0"/>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19</a:t>
            </a:fld>
            <a:endParaRPr lang="en-US" altLang="en-US" dirty="0">
              <a:solidFill>
                <a:srgbClr val="04617B">
                  <a:shade val="90000"/>
                </a:srgbClr>
              </a:solidFill>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647373"/>
            <a:ext cx="4595812" cy="618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841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62788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noFill/>
                </a:ln>
                <a:effectLst/>
              </a:rPr>
              <a:t>Corrective and Preventive Action (CAPA)</a:t>
            </a:r>
            <a:endParaRPr lang="en-US" sz="3200" b="1" cap="all" dirty="0">
              <a:ln w="0">
                <a:noFill/>
              </a:ln>
              <a:effectLst/>
            </a:endParaRPr>
          </a:p>
        </p:txBody>
      </p:sp>
      <p:sp>
        <p:nvSpPr>
          <p:cNvPr id="5" name="Subtitle 4"/>
          <p:cNvSpPr>
            <a:spLocks noGrp="1"/>
          </p:cNvSpPr>
          <p:nvPr>
            <p:ph sz="half" idx="1"/>
          </p:nvPr>
        </p:nvSpPr>
        <p:spPr>
          <a:xfrm>
            <a:off x="0" y="1920085"/>
            <a:ext cx="4038600" cy="4434840"/>
          </a:xfrm>
        </p:spPr>
        <p:txBody>
          <a:bodyPr>
            <a:normAutofit fontScale="32500" lnSpcReduction="20000"/>
          </a:bodyPr>
          <a:lstStyle/>
          <a:p>
            <a:pPr>
              <a:buFont typeface="Arial" pitchFamily="34" charset="0"/>
              <a:buChar char="•"/>
            </a:pPr>
            <a:endParaRPr lang="en-US" sz="800" dirty="0" smtClean="0"/>
          </a:p>
          <a:p>
            <a:pPr lvl="1" algn="l">
              <a:buFont typeface="Arial" pitchFamily="34" charset="0"/>
              <a:buChar char="•"/>
            </a:pPr>
            <a:r>
              <a:rPr lang="en-US" sz="6800" dirty="0" smtClean="0"/>
              <a:t>A CAPA is an exercise </a:t>
            </a:r>
            <a:r>
              <a:rPr lang="en-US" sz="6800" dirty="0" smtClean="0"/>
              <a:t>for the </a:t>
            </a:r>
            <a:r>
              <a:rPr lang="en-US" sz="6800" dirty="0" smtClean="0"/>
              <a:t>detection of </a:t>
            </a:r>
            <a:r>
              <a:rPr lang="en-US" sz="6800" dirty="0" smtClean="0"/>
              <a:t>current and/or potential </a:t>
            </a:r>
            <a:r>
              <a:rPr lang="en-US" sz="6800" dirty="0" smtClean="0"/>
              <a:t>problems of </a:t>
            </a:r>
            <a:r>
              <a:rPr lang="en-US" sz="6800" dirty="0" smtClean="0"/>
              <a:t>nonconformance </a:t>
            </a:r>
            <a:r>
              <a:rPr lang="en-US" sz="6800" dirty="0" smtClean="0"/>
              <a:t>affecting the quality of </a:t>
            </a:r>
            <a:r>
              <a:rPr lang="en-US" sz="6800" dirty="0" smtClean="0"/>
              <a:t>analysis.</a:t>
            </a:r>
          </a:p>
          <a:p>
            <a:pPr lvl="1" algn="l">
              <a:buFont typeface="Arial" pitchFamily="34" charset="0"/>
              <a:buChar char="•"/>
            </a:pPr>
            <a:r>
              <a:rPr lang="en-US" sz="6800" dirty="0" smtClean="0"/>
              <a:t>The Goal is to </a:t>
            </a:r>
            <a:r>
              <a:rPr lang="en-US" sz="6800" dirty="0" smtClean="0"/>
              <a:t>eliminate the nonconformance, </a:t>
            </a:r>
            <a:r>
              <a:rPr lang="en-US" sz="6800" dirty="0" smtClean="0"/>
              <a:t>to prevent </a:t>
            </a:r>
            <a:r>
              <a:rPr lang="en-US" sz="6800" dirty="0" smtClean="0"/>
              <a:t>recurrences, and to improve quality.</a:t>
            </a:r>
          </a:p>
          <a:p>
            <a:pPr lvl="1" algn="l">
              <a:buFont typeface="Arial" pitchFamily="34" charset="0"/>
              <a:buChar char="•"/>
            </a:pPr>
            <a:r>
              <a:rPr lang="en-US" sz="6800" dirty="0" smtClean="0"/>
              <a:t>Documentation of nonconformance </a:t>
            </a:r>
            <a:r>
              <a:rPr lang="en-US" sz="6800" dirty="0" smtClean="0"/>
              <a:t>incidents is part of CLIA, JCO, and CAP regulations. </a:t>
            </a:r>
            <a:endParaRPr lang="en-US" sz="6800" dirty="0" smtClean="0"/>
          </a:p>
          <a:p>
            <a:pPr lvl="1" algn="l">
              <a:buFont typeface="Arial" pitchFamily="34" charset="0"/>
              <a:buChar char="•"/>
            </a:pPr>
            <a:endParaRPr lang="en-US" sz="8000" dirty="0">
              <a:solidFill>
                <a:schemeClr val="accent4"/>
              </a:solidFill>
            </a:endParaRP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2057400"/>
            <a:ext cx="4082433" cy="4114800"/>
          </a:xfrm>
        </p:spPr>
      </p:pic>
    </p:spTree>
    <p:extLst>
      <p:ext uri="{BB962C8B-B14F-4D97-AF65-F5344CB8AC3E}">
        <p14:creationId xmlns:p14="http://schemas.microsoft.com/office/powerpoint/2010/main" val="29042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2438400" cy="5925312"/>
          </a:xfrm>
        </p:spPr>
        <p:txBody>
          <a:bodyPr anchor="ctr"/>
          <a:lstStyle/>
          <a:p>
            <a:r>
              <a:rPr lang="en-US" dirty="0" smtClean="0"/>
              <a:t>Example CAPA Form</a:t>
            </a:r>
            <a:endParaRPr lang="en-US" dirty="0"/>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20</a:t>
            </a:fld>
            <a:endParaRPr lang="en-US" altLang="en-US" dirty="0">
              <a:solidFill>
                <a:srgbClr val="04617B">
                  <a:shade val="90000"/>
                </a:srgb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508" y="762000"/>
            <a:ext cx="5691492" cy="596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282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Let’s Practice…CAPA Scenario</a:t>
            </a:r>
            <a:endParaRPr lang="en-US" sz="3200" dirty="0"/>
          </a:p>
        </p:txBody>
      </p:sp>
      <p:sp>
        <p:nvSpPr>
          <p:cNvPr id="4" name="Content Placeholder 3"/>
          <p:cNvSpPr>
            <a:spLocks noGrp="1"/>
          </p:cNvSpPr>
          <p:nvPr>
            <p:ph sz="half" idx="2"/>
          </p:nvPr>
        </p:nvSpPr>
        <p:spPr>
          <a:ln>
            <a:solidFill>
              <a:schemeClr val="bg1">
                <a:lumMod val="25000"/>
              </a:schemeClr>
            </a:solidFill>
          </a:ln>
        </p:spPr>
        <p:txBody>
          <a:bodyPr>
            <a:normAutofit fontScale="70000" lnSpcReduction="20000"/>
          </a:bodyPr>
          <a:lstStyle/>
          <a:p>
            <a:r>
              <a:rPr lang="en-US" sz="2100" dirty="0" smtClean="0"/>
              <a:t>Identification</a:t>
            </a:r>
            <a:r>
              <a:rPr lang="en-US" sz="1900" dirty="0" smtClean="0"/>
              <a:t>: An employee noticed while reviewing a batch, that the QC sample was not run</a:t>
            </a:r>
          </a:p>
          <a:p>
            <a:r>
              <a:rPr lang="en-US" sz="2100" dirty="0" smtClean="0"/>
              <a:t>Evaluation: </a:t>
            </a:r>
            <a:r>
              <a:rPr lang="en-US" sz="1900" dirty="0" smtClean="0"/>
              <a:t>Is this an event that requires a CAPA per the SOP? </a:t>
            </a:r>
          </a:p>
          <a:p>
            <a:r>
              <a:rPr lang="en-US" sz="2100" dirty="0" smtClean="0"/>
              <a:t>Investigation &amp; Analysis: </a:t>
            </a:r>
          </a:p>
          <a:p>
            <a:pPr lvl="1"/>
            <a:r>
              <a:rPr lang="en-US" sz="1900" dirty="0" smtClean="0"/>
              <a:t>What happened?</a:t>
            </a:r>
          </a:p>
          <a:p>
            <a:pPr lvl="1"/>
            <a:r>
              <a:rPr lang="en-US" sz="1900" dirty="0" smtClean="0"/>
              <a:t>Why did it happen?</a:t>
            </a:r>
          </a:p>
          <a:p>
            <a:pPr lvl="1"/>
            <a:r>
              <a:rPr lang="en-US" sz="1900" dirty="0" smtClean="0"/>
              <a:t>When did it happen?</a:t>
            </a:r>
          </a:p>
          <a:p>
            <a:pPr lvl="1"/>
            <a:r>
              <a:rPr lang="en-US" sz="1900" dirty="0" smtClean="0"/>
              <a:t>Who was involved? </a:t>
            </a:r>
          </a:p>
          <a:p>
            <a:pPr lvl="1"/>
            <a:r>
              <a:rPr lang="en-US" sz="1900" dirty="0" smtClean="0"/>
              <a:t>What areas of the laboratory and/or patient safety was effected?</a:t>
            </a:r>
          </a:p>
          <a:p>
            <a:r>
              <a:rPr lang="en-US" sz="2100" dirty="0" smtClean="0"/>
              <a:t>Action Plan: </a:t>
            </a:r>
          </a:p>
          <a:p>
            <a:pPr lvl="1"/>
            <a:r>
              <a:rPr lang="en-US" sz="1900" dirty="0" smtClean="0"/>
              <a:t>Corrective Action – What can we do right now to fix this incident?</a:t>
            </a:r>
          </a:p>
          <a:p>
            <a:pPr lvl="1"/>
            <a:r>
              <a:rPr lang="en-US" sz="1900" dirty="0" smtClean="0"/>
              <a:t>Preventive Action – What could have prevented this from occurring and how do we fix it so it doesn’t happen again?</a:t>
            </a:r>
          </a:p>
          <a:p>
            <a:r>
              <a:rPr lang="en-US" sz="2100" dirty="0" smtClean="0"/>
              <a:t>Implementation/Follow Up/Approval/Closure: </a:t>
            </a:r>
            <a:r>
              <a:rPr lang="en-US" sz="1900" dirty="0" smtClean="0"/>
              <a:t>Put the corrective action and preventive action (if applicable) into place. Continuously monitor to ensure incident doesn’t reoccur. </a:t>
            </a:r>
          </a:p>
          <a:p>
            <a:endParaRPr lang="en-US" sz="1900" dirty="0" smtClean="0"/>
          </a:p>
          <a:p>
            <a:endParaRPr lang="en-US" sz="2200" dirty="0"/>
          </a:p>
        </p:txBody>
      </p:sp>
      <p:sp>
        <p:nvSpPr>
          <p:cNvPr id="6" name="Slide Number Placeholder 5"/>
          <p:cNvSpPr>
            <a:spLocks noGrp="1"/>
          </p:cNvSpPr>
          <p:nvPr>
            <p:ph type="sldNum" sz="quarter" idx="12"/>
          </p:nvPr>
        </p:nvSpPr>
        <p:spPr/>
        <p:txBody>
          <a:bodyPr/>
          <a:lstStyle/>
          <a:p>
            <a:fld id="{EB82EEAA-12AB-4B2F-AB1D-984BDBA8999C}" type="slidenum">
              <a:rPr lang="en-US" altLang="en-US" smtClean="0">
                <a:solidFill>
                  <a:srgbClr val="04617B">
                    <a:shade val="90000"/>
                  </a:srgbClr>
                </a:solidFill>
              </a:rPr>
              <a:pPr/>
              <a:t>21</a:t>
            </a:fld>
            <a:endParaRPr lang="en-US" altLang="en-US" dirty="0">
              <a:solidFill>
                <a:srgbClr val="04617B">
                  <a:shade val="90000"/>
                </a:srgbClr>
              </a:solidFill>
            </a:endParaRPr>
          </a:p>
        </p:txBody>
      </p:sp>
      <p:pic>
        <p:nvPicPr>
          <p:cNvPr id="1027" name="Picture 3" descr="C:\Users\lfward\AppData\Local\Microsoft\Windows\Temporary Internet Files\Content.IE5\HXV2ZC9E\Compliance_officer_25837651_s[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3949233"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4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additive="base">
                                        <p:cTn id="5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 calcmode="lin" valueType="num">
                                      <p:cBhvr additive="base">
                                        <p:cTn id="5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667512"/>
          </a:xfrm>
        </p:spPr>
        <p:txBody>
          <a:bodyPr>
            <a:normAutofit/>
          </a:bodyPr>
          <a:lstStyle/>
          <a:p>
            <a:r>
              <a:rPr lang="en-US" sz="3200" dirty="0" smtClean="0"/>
              <a:t>Questions?</a:t>
            </a:r>
            <a:endParaRPr lang="en-US" sz="3200" dirty="0"/>
          </a:p>
        </p:txBody>
      </p:sp>
      <p:sp>
        <p:nvSpPr>
          <p:cNvPr id="3" name="Slide Number Placeholder 2"/>
          <p:cNvSpPr>
            <a:spLocks noGrp="1"/>
          </p:cNvSpPr>
          <p:nvPr>
            <p:ph type="sldNum" sz="quarter" idx="12"/>
          </p:nvPr>
        </p:nvSpPr>
        <p:spPr/>
        <p:txBody>
          <a:bodyPr/>
          <a:lstStyle/>
          <a:p>
            <a:fld id="{61A054C9-A926-4949-936F-2F5CEF4710AD}" type="slidenum">
              <a:rPr lang="en-US" altLang="en-US" smtClean="0">
                <a:solidFill>
                  <a:srgbClr val="04617B">
                    <a:shade val="90000"/>
                  </a:srgbClr>
                </a:solidFill>
              </a:rPr>
              <a:pPr/>
              <a:t>22</a:t>
            </a:fld>
            <a:endParaRPr lang="en-US" altLang="en-US" dirty="0">
              <a:solidFill>
                <a:srgbClr val="04617B">
                  <a:shade val="90000"/>
                </a:srgbClr>
              </a:solidFill>
            </a:endParaRPr>
          </a:p>
        </p:txBody>
      </p:sp>
      <p:pic>
        <p:nvPicPr>
          <p:cNvPr id="2051" name="Picture 3" descr="C:\Users\lfward\AppData\Local\Microsoft\Windows\Temporary Internet Files\Content.IE5\ML9NHOAN\question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302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38912"/>
            <a:ext cx="8229600" cy="856488"/>
          </a:xfrm>
        </p:spPr>
        <p:txBody>
          <a:bodyPr>
            <a:noAutofit/>
          </a:bodyPr>
          <a:lstStyle/>
          <a:p>
            <a:pPr eaLnBrk="1" hangingPunct="1"/>
            <a:r>
              <a:rPr lang="en-US" sz="3200" b="1" dirty="0" smtClean="0"/>
              <a:t>Corrective and Preventive Action (CAPA)</a:t>
            </a:r>
          </a:p>
        </p:txBody>
      </p:sp>
      <p:sp>
        <p:nvSpPr>
          <p:cNvPr id="5" name="Content Placeholder 4"/>
          <p:cNvSpPr>
            <a:spLocks noGrp="1"/>
          </p:cNvSpPr>
          <p:nvPr>
            <p:ph sz="half" idx="2"/>
          </p:nvPr>
        </p:nvSpPr>
        <p:spPr>
          <a:ln>
            <a:noFill/>
          </a:ln>
        </p:spPr>
        <p:txBody>
          <a:bodyPr/>
          <a:lstStyle/>
          <a:p>
            <a:pPr>
              <a:lnSpc>
                <a:spcPct val="80000"/>
              </a:lnSpc>
            </a:pPr>
            <a:r>
              <a:rPr lang="en-US" sz="2000" dirty="0" smtClean="0">
                <a:cs typeface="Arial" panose="020B0604020202020204" pitchFamily="34" charset="0"/>
              </a:rPr>
              <a:t>The purpose of a CAPA is:</a:t>
            </a:r>
          </a:p>
          <a:p>
            <a:pPr lvl="1">
              <a:lnSpc>
                <a:spcPct val="80000"/>
              </a:lnSpc>
            </a:pPr>
            <a:r>
              <a:rPr lang="en-US" sz="1800" dirty="0" smtClean="0">
                <a:cs typeface="Arial" panose="020B0604020202020204" pitchFamily="34" charset="0"/>
              </a:rPr>
              <a:t>1.  To have problems come to the attention of appropriate personnel (management) in a way that brings permanent solutions. </a:t>
            </a:r>
          </a:p>
          <a:p>
            <a:pPr lvl="1">
              <a:lnSpc>
                <a:spcPct val="80000"/>
              </a:lnSpc>
            </a:pPr>
            <a:r>
              <a:rPr lang="en-US" sz="1800" dirty="0" smtClean="0">
                <a:cs typeface="Arial" panose="020B0604020202020204" pitchFamily="34" charset="0"/>
              </a:rPr>
              <a:t>2. To identify, prevent and eliminate the cause of actual or potential non-conformity, using risk management principles.</a:t>
            </a:r>
          </a:p>
          <a:p>
            <a:pPr>
              <a:lnSpc>
                <a:spcPct val="80000"/>
              </a:lnSpc>
            </a:pPr>
            <a:endParaRPr lang="en-US" sz="2000" dirty="0" smtClean="0">
              <a:cs typeface="Arial" panose="020B0604020202020204" pitchFamily="34" charset="0"/>
            </a:endParaRPr>
          </a:p>
          <a:p>
            <a:pPr>
              <a:lnSpc>
                <a:spcPct val="80000"/>
              </a:lnSpc>
            </a:pPr>
            <a:r>
              <a:rPr lang="en-US" sz="2000" dirty="0" smtClean="0">
                <a:cs typeface="Arial" panose="020B0604020202020204" pitchFamily="34" charset="0"/>
              </a:rPr>
              <a:t>The success of </a:t>
            </a:r>
            <a:r>
              <a:rPr lang="en-US" sz="2000" dirty="0" smtClean="0">
                <a:cs typeface="Arial" panose="020B0604020202020204" pitchFamily="34" charset="0"/>
              </a:rPr>
              <a:t>a CAPA </a:t>
            </a:r>
            <a:r>
              <a:rPr lang="en-US" sz="2000" dirty="0" smtClean="0">
                <a:cs typeface="Arial" panose="020B0604020202020204" pitchFamily="34" charset="0"/>
              </a:rPr>
              <a:t>depends upon the investigation and planning that goes into it! </a:t>
            </a:r>
          </a:p>
          <a:p>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5800" y="2057400"/>
            <a:ext cx="3483865"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Common Definitions Used in the CAPA Process</a:t>
            </a:r>
            <a:endParaRPr lang="en-US" sz="3200" dirty="0"/>
          </a:p>
        </p:txBody>
      </p:sp>
      <p:sp>
        <p:nvSpPr>
          <p:cNvPr id="3" name="Content Placeholder 2"/>
          <p:cNvSpPr>
            <a:spLocks noGrp="1"/>
          </p:cNvSpPr>
          <p:nvPr>
            <p:ph sz="half" idx="1"/>
          </p:nvPr>
        </p:nvSpPr>
        <p:spPr/>
        <p:txBody>
          <a:bodyPr>
            <a:normAutofit fontScale="70000" lnSpcReduction="20000"/>
          </a:bodyPr>
          <a:lstStyle/>
          <a:p>
            <a:pPr lvl="1"/>
            <a:r>
              <a:rPr lang="en-US" b="1" dirty="0"/>
              <a:t>Corrective Action: </a:t>
            </a:r>
            <a:r>
              <a:rPr lang="en-US" dirty="0" smtClean="0"/>
              <a:t>Reactive Approach; </a:t>
            </a:r>
            <a:r>
              <a:rPr lang="en-US" dirty="0" smtClean="0"/>
              <a:t>Actions </a:t>
            </a:r>
            <a:r>
              <a:rPr lang="en-US" dirty="0"/>
              <a:t>taken to eliminate the cause(s) of an existing nonconformity, defect </a:t>
            </a:r>
            <a:r>
              <a:rPr lang="en-US" dirty="0" smtClean="0"/>
              <a:t>or </a:t>
            </a:r>
            <a:r>
              <a:rPr lang="en-US" dirty="0"/>
              <a:t>other undesirable situation in order to prevent recurrence. </a:t>
            </a:r>
            <a:endParaRPr lang="en-US" sz="2800" dirty="0"/>
          </a:p>
          <a:p>
            <a:pPr lvl="1"/>
            <a:r>
              <a:rPr lang="en-US" b="1" dirty="0"/>
              <a:t>CAPA:</a:t>
            </a:r>
            <a:r>
              <a:rPr lang="en-US" dirty="0"/>
              <a:t> A form that documents an existing or potential non-conformity and subsequent corrective and/or preventative </a:t>
            </a:r>
            <a:r>
              <a:rPr lang="en-US" dirty="0" smtClean="0"/>
              <a:t>action(s). </a:t>
            </a:r>
            <a:endParaRPr lang="en-US" sz="2800" dirty="0"/>
          </a:p>
          <a:p>
            <a:pPr lvl="1"/>
            <a:r>
              <a:rPr lang="en-US" b="1" dirty="0"/>
              <a:t>Clinical Laboratory Improvement Amendments (CLIA):</a:t>
            </a:r>
            <a:r>
              <a:rPr lang="en-US" dirty="0"/>
              <a:t>  United States federal regulatory standards that apply to all laboratory testing performed on humans</a:t>
            </a:r>
            <a:r>
              <a:rPr lang="en-US" dirty="0" smtClean="0"/>
              <a:t>.</a:t>
            </a:r>
            <a:endParaRPr lang="en-US" sz="2800" dirty="0"/>
          </a:p>
        </p:txBody>
      </p:sp>
      <p:sp>
        <p:nvSpPr>
          <p:cNvPr id="4" name="Content Placeholder 3"/>
          <p:cNvSpPr>
            <a:spLocks noGrp="1"/>
          </p:cNvSpPr>
          <p:nvPr>
            <p:ph sz="half" idx="2"/>
          </p:nvPr>
        </p:nvSpPr>
        <p:spPr/>
        <p:txBody>
          <a:bodyPr>
            <a:normAutofit fontScale="70000" lnSpcReduction="20000"/>
          </a:bodyPr>
          <a:lstStyle/>
          <a:p>
            <a:pPr lvl="1"/>
            <a:r>
              <a:rPr lang="en-US" b="1" dirty="0" smtClean="0"/>
              <a:t>Investigation / Root Cause Analysis:</a:t>
            </a:r>
            <a:r>
              <a:rPr lang="en-US" dirty="0" smtClean="0"/>
              <a:t> </a:t>
            </a:r>
            <a:r>
              <a:rPr lang="en-US" dirty="0"/>
              <a:t>A comprehensive review of real or alleged issues related to nonconformance. </a:t>
            </a:r>
            <a:endParaRPr lang="en-US" sz="2800" dirty="0"/>
          </a:p>
          <a:p>
            <a:pPr lvl="1"/>
            <a:r>
              <a:rPr lang="en-US" b="1" dirty="0"/>
              <a:t>Nonconformity:</a:t>
            </a:r>
            <a:r>
              <a:rPr lang="en-US" dirty="0"/>
              <a:t> Non-fulfillment of a specified policy and/or procedure. Deviation from the established policy and/or procedure. </a:t>
            </a:r>
            <a:endParaRPr lang="en-US" sz="2800" dirty="0"/>
          </a:p>
          <a:p>
            <a:pPr lvl="1"/>
            <a:r>
              <a:rPr lang="en-US" b="1" dirty="0"/>
              <a:t>Preventive Action:</a:t>
            </a:r>
            <a:r>
              <a:rPr lang="en-US" dirty="0"/>
              <a:t> </a:t>
            </a:r>
            <a:r>
              <a:rPr lang="en-US" dirty="0" smtClean="0"/>
              <a:t>Proactive Approach; Actions </a:t>
            </a:r>
            <a:r>
              <a:rPr lang="en-US" dirty="0"/>
              <a:t>taken to eliminate the cause(s) of a potential deviation, defect or other undesirable situation in order to prevent occurrence. </a:t>
            </a:r>
            <a:endParaRPr lang="en-US" sz="2800" dirty="0"/>
          </a:p>
          <a:p>
            <a:pPr lvl="1"/>
            <a:r>
              <a:rPr lang="en-US" b="1" dirty="0"/>
              <a:t>Root Cause:</a:t>
            </a:r>
            <a:r>
              <a:rPr lang="en-US" dirty="0"/>
              <a:t> A fundamental nonconformity that results in a deviation and must be </a:t>
            </a:r>
            <a:r>
              <a:rPr lang="en-US" dirty="0" smtClean="0"/>
              <a:t>corrected </a:t>
            </a:r>
            <a:r>
              <a:rPr lang="en-US" dirty="0"/>
              <a:t>to prevent recurrence of the same or similar nonconformity. </a:t>
            </a:r>
            <a:endParaRPr lang="en-US" dirty="0" smtClean="0"/>
          </a:p>
          <a:p>
            <a:pPr lvl="1"/>
            <a:endParaRPr lang="en-US" dirty="0"/>
          </a:p>
          <a:p>
            <a:endParaRPr lang="en-US" dirty="0"/>
          </a:p>
        </p:txBody>
      </p:sp>
      <p:sp>
        <p:nvSpPr>
          <p:cNvPr id="6" name="Slide Number Placeholder 5"/>
          <p:cNvSpPr>
            <a:spLocks noGrp="1"/>
          </p:cNvSpPr>
          <p:nvPr>
            <p:ph type="sldNum" sz="quarter" idx="12"/>
          </p:nvPr>
        </p:nvSpPr>
        <p:spPr/>
        <p:txBody>
          <a:bodyPr/>
          <a:lstStyle/>
          <a:p>
            <a:fld id="{EB82EEAA-12AB-4B2F-AB1D-984BDBA8999C}" type="slidenum">
              <a:rPr lang="en-US" altLang="en-US" smtClean="0">
                <a:solidFill>
                  <a:srgbClr val="04617B">
                    <a:shade val="90000"/>
                  </a:srgbClr>
                </a:solidFill>
              </a:rPr>
              <a:pPr/>
              <a:t>4</a:t>
            </a:fld>
            <a:endParaRPr lang="en-US" altLang="en-US" dirty="0">
              <a:solidFill>
                <a:srgbClr val="04617B">
                  <a:shade val="90000"/>
                </a:srgbClr>
              </a:solidFill>
            </a:endParaRPr>
          </a:p>
        </p:txBody>
      </p:sp>
    </p:spTree>
    <p:extLst>
      <p:ext uri="{BB962C8B-B14F-4D97-AF65-F5344CB8AC3E}">
        <p14:creationId xmlns:p14="http://schemas.microsoft.com/office/powerpoint/2010/main" val="82165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305800" cy="1143000"/>
          </a:xfrm>
        </p:spPr>
        <p:txBody>
          <a:bodyPr>
            <a:noAutofit/>
          </a:bodyPr>
          <a:lstStyle/>
          <a:p>
            <a:pPr eaLnBrk="1" hangingPunct="1"/>
            <a:r>
              <a:rPr lang="en-US" sz="3200" b="1" dirty="0"/>
              <a:t>C</a:t>
            </a:r>
            <a:r>
              <a:rPr lang="en-US" sz="3200" b="1" dirty="0" smtClean="0"/>
              <a:t>ode of Federal Regulations</a:t>
            </a:r>
          </a:p>
        </p:txBody>
      </p:sp>
      <p:sp>
        <p:nvSpPr>
          <p:cNvPr id="4099" name="Rectangle 3"/>
          <p:cNvSpPr>
            <a:spLocks noGrp="1" noChangeArrowheads="1"/>
          </p:cNvSpPr>
          <p:nvPr>
            <p:ph type="body" idx="4294967295"/>
          </p:nvPr>
        </p:nvSpPr>
        <p:spPr>
          <a:xfrm>
            <a:off x="457200" y="2062162"/>
            <a:ext cx="7772400" cy="4186238"/>
          </a:xfrm>
        </p:spPr>
        <p:txBody>
          <a:bodyPr/>
          <a:lstStyle/>
          <a:p>
            <a:pPr eaLnBrk="1" hangingPunct="1">
              <a:lnSpc>
                <a:spcPct val="90000"/>
              </a:lnSpc>
            </a:pPr>
            <a:r>
              <a:rPr lang="en-US" dirty="0" smtClean="0">
                <a:cs typeface="Arial" panose="020B0604020202020204" pitchFamily="34" charset="0"/>
              </a:rPr>
              <a:t>42 CFR 493.1282 – Corrective Action</a:t>
            </a:r>
          </a:p>
          <a:p>
            <a:pPr marL="0" indent="0" eaLnBrk="1" hangingPunct="1">
              <a:lnSpc>
                <a:spcPct val="90000"/>
              </a:lnSpc>
              <a:buNone/>
            </a:pPr>
            <a:endParaRPr lang="en-US" dirty="0">
              <a:cs typeface="Arial" panose="020B0604020202020204" pitchFamily="34" charset="0"/>
            </a:endParaRPr>
          </a:p>
          <a:p>
            <a:pPr marL="0" indent="0" algn="ctr" eaLnBrk="1" hangingPunct="1">
              <a:lnSpc>
                <a:spcPct val="90000"/>
              </a:lnSpc>
              <a:buNone/>
            </a:pPr>
            <a:r>
              <a:rPr lang="en-US" dirty="0" smtClean="0">
                <a:cs typeface="Arial" panose="020B0604020202020204" pitchFamily="34" charset="0"/>
              </a:rPr>
              <a:t>“Corrective action policies and procedures must be available and followed as necessary to maintain the laboratory’s operation for testing patient specimens in a manner that ensures accurate and reliable patient test results and reports.”</a:t>
            </a:r>
          </a:p>
          <a:p>
            <a:pPr marL="0" indent="0" algn="ctr" eaLnBrk="1" hangingPunct="1">
              <a:lnSpc>
                <a:spcPct val="90000"/>
              </a:lnSpc>
              <a:buNone/>
            </a:pPr>
            <a:endParaRPr lang="en-US" dirty="0" smtClean="0">
              <a:cs typeface="Arial" panose="020B0604020202020204" pitchFamily="34" charset="0"/>
            </a:endParaRPr>
          </a:p>
          <a:p>
            <a:pPr marL="0" indent="0" algn="ctr" eaLnBrk="1" hangingPunct="1">
              <a:lnSpc>
                <a:spcPct val="90000"/>
              </a:lnSpc>
              <a:buNone/>
            </a:pPr>
            <a:r>
              <a:rPr lang="en-US" dirty="0" smtClean="0">
                <a:cs typeface="Arial" panose="020B0604020202020204" pitchFamily="34" charset="0"/>
              </a:rPr>
              <a:t>“The laboratory must document all corrective actions taken…”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3200" b="1" dirty="0" smtClean="0"/>
              <a:t>College of American Pathologist Regulations</a:t>
            </a:r>
            <a:endParaRPr lang="en-US" sz="3200" dirty="0"/>
          </a:p>
        </p:txBody>
      </p:sp>
      <p:sp>
        <p:nvSpPr>
          <p:cNvPr id="6" name="Text Placeholder 5"/>
          <p:cNvSpPr>
            <a:spLocks noGrp="1"/>
          </p:cNvSpPr>
          <p:nvPr>
            <p:ph type="body" sz="half"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3" name="Content Placeholder 2"/>
          <p:cNvSpPr>
            <a:spLocks noGrp="1"/>
          </p:cNvSpPr>
          <p:nvPr>
            <p:ph sz="half" idx="2"/>
          </p:nvPr>
        </p:nvSpPr>
        <p:spPr>
          <a:xfrm>
            <a:off x="685800" y="1371600"/>
            <a:ext cx="8001000" cy="4572000"/>
          </a:xfrm>
        </p:spPr>
        <p:txBody>
          <a:bodyPr>
            <a:normAutofit fontScale="77500" lnSpcReduction="20000"/>
          </a:bodyPr>
          <a:lstStyle/>
          <a:p>
            <a:r>
              <a:rPr lang="en-US" dirty="0" smtClean="0"/>
              <a:t>GEN.20208 – QM </a:t>
            </a:r>
            <a:r>
              <a:rPr lang="en-US" dirty="0"/>
              <a:t>Patient Care Services</a:t>
            </a:r>
          </a:p>
          <a:p>
            <a:pPr marL="393192" lvl="1" indent="0">
              <a:buNone/>
            </a:pPr>
            <a:r>
              <a:rPr lang="en-US" dirty="0"/>
              <a:t>“The QM program include a process to identify and evaluate errors, incidents and other problems that may interfere with patient care services</a:t>
            </a:r>
            <a:r>
              <a:rPr lang="en-US" dirty="0" smtClean="0"/>
              <a:t>.”</a:t>
            </a:r>
          </a:p>
          <a:p>
            <a:pPr marL="393192" lvl="1" indent="0">
              <a:buNone/>
            </a:pPr>
            <a:endParaRPr lang="en-US" dirty="0" smtClean="0"/>
          </a:p>
          <a:p>
            <a:pPr marL="393192" lvl="1" indent="0">
              <a:buNone/>
            </a:pPr>
            <a:r>
              <a:rPr lang="en-US" sz="2100" dirty="0" smtClean="0"/>
              <a:t>**</a:t>
            </a:r>
            <a:r>
              <a:rPr lang="en-US" sz="2100" u="sng" dirty="0" smtClean="0"/>
              <a:t>Note:</a:t>
            </a:r>
            <a:r>
              <a:rPr lang="en-US" sz="2100" dirty="0" smtClean="0"/>
              <a:t> “There must be an organized process for recording of problems involving the laboratory…The process must be implemented in all sections of the laboratory and on all shifts. The laboratory must record investigation and resolution of these problems.</a:t>
            </a:r>
          </a:p>
          <a:p>
            <a:pPr marL="393192" lvl="1" indent="0">
              <a:buNone/>
            </a:pPr>
            <a:r>
              <a:rPr lang="en-US" dirty="0" smtClean="0"/>
              <a:t> </a:t>
            </a:r>
            <a:endParaRPr lang="en-US" u="sng" dirty="0"/>
          </a:p>
          <a:p>
            <a:r>
              <a:rPr lang="en-US" dirty="0" smtClean="0"/>
              <a:t>GEN.20316 – QM Indicators of Quality</a:t>
            </a:r>
          </a:p>
          <a:p>
            <a:pPr marL="393192" lvl="1" indent="0">
              <a:buNone/>
            </a:pPr>
            <a:r>
              <a:rPr lang="en-US" dirty="0" smtClean="0"/>
              <a:t>“The QM program includes monitoring key indicators of quality in the pre-analytic, analytic, and post-analytic phases.”</a:t>
            </a:r>
          </a:p>
          <a:p>
            <a:pPr marL="393192" lvl="1" indent="0">
              <a:buNone/>
            </a:pPr>
            <a:endParaRPr lang="en-US" sz="2100" u="sng" dirty="0" smtClean="0"/>
          </a:p>
          <a:p>
            <a:pPr marL="393192" lvl="1" indent="0">
              <a:buNone/>
            </a:pPr>
            <a:r>
              <a:rPr lang="en-US" sz="2100" dirty="0" smtClean="0"/>
              <a:t>**</a:t>
            </a:r>
            <a:r>
              <a:rPr lang="en-US" sz="2100" u="sng" dirty="0" smtClean="0"/>
              <a:t>Note:</a:t>
            </a:r>
            <a:r>
              <a:rPr lang="en-US" sz="2100" dirty="0" smtClean="0"/>
              <a:t> The laboratory must also evaluate the effectiveness of </a:t>
            </a:r>
            <a:r>
              <a:rPr lang="en-US" sz="2100" u="sng" dirty="0" smtClean="0"/>
              <a:t>corrective actions</a:t>
            </a:r>
            <a:r>
              <a:rPr lang="en-US" sz="2100" dirty="0" smtClean="0"/>
              <a:t> taken to optimize its critical processes.</a:t>
            </a:r>
          </a:p>
          <a:p>
            <a:pPr marL="393192" lvl="1" indent="0">
              <a:buNone/>
            </a:pPr>
            <a:r>
              <a:rPr lang="en-US" sz="2100" dirty="0" smtClean="0"/>
              <a:t>**</a:t>
            </a:r>
            <a:r>
              <a:rPr lang="en-US" sz="2100" u="sng" dirty="0" smtClean="0"/>
              <a:t>Evidence of Compliance</a:t>
            </a:r>
            <a:r>
              <a:rPr lang="en-US" sz="2100" dirty="0" smtClean="0"/>
              <a:t>: “Quality management data and reports for quality indicator monitoring and evaluation, including comparison against benchmark data, and </a:t>
            </a:r>
            <a:r>
              <a:rPr lang="en-US" sz="2100" u="sng" dirty="0" smtClean="0"/>
              <a:t>corrective action</a:t>
            </a:r>
            <a:r>
              <a:rPr lang="en-US" sz="2100" dirty="0" smtClean="0"/>
              <a:t> when targets are not met.”</a:t>
            </a:r>
          </a:p>
        </p:txBody>
      </p:sp>
    </p:spTree>
    <p:extLst>
      <p:ext uri="{BB962C8B-B14F-4D97-AF65-F5344CB8AC3E}">
        <p14:creationId xmlns:p14="http://schemas.microsoft.com/office/powerpoint/2010/main" val="1496523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Roles and Responsibilities of Laboratory Personnel</a:t>
            </a:r>
            <a:endParaRPr lang="en-US" sz="3200" dirty="0"/>
          </a:p>
        </p:txBody>
      </p:sp>
      <p:sp>
        <p:nvSpPr>
          <p:cNvPr id="10" name="Content Placeholder 9"/>
          <p:cNvSpPr>
            <a:spLocks noGrp="1"/>
          </p:cNvSpPr>
          <p:nvPr>
            <p:ph sz="half" idx="1"/>
          </p:nvPr>
        </p:nvSpPr>
        <p:spPr>
          <a:xfrm>
            <a:off x="457200" y="1905000"/>
            <a:ext cx="4038600" cy="4434840"/>
          </a:xfrm>
        </p:spPr>
        <p:txBody>
          <a:bodyPr>
            <a:normAutofit fontScale="47500" lnSpcReduction="20000"/>
          </a:bodyPr>
          <a:lstStyle/>
          <a:p>
            <a:r>
              <a:rPr lang="en-US" sz="2900" u="sng" dirty="0" smtClean="0"/>
              <a:t>Clinical Laboratory Director: </a:t>
            </a:r>
            <a:endParaRPr lang="en-US" sz="2900" dirty="0" smtClean="0"/>
          </a:p>
          <a:p>
            <a:pPr lvl="1"/>
            <a:r>
              <a:rPr lang="en-US" sz="2500" dirty="0"/>
              <a:t>Review the submitted documentation for each incident and either suggest changes or approve </a:t>
            </a:r>
            <a:r>
              <a:rPr lang="en-US" sz="2500" dirty="0" smtClean="0"/>
              <a:t>the CAPA</a:t>
            </a:r>
            <a:r>
              <a:rPr lang="en-US" sz="2500" dirty="0" smtClean="0"/>
              <a:t>.</a:t>
            </a:r>
            <a:endParaRPr lang="en-US" sz="2500" dirty="0"/>
          </a:p>
          <a:p>
            <a:pPr lvl="1"/>
            <a:r>
              <a:rPr lang="en-US" sz="2500" dirty="0"/>
              <a:t>If required, reviews the follow up documentation for each incident and either suggest changes or </a:t>
            </a:r>
            <a:r>
              <a:rPr lang="en-US" sz="2500" dirty="0" smtClean="0"/>
              <a:t>approves the CAPA.</a:t>
            </a:r>
            <a:endParaRPr lang="en-US" sz="2500" dirty="0"/>
          </a:p>
          <a:p>
            <a:pPr lvl="1"/>
            <a:r>
              <a:rPr lang="en-US" sz="2500" dirty="0"/>
              <a:t>Once approved, the decision made by the CLIA Lab Director is final</a:t>
            </a:r>
            <a:r>
              <a:rPr lang="en-US" sz="2500" dirty="0" smtClean="0"/>
              <a:t>.</a:t>
            </a:r>
          </a:p>
          <a:p>
            <a:r>
              <a:rPr lang="en-US" sz="2900" u="sng" dirty="0" smtClean="0"/>
              <a:t>Technical Supervisor/Section Medical Director:</a:t>
            </a:r>
            <a:endParaRPr lang="en-US" sz="2900" dirty="0" smtClean="0"/>
          </a:p>
          <a:p>
            <a:pPr lvl="1"/>
            <a:r>
              <a:rPr lang="en-US" sz="2500" dirty="0" smtClean="0"/>
              <a:t>Review and make suggestions to the incidents, investigations, corrective actions, and follow ups that involve his/her laboratory section </a:t>
            </a:r>
          </a:p>
          <a:p>
            <a:pPr lvl="1"/>
            <a:r>
              <a:rPr lang="en-US" sz="2500" dirty="0" smtClean="0"/>
              <a:t>Ensure that event information being submitted for their lab section is being appropriately classified and document under the CAPA </a:t>
            </a:r>
            <a:r>
              <a:rPr lang="en-US" sz="2500" dirty="0" smtClean="0"/>
              <a:t>SOP</a:t>
            </a:r>
            <a:endParaRPr lang="en-US" sz="2500" dirty="0" smtClean="0"/>
          </a:p>
          <a:p>
            <a:pPr lvl="1"/>
            <a:endParaRPr lang="en-US" dirty="0"/>
          </a:p>
        </p:txBody>
      </p:sp>
      <p:sp>
        <p:nvSpPr>
          <p:cNvPr id="11" name="Content Placeholder 10"/>
          <p:cNvSpPr>
            <a:spLocks noGrp="1"/>
          </p:cNvSpPr>
          <p:nvPr>
            <p:ph sz="half" idx="2"/>
          </p:nvPr>
        </p:nvSpPr>
        <p:spPr/>
        <p:txBody>
          <a:bodyPr>
            <a:normAutofit fontScale="47500" lnSpcReduction="20000"/>
          </a:bodyPr>
          <a:lstStyle/>
          <a:p>
            <a:r>
              <a:rPr lang="en-US" sz="2900" u="sng" dirty="0" smtClean="0"/>
              <a:t>General Supervisor/Manager:</a:t>
            </a:r>
          </a:p>
          <a:p>
            <a:pPr lvl="1"/>
            <a:r>
              <a:rPr lang="en-US" sz="2500" dirty="0"/>
              <a:t>Initiates investigation per CAPA </a:t>
            </a:r>
            <a:r>
              <a:rPr lang="en-US" sz="2500" dirty="0" smtClean="0"/>
              <a:t>SOP.</a:t>
            </a:r>
            <a:endParaRPr lang="en-US" sz="2500" dirty="0" smtClean="0"/>
          </a:p>
          <a:p>
            <a:pPr lvl="1"/>
            <a:r>
              <a:rPr lang="en-US" sz="2500" dirty="0"/>
              <a:t>Opens the incident, by notifying the Section Director and Quality Assurance (QA).</a:t>
            </a:r>
          </a:p>
          <a:p>
            <a:pPr lvl="1"/>
            <a:r>
              <a:rPr lang="en-US" sz="2500" dirty="0"/>
              <a:t>Recommend the incident for closure through the QA staff.</a:t>
            </a:r>
          </a:p>
          <a:p>
            <a:pPr lvl="1"/>
            <a:r>
              <a:rPr lang="en-US" sz="2500" dirty="0"/>
              <a:t>Suggest any corrective </a:t>
            </a:r>
            <a:r>
              <a:rPr lang="en-US" sz="2500" dirty="0" smtClean="0"/>
              <a:t>and/or preventive actions </a:t>
            </a:r>
            <a:r>
              <a:rPr lang="en-US" sz="2500" dirty="0"/>
              <a:t>that may be useful in preventing recurrence of this type of incident and record </a:t>
            </a:r>
            <a:r>
              <a:rPr lang="en-US" sz="2500" dirty="0" smtClean="0"/>
              <a:t>that </a:t>
            </a:r>
            <a:r>
              <a:rPr lang="en-US" sz="2500" dirty="0"/>
              <a:t>on the CAPA form. </a:t>
            </a:r>
          </a:p>
          <a:p>
            <a:pPr lvl="1"/>
            <a:r>
              <a:rPr lang="en-US" sz="2500" dirty="0"/>
              <a:t>Complete any required </a:t>
            </a:r>
            <a:r>
              <a:rPr lang="en-US" sz="2500" dirty="0" smtClean="0"/>
              <a:t>follow up </a:t>
            </a:r>
            <a:r>
              <a:rPr lang="en-US" sz="2500" dirty="0"/>
              <a:t>for an incident and route the </a:t>
            </a:r>
            <a:r>
              <a:rPr lang="en-US" sz="2500" dirty="0" smtClean="0"/>
              <a:t>follow up </a:t>
            </a:r>
            <a:r>
              <a:rPr lang="en-US" sz="2500" dirty="0"/>
              <a:t>for approval.</a:t>
            </a:r>
          </a:p>
          <a:p>
            <a:r>
              <a:rPr lang="en-US" sz="2900" u="sng" dirty="0" smtClean="0"/>
              <a:t>Testing Personnel:</a:t>
            </a:r>
          </a:p>
          <a:p>
            <a:pPr lvl="1"/>
            <a:r>
              <a:rPr lang="en-US" sz="2500" dirty="0"/>
              <a:t>Understand the types of events that require Corrective </a:t>
            </a:r>
            <a:r>
              <a:rPr lang="en-US" sz="2500" dirty="0" smtClean="0"/>
              <a:t>Actions, per CAPA SOP.</a:t>
            </a:r>
            <a:endParaRPr lang="en-US" sz="2500" dirty="0"/>
          </a:p>
          <a:p>
            <a:pPr lvl="1"/>
            <a:r>
              <a:rPr lang="en-US" sz="2500" dirty="0"/>
              <a:t>Report any </a:t>
            </a:r>
            <a:r>
              <a:rPr lang="en-US" sz="2500" dirty="0" smtClean="0"/>
              <a:t>nonconforming event(s) </a:t>
            </a:r>
            <a:r>
              <a:rPr lang="en-US" sz="2500" dirty="0"/>
              <a:t>to the appropriate Supervisor/Manager in a timely manner.</a:t>
            </a:r>
          </a:p>
          <a:p>
            <a:pPr lvl="1"/>
            <a:r>
              <a:rPr lang="en-US" sz="2500" dirty="0"/>
              <a:t>Participate in the Root Cause Analysis and Corrective and Preventative Action process/ discussions as necessary or requested by Lab Administration.</a:t>
            </a:r>
          </a:p>
          <a:p>
            <a:pPr lvl="1"/>
            <a:endParaRPr lang="en-US" sz="2700" dirty="0" smtClean="0"/>
          </a:p>
          <a:p>
            <a:pPr lvl="1"/>
            <a:endParaRPr lang="en-US" sz="1600" dirty="0"/>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7</a:t>
            </a:fld>
            <a:endParaRPr lang="en-US" altLang="en-US" dirty="0">
              <a:solidFill>
                <a:srgbClr val="04617B">
                  <a:shade val="90000"/>
                </a:srgbClr>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7" y="4842444"/>
            <a:ext cx="4062413" cy="1863156"/>
          </a:xfrm>
          <a:prstGeom prst="rect">
            <a:avLst/>
          </a:prstGeom>
        </p:spPr>
      </p:pic>
    </p:spTree>
    <p:extLst>
      <p:ext uri="{BB962C8B-B14F-4D97-AF65-F5344CB8AC3E}">
        <p14:creationId xmlns:p14="http://schemas.microsoft.com/office/powerpoint/2010/main" val="281430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500"/>
                                        <p:tgtEl>
                                          <p:spTgt spid="11">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fade">
                                      <p:cBhvr>
                                        <p:cTn id="38" dur="500"/>
                                        <p:tgtEl>
                                          <p:spTgt spid="11">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fade">
                                      <p:cBhvr>
                                        <p:cTn id="41" dur="500"/>
                                        <p:tgtEl>
                                          <p:spTgt spid="11">
                                            <p:txEl>
                                              <p:pRg st="3" end="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fade">
                                      <p:cBhvr>
                                        <p:cTn id="44" dur="500"/>
                                        <p:tgtEl>
                                          <p:spTgt spid="11">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fade">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fade">
                                      <p:cBhvr>
                                        <p:cTn id="52" dur="500"/>
                                        <p:tgtEl>
                                          <p:spTgt spid="11">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xEl>
                                              <p:pRg st="7" end="7"/>
                                            </p:txEl>
                                          </p:spTgt>
                                        </p:tgtEl>
                                        <p:attrNameLst>
                                          <p:attrName>style.visibility</p:attrName>
                                        </p:attrNameLst>
                                      </p:cBhvr>
                                      <p:to>
                                        <p:strVal val="visible"/>
                                      </p:to>
                                    </p:set>
                                    <p:animEffect transition="in" filter="fade">
                                      <p:cBhvr>
                                        <p:cTn id="55" dur="500"/>
                                        <p:tgtEl>
                                          <p:spTgt spid="11">
                                            <p:txEl>
                                              <p:pRg st="7" end="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xEl>
                                              <p:pRg st="8" end="8"/>
                                            </p:txEl>
                                          </p:spTgt>
                                        </p:tgtEl>
                                        <p:attrNameLst>
                                          <p:attrName>style.visibility</p:attrName>
                                        </p:attrNameLst>
                                      </p:cBhvr>
                                      <p:to>
                                        <p:strVal val="visible"/>
                                      </p:to>
                                    </p:set>
                                    <p:animEffect transition="in" filter="fade">
                                      <p:cBhvr>
                                        <p:cTn id="58" dur="500"/>
                                        <p:tgtEl>
                                          <p:spTgt spid="11">
                                            <p:txEl>
                                              <p:pRg st="8" end="8"/>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xEl>
                                              <p:pRg st="9" end="9"/>
                                            </p:txEl>
                                          </p:spTgt>
                                        </p:tgtEl>
                                        <p:attrNameLst>
                                          <p:attrName>style.visibility</p:attrName>
                                        </p:attrNameLst>
                                      </p:cBhvr>
                                      <p:to>
                                        <p:strVal val="visible"/>
                                      </p:to>
                                    </p:set>
                                    <p:animEffect transition="in" filter="fade">
                                      <p:cBhvr>
                                        <p:cTn id="61"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Roles and Responsibility of the Quality Assurance Personnel  </a:t>
            </a:r>
            <a:endParaRPr lang="en-US" sz="3200" dirty="0"/>
          </a:p>
        </p:txBody>
      </p:sp>
      <p:sp>
        <p:nvSpPr>
          <p:cNvPr id="3" name="Content Placeholder 2"/>
          <p:cNvSpPr>
            <a:spLocks noGrp="1"/>
          </p:cNvSpPr>
          <p:nvPr>
            <p:ph idx="1"/>
          </p:nvPr>
        </p:nvSpPr>
        <p:spPr/>
        <p:txBody>
          <a:bodyPr>
            <a:normAutofit fontScale="92500" lnSpcReduction="20000"/>
          </a:bodyPr>
          <a:lstStyle/>
          <a:p>
            <a:pPr lvl="0"/>
            <a:r>
              <a:rPr lang="en-US" dirty="0"/>
              <a:t>Open and log each incident </a:t>
            </a:r>
            <a:r>
              <a:rPr lang="en-US" dirty="0" smtClean="0"/>
              <a:t>into </a:t>
            </a:r>
            <a:r>
              <a:rPr lang="en-US" dirty="0"/>
              <a:t>the </a:t>
            </a:r>
            <a:r>
              <a:rPr lang="en-US" dirty="0" smtClean="0"/>
              <a:t>Nonconforming </a:t>
            </a:r>
            <a:r>
              <a:rPr lang="en-US" dirty="0"/>
              <a:t>Events Excel Log for the Department of Pathology.</a:t>
            </a:r>
          </a:p>
          <a:p>
            <a:pPr lvl="0"/>
            <a:r>
              <a:rPr lang="en-US" dirty="0"/>
              <a:t>Review every incident reported for accuracy, completeness, and appropriateness.</a:t>
            </a:r>
          </a:p>
          <a:p>
            <a:pPr lvl="0"/>
            <a:r>
              <a:rPr lang="en-US" dirty="0"/>
              <a:t>Route the incident CAPA </a:t>
            </a:r>
            <a:r>
              <a:rPr lang="en-US" dirty="0" smtClean="0"/>
              <a:t>form(s) </a:t>
            </a:r>
            <a:r>
              <a:rPr lang="en-US" dirty="0"/>
              <a:t>to the appropriate individuals for the approval process.</a:t>
            </a:r>
          </a:p>
          <a:p>
            <a:pPr lvl="0"/>
            <a:r>
              <a:rPr lang="en-US" dirty="0"/>
              <a:t>Review any follow up information, routing the follow up to the CLIA Lab Director for final approval.</a:t>
            </a:r>
          </a:p>
          <a:p>
            <a:pPr lvl="0"/>
            <a:r>
              <a:rPr lang="en-US" dirty="0"/>
              <a:t>Maintain all documents associated with the CAPA process in the Lab Compliance/QA Department.</a:t>
            </a:r>
          </a:p>
          <a:p>
            <a:r>
              <a:rPr lang="en-US" dirty="0"/>
              <a:t>Track and </a:t>
            </a:r>
            <a:r>
              <a:rPr lang="en-US" dirty="0" smtClean="0"/>
              <a:t>monitor </a:t>
            </a:r>
            <a:r>
              <a:rPr lang="en-US" dirty="0"/>
              <a:t>the logged incidents for quality assurance purposes.</a:t>
            </a:r>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8</a:t>
            </a:fld>
            <a:endParaRPr lang="en-US" altLang="en-US" dirty="0">
              <a:solidFill>
                <a:srgbClr val="04617B">
                  <a:shade val="90000"/>
                </a:srgbClr>
              </a:solidFill>
            </a:endParaRPr>
          </a:p>
        </p:txBody>
      </p:sp>
    </p:spTree>
    <p:extLst>
      <p:ext uri="{BB962C8B-B14F-4D97-AF65-F5344CB8AC3E}">
        <p14:creationId xmlns:p14="http://schemas.microsoft.com/office/powerpoint/2010/main" val="151067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Stages </a:t>
            </a:r>
            <a:r>
              <a:rPr lang="en-US" sz="3200" dirty="0" smtClean="0"/>
              <a:t>Of </a:t>
            </a:r>
            <a:r>
              <a:rPr lang="en-US" sz="3200" dirty="0" smtClean="0"/>
              <a:t>a CAPA</a:t>
            </a:r>
            <a:endParaRPr lang="en-US" sz="3200" dirty="0"/>
          </a:p>
        </p:txBody>
      </p:sp>
      <p:sp>
        <p:nvSpPr>
          <p:cNvPr id="3" name="Content Placeholder 2"/>
          <p:cNvSpPr>
            <a:spLocks noGrp="1"/>
          </p:cNvSpPr>
          <p:nvPr>
            <p:ph idx="1"/>
          </p:nvPr>
        </p:nvSpPr>
        <p:spPr/>
        <p:txBody>
          <a:bodyPr/>
          <a:lstStyle/>
          <a:p>
            <a:r>
              <a:rPr lang="en-US" dirty="0" smtClean="0"/>
              <a:t>Stage 1: Identification</a:t>
            </a:r>
          </a:p>
          <a:p>
            <a:r>
              <a:rPr lang="en-US" dirty="0" smtClean="0"/>
              <a:t>Stage 2: Evaluation</a:t>
            </a:r>
          </a:p>
          <a:p>
            <a:r>
              <a:rPr lang="en-US" dirty="0" smtClean="0"/>
              <a:t>Stage 3: Investigation</a:t>
            </a:r>
          </a:p>
          <a:p>
            <a:r>
              <a:rPr lang="en-US" dirty="0" smtClean="0"/>
              <a:t>Stage 4: Analysis</a:t>
            </a:r>
          </a:p>
          <a:p>
            <a:r>
              <a:rPr lang="en-US" dirty="0" smtClean="0"/>
              <a:t>Stage 5: Action Plan</a:t>
            </a:r>
          </a:p>
          <a:p>
            <a:r>
              <a:rPr lang="en-US" dirty="0" smtClean="0"/>
              <a:t>Stage 6: Approval and Implementation</a:t>
            </a:r>
          </a:p>
          <a:p>
            <a:r>
              <a:rPr lang="en-US" dirty="0" smtClean="0"/>
              <a:t>Stage 7: Follow Up </a:t>
            </a:r>
          </a:p>
          <a:p>
            <a:r>
              <a:rPr lang="en-US" dirty="0" smtClean="0"/>
              <a:t>Stage 8: CAPA Approval and Closure </a:t>
            </a:r>
          </a:p>
          <a:p>
            <a:endParaRPr lang="en-US" dirty="0"/>
          </a:p>
        </p:txBody>
      </p:sp>
      <p:sp>
        <p:nvSpPr>
          <p:cNvPr id="5" name="Slide Number Placeholder 4"/>
          <p:cNvSpPr>
            <a:spLocks noGrp="1"/>
          </p:cNvSpPr>
          <p:nvPr>
            <p:ph type="sldNum" sz="quarter" idx="12"/>
          </p:nvPr>
        </p:nvSpPr>
        <p:spPr/>
        <p:txBody>
          <a:bodyPr/>
          <a:lstStyle/>
          <a:p>
            <a:fld id="{C299C875-C8C3-4B86-ABF5-FDF52BEFCD18}" type="slidenum">
              <a:rPr lang="en-US" altLang="en-US" smtClean="0">
                <a:solidFill>
                  <a:srgbClr val="04617B">
                    <a:shade val="90000"/>
                  </a:srgbClr>
                </a:solidFill>
              </a:rPr>
              <a:pPr/>
              <a:t>9</a:t>
            </a:fld>
            <a:endParaRPr lang="en-US" altLang="en-US" dirty="0">
              <a:solidFill>
                <a:srgbClr val="04617B">
                  <a:shade val="90000"/>
                </a:srgbClr>
              </a:solidFill>
            </a:endParaRPr>
          </a:p>
        </p:txBody>
      </p:sp>
      <p:pic>
        <p:nvPicPr>
          <p:cNvPr id="3074" name="Picture 2" descr="C:\Users\lfward\AppData\Local\Microsoft\Windows\Temporary Internet Files\Content.IE5\O49TA72G\checkli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81200"/>
            <a:ext cx="3321249" cy="221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47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74"/>
                                        </p:tgtEl>
                                        <p:attrNameLst>
                                          <p:attrName>style.visibility</p:attrName>
                                        </p:attrNameLst>
                                      </p:cBhvr>
                                      <p:to>
                                        <p:strVal val="visible"/>
                                      </p:to>
                                    </p:set>
                                    <p:anim calcmode="lin" valueType="num">
                                      <p:cBhvr additive="base">
                                        <p:cTn id="55" dur="500" fill="hold"/>
                                        <p:tgtEl>
                                          <p:spTgt spid="3074"/>
                                        </p:tgtEl>
                                        <p:attrNameLst>
                                          <p:attrName>ppt_x</p:attrName>
                                        </p:attrNameLst>
                                      </p:cBhvr>
                                      <p:tavLst>
                                        <p:tav tm="0">
                                          <p:val>
                                            <p:strVal val="#ppt_x"/>
                                          </p:val>
                                        </p:tav>
                                        <p:tav tm="100000">
                                          <p:val>
                                            <p:strVal val="#ppt_x"/>
                                          </p:val>
                                        </p:tav>
                                      </p:tavLst>
                                    </p:anim>
                                    <p:anim calcmode="lin" valueType="num">
                                      <p:cBhvr additive="base">
                                        <p:cTn id="5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2.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low">
  <a:themeElements>
    <a:clrScheme name="Custom 2">
      <a:dk1>
        <a:srgbClr val="0070C0"/>
      </a:dk1>
      <a:lt1>
        <a:srgbClr val="EFEFEF"/>
      </a:lt1>
      <a:dk2>
        <a:srgbClr val="D6862D"/>
      </a:dk2>
      <a:lt2>
        <a:srgbClr val="997200"/>
      </a:lt2>
      <a:accent1>
        <a:srgbClr val="B2B2B2"/>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WFBMC_internal_template</Template>
  <TotalTime>33061</TotalTime>
  <Words>1934</Words>
  <Application>Microsoft Office PowerPoint</Application>
  <PresentationFormat>On-screen Show (4:3)</PresentationFormat>
  <Paragraphs>184</Paragraphs>
  <Slides>22</Slides>
  <Notes>3</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WFBMC_internal_template</vt:lpstr>
      <vt:lpstr>1_Flow</vt:lpstr>
      <vt:lpstr> </vt:lpstr>
      <vt:lpstr>Corrective and Preventive Action (CAPA)</vt:lpstr>
      <vt:lpstr>Corrective and Preventive Action (CAPA)</vt:lpstr>
      <vt:lpstr>Common Definitions Used in the CAPA Process</vt:lpstr>
      <vt:lpstr>Code of Federal Regulations</vt:lpstr>
      <vt:lpstr>College of American Pathologist Regulations</vt:lpstr>
      <vt:lpstr>Roles and Responsibilities of Laboratory Personnel</vt:lpstr>
      <vt:lpstr>Roles and Responsibility of the Quality Assurance Personnel  </vt:lpstr>
      <vt:lpstr>Stages Of a CAPA</vt:lpstr>
      <vt:lpstr>Stage 1: Identification</vt:lpstr>
      <vt:lpstr>Stage 2: Evaluation</vt:lpstr>
      <vt:lpstr>Stage 3: Investigation </vt:lpstr>
      <vt:lpstr>Stage 4: Analysis</vt:lpstr>
      <vt:lpstr>Stage 5: Action Plan</vt:lpstr>
      <vt:lpstr>Stage 6: Implementation</vt:lpstr>
      <vt:lpstr>Stage 7: Follow Up</vt:lpstr>
      <vt:lpstr>Stage 8: CAPA Approval and Closure </vt:lpstr>
      <vt:lpstr>Incident Management Workflow Diagram</vt:lpstr>
      <vt:lpstr> Additional Follow-Up Workflow Diagram</vt:lpstr>
      <vt:lpstr>Example CAPA Form</vt:lpstr>
      <vt:lpstr>Let’s Practice…CAPA Scenario</vt:lpstr>
      <vt:lpstr>Questions?</vt:lpstr>
    </vt:vector>
  </TitlesOfParts>
  <Company>WFUBMC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of Care Testing</dc:title>
  <dc:creator>athayer</dc:creator>
  <cp:lastModifiedBy>WFBMC</cp:lastModifiedBy>
  <cp:revision>114</cp:revision>
  <cp:lastPrinted>2016-11-29T14:43:53Z</cp:lastPrinted>
  <dcterms:created xsi:type="dcterms:W3CDTF">2013-01-24T14:42:56Z</dcterms:created>
  <dcterms:modified xsi:type="dcterms:W3CDTF">2018-11-12T14:58:32Z</dcterms:modified>
</cp:coreProperties>
</file>