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73" r:id="rId4"/>
    <p:sldId id="284" r:id="rId5"/>
    <p:sldId id="274" r:id="rId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500" b="1" i="0" baseline="0">
                <a:solidFill>
                  <a:sysClr val="windowText" lastClr="000000"/>
                </a:solidFill>
              </a:rPr>
              <a:t>Top RL6s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RL6'!$E$4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RL6'!$E$5:$E$9</c:f>
              <c:numCache>
                <c:formatCode>General</c:formatCode>
                <c:ptCount val="5"/>
                <c:pt idx="0">
                  <c:v>34</c:v>
                </c:pt>
                <c:pt idx="1">
                  <c:v>26</c:v>
                </c:pt>
                <c:pt idx="2">
                  <c:v>26</c:v>
                </c:pt>
                <c:pt idx="3">
                  <c:v>29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4D-4095-AD8D-F49FD352F50C}"/>
            </c:ext>
          </c:extLst>
        </c:ser>
        <c:ser>
          <c:idx val="1"/>
          <c:order val="1"/>
          <c:tx>
            <c:strRef>
              <c:f>'Top RL6'!$F$4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RL6'!$F$5:$F$9</c:f>
              <c:numCache>
                <c:formatCode>General</c:formatCode>
                <c:ptCount val="5"/>
                <c:pt idx="0">
                  <c:v>42</c:v>
                </c:pt>
                <c:pt idx="1">
                  <c:v>35</c:v>
                </c:pt>
                <c:pt idx="2">
                  <c:v>34</c:v>
                </c:pt>
                <c:pt idx="3">
                  <c:v>17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4D-4095-AD8D-F49FD352F50C}"/>
            </c:ext>
          </c:extLst>
        </c:ser>
        <c:ser>
          <c:idx val="2"/>
          <c:order val="2"/>
          <c:tx>
            <c:strRef>
              <c:f>'Top RL6'!$G$4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RL6'!$G$5:$G$9</c:f>
              <c:numCache>
                <c:formatCode>General</c:formatCode>
                <c:ptCount val="5"/>
                <c:pt idx="0">
                  <c:v>35</c:v>
                </c:pt>
                <c:pt idx="1">
                  <c:v>31</c:v>
                </c:pt>
                <c:pt idx="2">
                  <c:v>25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4D-4095-AD8D-F49FD352F50C}"/>
            </c:ext>
          </c:extLst>
        </c:ser>
        <c:ser>
          <c:idx val="3"/>
          <c:order val="3"/>
          <c:tx>
            <c:strRef>
              <c:f>'Top RL6'!$H$4</c:f>
              <c:strCache>
                <c:ptCount val="1"/>
                <c:pt idx="0">
                  <c:v>Aug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RL6'!$H$5:$H$9</c:f>
              <c:numCache>
                <c:formatCode>General</c:formatCode>
                <c:ptCount val="5"/>
                <c:pt idx="0">
                  <c:v>42</c:v>
                </c:pt>
                <c:pt idx="1">
                  <c:v>42</c:v>
                </c:pt>
                <c:pt idx="2">
                  <c:v>33</c:v>
                </c:pt>
                <c:pt idx="3">
                  <c:v>17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4D-4095-AD8D-F49FD352F50C}"/>
            </c:ext>
          </c:extLst>
        </c:ser>
        <c:ser>
          <c:idx val="4"/>
          <c:order val="4"/>
          <c:tx>
            <c:strRef>
              <c:f>'Top RL6'!$I$4</c:f>
              <c:strCache>
                <c:ptCount val="1"/>
                <c:pt idx="0">
                  <c:v>Sept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RL6'!$I$5:$I$9</c:f>
              <c:numCache>
                <c:formatCode>General</c:formatCode>
                <c:ptCount val="5"/>
                <c:pt idx="0">
                  <c:v>62</c:v>
                </c:pt>
                <c:pt idx="1">
                  <c:v>27</c:v>
                </c:pt>
                <c:pt idx="2">
                  <c:v>31</c:v>
                </c:pt>
                <c:pt idx="3">
                  <c:v>26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4D-4095-AD8D-F49FD352F50C}"/>
            </c:ext>
          </c:extLst>
        </c:ser>
        <c:ser>
          <c:idx val="5"/>
          <c:order val="5"/>
          <c:tx>
            <c:strRef>
              <c:f>'Top RL6'!$J$4</c:f>
              <c:strCache>
                <c:ptCount val="1"/>
                <c:pt idx="0">
                  <c:v>Oct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RL6'!$J$5:$J$9</c:f>
              <c:numCache>
                <c:formatCode>General</c:formatCode>
                <c:ptCount val="5"/>
                <c:pt idx="0">
                  <c:v>41</c:v>
                </c:pt>
                <c:pt idx="1">
                  <c:v>33</c:v>
                </c:pt>
                <c:pt idx="2">
                  <c:v>29</c:v>
                </c:pt>
                <c:pt idx="3">
                  <c:v>25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4D-4095-AD8D-F49FD352F50C}"/>
            </c:ext>
          </c:extLst>
        </c:ser>
        <c:ser>
          <c:idx val="6"/>
          <c:order val="6"/>
          <c:tx>
            <c:strRef>
              <c:f>'Top RL6'!$K$4</c:f>
              <c:strCache>
                <c:ptCount val="1"/>
                <c:pt idx="0">
                  <c:v>Nov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RL6'!$K$5:$K$9</c:f>
              <c:numCache>
                <c:formatCode>General</c:formatCode>
                <c:ptCount val="5"/>
                <c:pt idx="0">
                  <c:v>41</c:v>
                </c:pt>
                <c:pt idx="1">
                  <c:v>22</c:v>
                </c:pt>
                <c:pt idx="2">
                  <c:v>29</c:v>
                </c:pt>
                <c:pt idx="3">
                  <c:v>24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4D-4095-AD8D-F49FD352F5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194192"/>
        <c:axId val="449198456"/>
      </c:barChart>
      <c:catAx>
        <c:axId val="44919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198456"/>
        <c:crosses val="autoZero"/>
        <c:auto val="1"/>
        <c:lblAlgn val="ctr"/>
        <c:lblOffset val="100"/>
        <c:noMultiLvlLbl val="0"/>
      </c:catAx>
      <c:valAx>
        <c:axId val="449198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bevel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19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1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/>
          <a:srcRect l="1508" r="1998" b="1793"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December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81000"/>
            <a:ext cx="7162800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Top RL6 by Category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952443"/>
              </p:ext>
            </p:extLst>
          </p:nvPr>
        </p:nvGraphicFramePr>
        <p:xfrm>
          <a:off x="762000" y="1371600"/>
          <a:ext cx="7924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509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Safety Focus of the Month </a:t>
            </a:r>
            <a:br>
              <a:rPr lang="en-US" dirty="0" smtClean="0"/>
            </a:br>
            <a:r>
              <a:rPr lang="en-US" dirty="0" smtClean="0"/>
              <a:t>December 2018: STAR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107996"/>
            <a:ext cx="9144000" cy="914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146304" rIns="146304" bIns="146304" anchor="ctr"/>
          <a:lstStyle/>
          <a:p>
            <a:pPr marL="2873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Details: </a:t>
            </a:r>
            <a:r>
              <a:rPr lang="en-US" sz="3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r>
              <a:rPr lang="en-US" sz="3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Think</a:t>
            </a:r>
            <a:r>
              <a:rPr lang="en-US" sz="3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en-US" sz="3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</a:t>
            </a:r>
            <a:r>
              <a:rPr lang="en-US" sz="3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endParaRPr lang="en-US" sz="3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52400" y="2362200"/>
            <a:ext cx="6705600" cy="401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lvl="1" indent="-219075" eaLnBrk="1" hangingPunct="1">
              <a:buFontTx/>
              <a:buChar char="•"/>
              <a:defRPr/>
            </a:pPr>
            <a:r>
              <a:rPr lang="en-US" sz="2400" b="1" kern="0" dirty="0">
                <a:solidFill>
                  <a:srgbClr val="EB8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</a:t>
            </a:r>
            <a:endParaRPr lang="en-US" sz="2400" kern="0" dirty="0">
              <a:solidFill>
                <a:srgbClr val="4060AF"/>
              </a:solidFill>
            </a:endParaRPr>
          </a:p>
          <a:p>
            <a:pPr lvl="2" indent="-220663" eaLnBrk="1" hangingPunct="1"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4060AF"/>
                </a:solidFill>
              </a:rPr>
              <a:t>Pause to focus attention on task</a:t>
            </a:r>
          </a:p>
          <a:p>
            <a:pPr marL="333375" lvl="1" indent="-219075" eaLnBrk="1" hangingPunct="1">
              <a:buFontTx/>
              <a:buChar char="•"/>
              <a:defRPr/>
            </a:pPr>
            <a:r>
              <a:rPr lang="en-US" sz="2400" b="1" kern="0" dirty="0">
                <a:solidFill>
                  <a:srgbClr val="EB8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</a:t>
            </a:r>
            <a:r>
              <a:rPr lang="en-US" sz="2400" b="1" kern="0" dirty="0">
                <a:solidFill>
                  <a:srgbClr val="4060AF"/>
                </a:solidFill>
              </a:rPr>
              <a:t> </a:t>
            </a:r>
            <a:r>
              <a:rPr lang="en-US" sz="2400" b="1" i="1" kern="0" dirty="0">
                <a:solidFill>
                  <a:srgbClr val="4060AF"/>
                </a:solidFill>
              </a:rPr>
              <a:t> </a:t>
            </a:r>
          </a:p>
          <a:p>
            <a:pPr lvl="2" indent="-220663" eaLnBrk="1" hangingPunct="1"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4060AF"/>
                </a:solidFill>
              </a:rPr>
              <a:t>Understand WHAT is to be done </a:t>
            </a:r>
          </a:p>
          <a:p>
            <a:pPr lvl="2" indent="-220663" eaLnBrk="1" hangingPunct="1"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4060AF"/>
                </a:solidFill>
              </a:rPr>
              <a:t>Plan your actions	</a:t>
            </a:r>
          </a:p>
          <a:p>
            <a:pPr lvl="2" indent="-220663" eaLnBrk="1" hangingPunct="1"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4060AF"/>
                </a:solidFill>
              </a:rPr>
              <a:t>Decide what to do if the unexpected occurs</a:t>
            </a:r>
          </a:p>
          <a:p>
            <a:pPr marL="333375" lvl="1" indent="-219075" eaLnBrk="1" hangingPunct="1">
              <a:buFontTx/>
              <a:buChar char="•"/>
              <a:defRPr/>
            </a:pPr>
            <a:r>
              <a:rPr lang="en-US" sz="2400" b="1" kern="0" dirty="0">
                <a:solidFill>
                  <a:srgbClr val="EB8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</a:t>
            </a:r>
            <a:r>
              <a:rPr lang="en-US" sz="2400" kern="0" dirty="0">
                <a:solidFill>
                  <a:srgbClr val="4060AF"/>
                </a:solidFill>
              </a:rPr>
              <a:t> </a:t>
            </a:r>
            <a:r>
              <a:rPr lang="en-US" sz="2400" b="1" kern="0" dirty="0">
                <a:solidFill>
                  <a:srgbClr val="4060AF"/>
                </a:solidFill>
              </a:rPr>
              <a:t> </a:t>
            </a:r>
          </a:p>
          <a:p>
            <a:pPr lvl="2" indent="-220663" eaLnBrk="1" hangingPunct="1"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4060AF"/>
                </a:solidFill>
              </a:rPr>
              <a:t>Execute planned task</a:t>
            </a:r>
          </a:p>
          <a:p>
            <a:pPr marL="333375" lvl="1" indent="-219075" eaLnBrk="1" hangingPunct="1">
              <a:buFontTx/>
              <a:buChar char="•"/>
              <a:defRPr/>
            </a:pPr>
            <a:r>
              <a:rPr lang="en-US" sz="2400" b="1" kern="0" dirty="0">
                <a:solidFill>
                  <a:srgbClr val="EB88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r>
              <a:rPr lang="en-US" sz="2400" b="1" kern="0" dirty="0">
                <a:solidFill>
                  <a:srgbClr val="4060AF"/>
                </a:solidFill>
              </a:rPr>
              <a:t>  </a:t>
            </a:r>
          </a:p>
          <a:p>
            <a:pPr lvl="2" indent="-220663" eaLnBrk="1" hangingPunct="1"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rgbClr val="4060AF"/>
                </a:solidFill>
              </a:rPr>
              <a:t>Verify for expected/desired results</a:t>
            </a:r>
          </a:p>
        </p:txBody>
      </p:sp>
      <p:pic>
        <p:nvPicPr>
          <p:cNvPr id="14" name="Picture 8" descr="CathKoeni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2394438"/>
            <a:ext cx="2584572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cheri\Pictures\Microsoft Clip Organizer\j04422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91000"/>
            <a:ext cx="1984375" cy="23987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" descr="&lt;strong&gt;star&lt;/strong&gt; gold half &lt;strong&gt;star&lt;/strong&gt; gold quarter &lt;strong&gt;star&lt;/strong&gt; gray semitransparent &lt;strong&gt;star&lt;/strong&gt;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2" y="3096"/>
            <a:ext cx="112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2230</TotalTime>
  <Words>50</Words>
  <Application>Microsoft Office PowerPoint</Application>
  <PresentationFormat>On-screen Show (4:3)</PresentationFormat>
  <Paragraphs>20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Webdings</vt:lpstr>
      <vt:lpstr>Wingdings</vt:lpstr>
      <vt:lpstr>WFBMC Internal Theme1</vt:lpstr>
      <vt:lpstr>Lab / Pathology  Managers Meeting</vt:lpstr>
      <vt:lpstr>Patient and Family Promise</vt:lpstr>
      <vt:lpstr>PowerPoint Presentation</vt:lpstr>
      <vt:lpstr>Top RL6 by Category</vt:lpstr>
      <vt:lpstr>Safety Focus of the Month  December 2018: STAR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Jennifer Ann Hausman</cp:lastModifiedBy>
  <cp:revision>120</cp:revision>
  <cp:lastPrinted>2018-11-20T13:07:49Z</cp:lastPrinted>
  <dcterms:created xsi:type="dcterms:W3CDTF">2016-09-30T15:29:35Z</dcterms:created>
  <dcterms:modified xsi:type="dcterms:W3CDTF">2018-12-11T12:38:20Z</dcterms:modified>
</cp:coreProperties>
</file>