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90" r:id="rId2"/>
    <p:sldId id="288" r:id="rId3"/>
    <p:sldId id="257" r:id="rId4"/>
    <p:sldId id="273" r:id="rId5"/>
    <p:sldId id="284" r:id="rId6"/>
    <p:sldId id="287" r:id="rId7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864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RL6 by Month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3.5842293906810034E-2"/>
          <c:y val="0.14968050911444292"/>
          <c:w val="0.89767015682179507"/>
          <c:h val="0.76192399237766517"/>
        </c:manualLayout>
      </c:layout>
      <c:lineChart>
        <c:grouping val="standard"/>
        <c:varyColors val="0"/>
        <c:ser>
          <c:idx val="0"/>
          <c:order val="0"/>
          <c:tx>
            <c:strRef>
              <c:f>Sheet1!$B$4</c:f>
              <c:strCache>
                <c:ptCount val="1"/>
                <c:pt idx="0">
                  <c:v>Lab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Sheet1!$A$5:$A$16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Sheet1!$B$5:$B$16</c:f>
              <c:numCache>
                <c:formatCode>General</c:formatCode>
                <c:ptCount val="12"/>
                <c:pt idx="0">
                  <c:v>203</c:v>
                </c:pt>
                <c:pt idx="1">
                  <c:v>153</c:v>
                </c:pt>
                <c:pt idx="2">
                  <c:v>215</c:v>
                </c:pt>
                <c:pt idx="3">
                  <c:v>221</c:v>
                </c:pt>
                <c:pt idx="4">
                  <c:v>162</c:v>
                </c:pt>
                <c:pt idx="5">
                  <c:v>188</c:v>
                </c:pt>
                <c:pt idx="6">
                  <c:v>138</c:v>
                </c:pt>
                <c:pt idx="7">
                  <c:v>222</c:v>
                </c:pt>
                <c:pt idx="8">
                  <c:v>205</c:v>
                </c:pt>
                <c:pt idx="9">
                  <c:v>185</c:v>
                </c:pt>
                <c:pt idx="10">
                  <c:v>174</c:v>
                </c:pt>
                <c:pt idx="11">
                  <c:v>151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861-4A4D-8E8E-B0060C60E9B0}"/>
            </c:ext>
          </c:extLst>
        </c:ser>
        <c:ser>
          <c:idx val="1"/>
          <c:order val="1"/>
          <c:tx>
            <c:strRef>
              <c:f>Sheet1!$C$4</c:f>
              <c:strCache>
                <c:ptCount val="1"/>
                <c:pt idx="0">
                  <c:v>BB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Sheet1!$A$5:$A$16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Sheet1!$C$5:$C$16</c:f>
              <c:numCache>
                <c:formatCode>General</c:formatCode>
                <c:ptCount val="12"/>
                <c:pt idx="0">
                  <c:v>35</c:v>
                </c:pt>
                <c:pt idx="1">
                  <c:v>13</c:v>
                </c:pt>
                <c:pt idx="2">
                  <c:v>21</c:v>
                </c:pt>
                <c:pt idx="3">
                  <c:v>24</c:v>
                </c:pt>
                <c:pt idx="4">
                  <c:v>36</c:v>
                </c:pt>
                <c:pt idx="5">
                  <c:v>36</c:v>
                </c:pt>
                <c:pt idx="6">
                  <c:v>38</c:v>
                </c:pt>
                <c:pt idx="7">
                  <c:v>33</c:v>
                </c:pt>
                <c:pt idx="8">
                  <c:v>53</c:v>
                </c:pt>
                <c:pt idx="9">
                  <c:v>57</c:v>
                </c:pt>
                <c:pt idx="10">
                  <c:v>48</c:v>
                </c:pt>
                <c:pt idx="11">
                  <c:v>52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861-4A4D-8E8E-B0060C60E9B0}"/>
            </c:ext>
          </c:extLst>
        </c:ser>
        <c:ser>
          <c:idx val="2"/>
          <c:order val="2"/>
          <c:tx>
            <c:strRef>
              <c:f>Sheet1!$D$4</c:f>
              <c:strCache>
                <c:ptCount val="1"/>
                <c:pt idx="0">
                  <c:v>Total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3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Sheet1!$A$5:$A$16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Sheet1!$D$5:$D$16</c:f>
              <c:numCache>
                <c:formatCode>General</c:formatCode>
                <c:ptCount val="12"/>
                <c:pt idx="0">
                  <c:v>238</c:v>
                </c:pt>
                <c:pt idx="1">
                  <c:v>166</c:v>
                </c:pt>
                <c:pt idx="2">
                  <c:v>236</c:v>
                </c:pt>
                <c:pt idx="3">
                  <c:v>245</c:v>
                </c:pt>
                <c:pt idx="4">
                  <c:v>198</c:v>
                </c:pt>
                <c:pt idx="5">
                  <c:v>224</c:v>
                </c:pt>
                <c:pt idx="6">
                  <c:v>176</c:v>
                </c:pt>
                <c:pt idx="7">
                  <c:v>255</c:v>
                </c:pt>
                <c:pt idx="8">
                  <c:v>258</c:v>
                </c:pt>
                <c:pt idx="9">
                  <c:v>242</c:v>
                </c:pt>
                <c:pt idx="10">
                  <c:v>222</c:v>
                </c:pt>
                <c:pt idx="11">
                  <c:v>203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8861-4A4D-8E8E-B0060C60E9B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2399104"/>
        <c:axId val="52404992"/>
      </c:lineChart>
      <c:catAx>
        <c:axId val="52399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404992"/>
        <c:crosses val="autoZero"/>
        <c:auto val="1"/>
        <c:lblAlgn val="ctr"/>
        <c:lblOffset val="100"/>
        <c:noMultiLvlLbl val="0"/>
      </c:catAx>
      <c:valAx>
        <c:axId val="5240499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2399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500" b="1" i="0" baseline="0">
                <a:solidFill>
                  <a:sysClr val="windowText" lastClr="000000"/>
                </a:solidFill>
              </a:rPr>
              <a:t>Top RL6s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'Top RL6'!$E$4</c:f>
              <c:strCache>
                <c:ptCount val="1"/>
                <c:pt idx="0">
                  <c:v>May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'Top RL6'!$D$5:$D$8</c:f>
              <c:strCache>
                <c:ptCount val="4"/>
                <c:pt idx="0">
                  <c:v>Labeling</c:v>
                </c:pt>
                <c:pt idx="1">
                  <c:v>QNS</c:v>
                </c:pt>
                <c:pt idx="2">
                  <c:v>BBID </c:v>
                </c:pt>
                <c:pt idx="3">
                  <c:v>Delayed Collection</c:v>
                </c:pt>
              </c:strCache>
            </c:strRef>
          </c:cat>
          <c:val>
            <c:numRef>
              <c:f>'Top RL6'!$E$5:$E$8</c:f>
              <c:numCache>
                <c:formatCode>General</c:formatCode>
                <c:ptCount val="4"/>
                <c:pt idx="0">
                  <c:v>34</c:v>
                </c:pt>
                <c:pt idx="1">
                  <c:v>26</c:v>
                </c:pt>
                <c:pt idx="2">
                  <c:v>26</c:v>
                </c:pt>
                <c:pt idx="3">
                  <c:v>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196-44F8-A009-A712B61B27E8}"/>
            </c:ext>
          </c:extLst>
        </c:ser>
        <c:ser>
          <c:idx val="1"/>
          <c:order val="1"/>
          <c:tx>
            <c:strRef>
              <c:f>'Top RL6'!$F$4</c:f>
              <c:strCache>
                <c:ptCount val="1"/>
                <c:pt idx="0">
                  <c:v>June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'Top RL6'!$D$5:$D$8</c:f>
              <c:strCache>
                <c:ptCount val="4"/>
                <c:pt idx="0">
                  <c:v>Labeling</c:v>
                </c:pt>
                <c:pt idx="1">
                  <c:v>QNS</c:v>
                </c:pt>
                <c:pt idx="2">
                  <c:v>BBID </c:v>
                </c:pt>
                <c:pt idx="3">
                  <c:v>Delayed Collection</c:v>
                </c:pt>
              </c:strCache>
            </c:strRef>
          </c:cat>
          <c:val>
            <c:numRef>
              <c:f>'Top RL6'!$F$5:$F$8</c:f>
              <c:numCache>
                <c:formatCode>General</c:formatCode>
                <c:ptCount val="4"/>
                <c:pt idx="0">
                  <c:v>42</c:v>
                </c:pt>
                <c:pt idx="1">
                  <c:v>35</c:v>
                </c:pt>
                <c:pt idx="2">
                  <c:v>34</c:v>
                </c:pt>
                <c:pt idx="3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196-44F8-A009-A712B61B27E8}"/>
            </c:ext>
          </c:extLst>
        </c:ser>
        <c:ser>
          <c:idx val="2"/>
          <c:order val="2"/>
          <c:tx>
            <c:strRef>
              <c:f>'Top RL6'!$G$4</c:f>
              <c:strCache>
                <c:ptCount val="1"/>
                <c:pt idx="0">
                  <c:v>July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'Top RL6'!$D$5:$D$8</c:f>
              <c:strCache>
                <c:ptCount val="4"/>
                <c:pt idx="0">
                  <c:v>Labeling</c:v>
                </c:pt>
                <c:pt idx="1">
                  <c:v>QNS</c:v>
                </c:pt>
                <c:pt idx="2">
                  <c:v>BBID </c:v>
                </c:pt>
                <c:pt idx="3">
                  <c:v>Delayed Collection</c:v>
                </c:pt>
              </c:strCache>
            </c:strRef>
          </c:cat>
          <c:val>
            <c:numRef>
              <c:f>'Top RL6'!$G$5:$G$8</c:f>
              <c:numCache>
                <c:formatCode>General</c:formatCode>
                <c:ptCount val="4"/>
                <c:pt idx="0">
                  <c:v>35</c:v>
                </c:pt>
                <c:pt idx="1">
                  <c:v>31</c:v>
                </c:pt>
                <c:pt idx="2">
                  <c:v>25</c:v>
                </c:pt>
                <c:pt idx="3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196-44F8-A009-A712B61B27E8}"/>
            </c:ext>
          </c:extLst>
        </c:ser>
        <c:ser>
          <c:idx val="3"/>
          <c:order val="3"/>
          <c:tx>
            <c:strRef>
              <c:f>'Top RL6'!$H$4</c:f>
              <c:strCache>
                <c:ptCount val="1"/>
                <c:pt idx="0">
                  <c:v>Aug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'Top RL6'!$D$5:$D$8</c:f>
              <c:strCache>
                <c:ptCount val="4"/>
                <c:pt idx="0">
                  <c:v>Labeling</c:v>
                </c:pt>
                <c:pt idx="1">
                  <c:v>QNS</c:v>
                </c:pt>
                <c:pt idx="2">
                  <c:v>BBID </c:v>
                </c:pt>
                <c:pt idx="3">
                  <c:v>Delayed Collection</c:v>
                </c:pt>
              </c:strCache>
            </c:strRef>
          </c:cat>
          <c:val>
            <c:numRef>
              <c:f>'Top RL6'!$H$5:$H$8</c:f>
              <c:numCache>
                <c:formatCode>General</c:formatCode>
                <c:ptCount val="4"/>
                <c:pt idx="0">
                  <c:v>42</c:v>
                </c:pt>
                <c:pt idx="1">
                  <c:v>42</c:v>
                </c:pt>
                <c:pt idx="2">
                  <c:v>33</c:v>
                </c:pt>
                <c:pt idx="3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196-44F8-A009-A712B61B27E8}"/>
            </c:ext>
          </c:extLst>
        </c:ser>
        <c:ser>
          <c:idx val="4"/>
          <c:order val="4"/>
          <c:tx>
            <c:strRef>
              <c:f>'Top RL6'!$I$4</c:f>
              <c:strCache>
                <c:ptCount val="1"/>
                <c:pt idx="0">
                  <c:v>Sept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'Top RL6'!$D$5:$D$8</c:f>
              <c:strCache>
                <c:ptCount val="4"/>
                <c:pt idx="0">
                  <c:v>Labeling</c:v>
                </c:pt>
                <c:pt idx="1">
                  <c:v>QNS</c:v>
                </c:pt>
                <c:pt idx="2">
                  <c:v>BBID </c:v>
                </c:pt>
                <c:pt idx="3">
                  <c:v>Delayed Collection</c:v>
                </c:pt>
              </c:strCache>
            </c:strRef>
          </c:cat>
          <c:val>
            <c:numRef>
              <c:f>'Top RL6'!$I$5:$I$8</c:f>
              <c:numCache>
                <c:formatCode>General</c:formatCode>
                <c:ptCount val="4"/>
                <c:pt idx="0">
                  <c:v>62</c:v>
                </c:pt>
                <c:pt idx="1">
                  <c:v>27</c:v>
                </c:pt>
                <c:pt idx="2">
                  <c:v>31</c:v>
                </c:pt>
                <c:pt idx="3">
                  <c:v>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196-44F8-A009-A712B61B27E8}"/>
            </c:ext>
          </c:extLst>
        </c:ser>
        <c:ser>
          <c:idx val="5"/>
          <c:order val="5"/>
          <c:tx>
            <c:strRef>
              <c:f>'Top RL6'!$J$4</c:f>
              <c:strCache>
                <c:ptCount val="1"/>
                <c:pt idx="0">
                  <c:v>Oct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'Top RL6'!$D$5:$D$8</c:f>
              <c:strCache>
                <c:ptCount val="4"/>
                <c:pt idx="0">
                  <c:v>Labeling</c:v>
                </c:pt>
                <c:pt idx="1">
                  <c:v>QNS</c:v>
                </c:pt>
                <c:pt idx="2">
                  <c:v>BBID </c:v>
                </c:pt>
                <c:pt idx="3">
                  <c:v>Delayed Collection</c:v>
                </c:pt>
              </c:strCache>
            </c:strRef>
          </c:cat>
          <c:val>
            <c:numRef>
              <c:f>'Top RL6'!$J$5:$J$8</c:f>
              <c:numCache>
                <c:formatCode>General</c:formatCode>
                <c:ptCount val="4"/>
                <c:pt idx="0">
                  <c:v>41</c:v>
                </c:pt>
                <c:pt idx="1">
                  <c:v>33</c:v>
                </c:pt>
                <c:pt idx="2">
                  <c:v>29</c:v>
                </c:pt>
                <c:pt idx="3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196-44F8-A009-A712B61B27E8}"/>
            </c:ext>
          </c:extLst>
        </c:ser>
        <c:ser>
          <c:idx val="6"/>
          <c:order val="6"/>
          <c:tx>
            <c:strRef>
              <c:f>'Top RL6'!$K$4</c:f>
              <c:strCache>
                <c:ptCount val="1"/>
                <c:pt idx="0">
                  <c:v>Nov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'Top RL6'!$D$5:$D$8</c:f>
              <c:strCache>
                <c:ptCount val="4"/>
                <c:pt idx="0">
                  <c:v>Labeling</c:v>
                </c:pt>
                <c:pt idx="1">
                  <c:v>QNS</c:v>
                </c:pt>
                <c:pt idx="2">
                  <c:v>BBID </c:v>
                </c:pt>
                <c:pt idx="3">
                  <c:v>Delayed Collection</c:v>
                </c:pt>
              </c:strCache>
            </c:strRef>
          </c:cat>
          <c:val>
            <c:numRef>
              <c:f>'Top RL6'!$K$5:$K$8</c:f>
              <c:numCache>
                <c:formatCode>General</c:formatCode>
                <c:ptCount val="4"/>
                <c:pt idx="0">
                  <c:v>41</c:v>
                </c:pt>
                <c:pt idx="1">
                  <c:v>22</c:v>
                </c:pt>
                <c:pt idx="2">
                  <c:v>29</c:v>
                </c:pt>
                <c:pt idx="3">
                  <c:v>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196-44F8-A009-A712B61B27E8}"/>
            </c:ext>
          </c:extLst>
        </c:ser>
        <c:ser>
          <c:idx val="7"/>
          <c:order val="7"/>
          <c:tx>
            <c:strRef>
              <c:f>'Top RL6'!$L$4</c:f>
              <c:strCache>
                <c:ptCount val="1"/>
                <c:pt idx="0">
                  <c:v>Dec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'Top RL6'!$D$5:$D$8</c:f>
              <c:strCache>
                <c:ptCount val="4"/>
                <c:pt idx="0">
                  <c:v>Labeling</c:v>
                </c:pt>
                <c:pt idx="1">
                  <c:v>QNS</c:v>
                </c:pt>
                <c:pt idx="2">
                  <c:v>BBID </c:v>
                </c:pt>
                <c:pt idx="3">
                  <c:v>Delayed Collection</c:v>
                </c:pt>
              </c:strCache>
            </c:strRef>
          </c:cat>
          <c:val>
            <c:numRef>
              <c:f>'Top RL6'!$L$5:$L$8</c:f>
              <c:numCache>
                <c:formatCode>General</c:formatCode>
                <c:ptCount val="4"/>
                <c:pt idx="0">
                  <c:v>31</c:v>
                </c:pt>
                <c:pt idx="1">
                  <c:v>26</c:v>
                </c:pt>
                <c:pt idx="2">
                  <c:v>26</c:v>
                </c:pt>
                <c:pt idx="3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B196-44F8-A009-A712B61B27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360704"/>
        <c:axId val="52362240"/>
      </c:barChart>
      <c:catAx>
        <c:axId val="52360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362240"/>
        <c:crosses val="autoZero"/>
        <c:auto val="1"/>
        <c:lblAlgn val="ctr"/>
        <c:lblOffset val="100"/>
        <c:noMultiLvlLbl val="0"/>
      </c:catAx>
      <c:valAx>
        <c:axId val="52362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bevel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360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4">
        <a:lumMod val="20000"/>
        <a:lumOff val="8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FD1EFD21-2644-4D75-9A45-219ADBC3CE30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ED90702-C7E9-4644-8919-DC7411CF7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51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  <a:spcBef>
                <a:spcPct val="0"/>
              </a:spcBef>
            </a:pPr>
            <a:endParaRPr lang="en-US" alt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90702-C7E9-4644-8919-DC7411CF771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85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90702-C7E9-4644-8919-DC7411CF771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11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Medical Center Camp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16598" y="2514600"/>
            <a:ext cx="5939539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Physican/Patient/Clinic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C080808-004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Community Heal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E011009-118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sear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S041508-02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chnolo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D070910-02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search P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110607003C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Outpatient Bui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110100D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32048"/>
            <a:ext cx="9144000" cy="3425952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553998"/>
          </a:xfrm>
        </p:spPr>
        <p:txBody>
          <a:bodyPr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772400" cy="2769989"/>
          </a:xfr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7"/>
          <p:cNvSpPr txBox="1">
            <a:spLocks/>
          </p:cNvSpPr>
          <p:nvPr userDrawn="1"/>
        </p:nvSpPr>
        <p:spPr>
          <a:xfrm>
            <a:off x="914400" y="6515100"/>
            <a:ext cx="2895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Wake Forest Baptist Medical Center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538645"/>
            <a:ext cx="7315200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Divider Page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2850" y="2171700"/>
            <a:ext cx="7315200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4" descr="fluid energy lines internal horz.png"/>
          <p:cNvPicPr>
            <a:picLocks noChangeAspect="1"/>
          </p:cNvPicPr>
          <p:nvPr userDrawn="1"/>
        </p:nvPicPr>
        <p:blipFill>
          <a:blip r:embed="rId2" cstate="print"/>
          <a:srcRect l="1508" r="1998" b="1793"/>
          <a:stretch>
            <a:fillRect/>
          </a:stretch>
        </p:blipFill>
        <p:spPr>
          <a:xfrm>
            <a:off x="0" y="2685279"/>
            <a:ext cx="9144000" cy="4172721"/>
          </a:xfrm>
          <a:prstGeom prst="rect">
            <a:avLst/>
          </a:prstGeom>
        </p:spPr>
      </p:pic>
      <p:sp>
        <p:nvSpPr>
          <p:cNvPr id="6" name="Footer Placeholder 7"/>
          <p:cNvSpPr txBox="1">
            <a:spLocks/>
          </p:cNvSpPr>
          <p:nvPr userDrawn="1"/>
        </p:nvSpPr>
        <p:spPr>
          <a:xfrm>
            <a:off x="5943600" y="6515100"/>
            <a:ext cx="2895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Wake Forest Baptist Medical Center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7"/>
          <p:cNvSpPr txBox="1">
            <a:spLocks/>
          </p:cNvSpPr>
          <p:nvPr userDrawn="1"/>
        </p:nvSpPr>
        <p:spPr>
          <a:xfrm>
            <a:off x="914400" y="6515100"/>
            <a:ext cx="2895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Wake Forest Baptist Medical Center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Physican/Patient/Clinic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C082012-085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432048"/>
            <a:ext cx="9144000" cy="3425952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Country Club Medical Plaz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052312-038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338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Air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D110608-058_edi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446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Nur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828800"/>
            <a:ext cx="7772400" cy="276998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64" r:id="rId4"/>
    <p:sldLayoutId id="2147483665" r:id="rId5"/>
    <p:sldLayoutId id="2147483666" r:id="rId6"/>
    <p:sldLayoutId id="2147483669" r:id="rId7"/>
    <p:sldLayoutId id="2147483668" r:id="rId8"/>
    <p:sldLayoutId id="2147483667" r:id="rId9"/>
    <p:sldLayoutId id="2147483660" r:id="rId10"/>
    <p:sldLayoutId id="2147483658" r:id="rId11"/>
    <p:sldLayoutId id="2147483661" r:id="rId12"/>
    <p:sldLayoutId id="2147483659" r:id="rId13"/>
    <p:sldLayoutId id="2147483663" r:id="rId14"/>
    <p:sldLayoutId id="2147483662" r:id="rId15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31775" indent="-23177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542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88975" indent="-23177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542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6175" indent="-23177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305800" cy="609600"/>
          </a:xfrm>
        </p:spPr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Monthly Safety Focus – January 2019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1027" name="Picture 3" descr="C:\Users\hlawson\AppData\Local\Microsoft\Windows\Temporary Internet Files\Content.IE5\IJ9F6WP3\difficult-communicatio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743200"/>
            <a:ext cx="4419600" cy="318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71052" y="1219200"/>
            <a:ext cx="7534747" cy="113877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Communicate Clearly</a:t>
            </a:r>
            <a:r>
              <a:rPr lang="en-US" dirty="0" smtClean="0">
                <a:solidFill>
                  <a:schemeClr val="accent6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C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Repeat-Back Technique</a:t>
            </a:r>
            <a:endParaRPr lang="en-US" sz="3600" b="1" dirty="0">
              <a:solidFill>
                <a:schemeClr val="accent6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870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91315"/>
              </p:ext>
            </p:extLst>
          </p:nvPr>
        </p:nvGraphicFramePr>
        <p:xfrm>
          <a:off x="1447800" y="152400"/>
          <a:ext cx="6138496" cy="65151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905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4794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Communicate Clearly</a:t>
                      </a:r>
                    </a:p>
                  </a:txBody>
                  <a:tcPr anchor="ctr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454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40835">
                <a:tc gridSpan="2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altLang="en-US" sz="2800" b="1" dirty="0" smtClean="0">
                          <a:solidFill>
                            <a:schemeClr val="accent1"/>
                          </a:solidFill>
                        </a:rPr>
                        <a:t>Repeat-Back</a:t>
                      </a:r>
                      <a:r>
                        <a:rPr lang="en-US" altLang="en-US" sz="2800" b="1" baseline="0" dirty="0" smtClean="0">
                          <a:solidFill>
                            <a:schemeClr val="accent2"/>
                          </a:solidFill>
                        </a:rPr>
                        <a:t> Technique</a:t>
                      </a:r>
                      <a:endParaRPr lang="en-US" altLang="en-US" sz="1200" b="1" baseline="0" dirty="0" smtClean="0">
                        <a:solidFill>
                          <a:schemeClr val="accent2"/>
                        </a:solidFill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altLang="en-US" sz="1200" b="1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230188" marR="0" lvl="0" indent="-2301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kumimoji="0" lang="en-US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261AD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Sender communicates a request or information to a receiver</a:t>
                      </a:r>
                    </a:p>
                    <a:p>
                      <a:pPr marL="230188" marR="0" lvl="0" indent="-2301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kumimoji="0" lang="en-US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261AD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Receiver </a:t>
                      </a:r>
                      <a:r>
                        <a:rPr kumimoji="0" lang="en-US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261AD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repeats back</a:t>
                      </a:r>
                      <a:r>
                        <a:rPr kumimoji="0" lang="en-US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261AD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the request or information to the sender</a:t>
                      </a:r>
                    </a:p>
                    <a:p>
                      <a:pPr marL="230188" marR="0" lvl="0" indent="-2301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kumimoji="0" lang="en-US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261AD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Sender acknowledges the accuracy of the repeat-back. If not correct, repeats/clarifies the communication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261AD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261AD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kumimoji="0" lang="en-US" altLang="en-US" sz="105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4261AD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All </a:t>
                      </a:r>
                      <a:r>
                        <a:rPr kumimoji="0" lang="en-US" altLang="en-US" sz="105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4261AD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verbal orders </a:t>
                      </a:r>
                      <a:r>
                        <a:rPr kumimoji="0" lang="en-US" altLang="en-US" sz="105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4261AD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and </a:t>
                      </a:r>
                      <a:r>
                        <a:rPr kumimoji="0" lang="en-US" altLang="en-US" sz="105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4261AD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critical values </a:t>
                      </a:r>
                      <a:r>
                        <a:rPr kumimoji="0" lang="en-US" altLang="en-US" sz="105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4261AD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should be written and read back (see below) </a:t>
                      </a:r>
                    </a:p>
                  </a:txBody>
                  <a:tcPr anchor="ctr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30188" indent="-230188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endParaRPr lang="en-US" sz="14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13468">
                <a:tc>
                  <a:txBody>
                    <a:bodyPr/>
                    <a:lstStyle/>
                    <a:p>
                      <a:pPr marL="230188" marR="0" indent="-2301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en-US" sz="1400" kern="1200" baseline="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Use when communicating routine but important information</a:t>
                      </a:r>
                    </a:p>
                    <a:p>
                      <a:pPr marL="230188" marR="0" indent="-2301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en-US" sz="1400" kern="1200" baseline="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Ensures the receiver </a:t>
                      </a:r>
                      <a:r>
                        <a:rPr lang="en-US" sz="1400" i="1" kern="1200" baseline="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hears what they are supposed to hear</a:t>
                      </a:r>
                    </a:p>
                    <a:p>
                      <a:pPr marL="230188" marR="0" indent="-2301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en-US" sz="1400" i="0" kern="1200" baseline="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Key: Close the loop with “That is correct!”</a:t>
                      </a:r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0188" marR="0" indent="-2301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en-US" sz="1400" b="1" kern="1200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Read-Back Technique</a:t>
                      </a:r>
                    </a:p>
                    <a:p>
                      <a:pPr marL="687388" marR="0" lvl="1" indent="-2301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en-US" sz="1400" kern="1200" baseline="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Sender communicates</a:t>
                      </a:r>
                    </a:p>
                    <a:p>
                      <a:pPr marL="687388" marR="0" lvl="1" indent="-2301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en-US" sz="1400" kern="1200" baseline="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Receiver </a:t>
                      </a:r>
                      <a:r>
                        <a:rPr lang="en-US" sz="1400" b="1" kern="1200" baseline="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writes</a:t>
                      </a:r>
                      <a:r>
                        <a:rPr lang="en-US" sz="1400" kern="1200" baseline="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the order/request/result and </a:t>
                      </a:r>
                      <a:r>
                        <a:rPr lang="en-US" sz="1400" b="1" kern="1200" baseline="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reads</a:t>
                      </a:r>
                      <a:r>
                        <a:rPr lang="en-US" sz="1400" kern="1200" baseline="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it back as written to the sender</a:t>
                      </a:r>
                    </a:p>
                    <a:p>
                      <a:pPr marL="687388" marR="0" lvl="1" indent="-2301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en-US" sz="1400" kern="1200" baseline="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Sender acknowledges accuracy with “That is correct” or makes the correction. </a:t>
                      </a:r>
                    </a:p>
                    <a:p>
                      <a:pPr marL="687388" marR="0" lvl="1" indent="-2301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en-US" sz="1400" kern="1200" baseline="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MUST BE USED WITH ALL VERBAL ORDERS AND CRITICAL VALUES. </a:t>
                      </a:r>
                      <a:endParaRPr lang="en-US" sz="1400" kern="1200" dirty="0" smtClean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762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Patient and Family Promise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39798"/>
            <a:ext cx="8137525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699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943209"/>
              </p:ext>
            </p:extLst>
          </p:nvPr>
        </p:nvGraphicFramePr>
        <p:xfrm>
          <a:off x="762000" y="838200"/>
          <a:ext cx="7467599" cy="4800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726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Top RL6 by Category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5853457"/>
              </p:ext>
            </p:extLst>
          </p:nvPr>
        </p:nvGraphicFramePr>
        <p:xfrm>
          <a:off x="838200" y="1371600"/>
          <a:ext cx="7391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75091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2018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772400" cy="3354765"/>
          </a:xfrm>
        </p:spPr>
        <p:txBody>
          <a:bodyPr/>
          <a:lstStyle/>
          <a:p>
            <a:r>
              <a:rPr lang="en-US" dirty="0" smtClean="0"/>
              <a:t>RL6 Submitted: 16,977</a:t>
            </a:r>
          </a:p>
          <a:p>
            <a:r>
              <a:rPr lang="en-US" dirty="0" smtClean="0"/>
              <a:t>RL6 Submitted by Lab/Path: 2,663</a:t>
            </a:r>
          </a:p>
          <a:p>
            <a:r>
              <a:rPr lang="en-US" dirty="0" smtClean="0"/>
              <a:t>373 Events were classified, 19 outstanding</a:t>
            </a:r>
          </a:p>
          <a:p>
            <a:r>
              <a:rPr lang="en-US" dirty="0" smtClean="0"/>
              <a:t>System-wide SSE: 64</a:t>
            </a:r>
          </a:p>
          <a:p>
            <a:r>
              <a:rPr lang="en-US" dirty="0" smtClean="0"/>
              <a:t>WFBMC SSE: 54</a:t>
            </a:r>
          </a:p>
          <a:p>
            <a:r>
              <a:rPr lang="en-US" dirty="0" smtClean="0"/>
              <a:t>4 Deaths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301115"/>
      </p:ext>
    </p:extLst>
  </p:cSld>
  <p:clrMapOvr>
    <a:masterClrMapping/>
  </p:clrMapOvr>
</p:sld>
</file>

<file path=ppt/theme/theme1.xml><?xml version="1.0" encoding="utf-8"?>
<a:theme xmlns:a="http://schemas.openxmlformats.org/drawingml/2006/main" name="WFBMC Internal Theme1">
  <a:themeElements>
    <a:clrScheme name="iCARE">
      <a:dk1>
        <a:sysClr val="windowText" lastClr="000000"/>
      </a:dk1>
      <a:lt1>
        <a:sysClr val="window" lastClr="FFFFFF"/>
      </a:lt1>
      <a:dk2>
        <a:srgbClr val="4261AD"/>
      </a:dk2>
      <a:lt2>
        <a:srgbClr val="FFFFFF"/>
      </a:lt2>
      <a:accent1>
        <a:srgbClr val="4261AD"/>
      </a:accent1>
      <a:accent2>
        <a:srgbClr val="F07B05"/>
      </a:accent2>
      <a:accent3>
        <a:srgbClr val="FFD200"/>
      </a:accent3>
      <a:accent4>
        <a:srgbClr val="9E7E38"/>
      </a:accent4>
      <a:accent5>
        <a:srgbClr val="595959"/>
      </a:accent5>
      <a:accent6>
        <a:srgbClr val="000000"/>
      </a:accent6>
      <a:hlink>
        <a:srgbClr val="3B60AF"/>
      </a:hlink>
      <a:folHlink>
        <a:srgbClr val="3B60A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WFBMC Internal Theme1</Template>
  <TotalTime>2453</TotalTime>
  <Words>178</Words>
  <Application>Microsoft Office PowerPoint</Application>
  <PresentationFormat>On-screen Show (4:3)</PresentationFormat>
  <Paragraphs>34</Paragraphs>
  <Slides>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WFBMC Internal Theme1</vt:lpstr>
      <vt:lpstr>Monthly Safety Focus – January 2019</vt:lpstr>
      <vt:lpstr>PowerPoint Presentation</vt:lpstr>
      <vt:lpstr>Patient and Family Promise</vt:lpstr>
      <vt:lpstr>PowerPoint Presentation</vt:lpstr>
      <vt:lpstr>Top RL6 by Category</vt:lpstr>
      <vt:lpstr>2018</vt:lpstr>
    </vt:vector>
  </TitlesOfParts>
  <Company>WFUHS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WFUHS</dc:creator>
  <cp:lastModifiedBy>Heather Lawson</cp:lastModifiedBy>
  <cp:revision>127</cp:revision>
  <cp:lastPrinted>2018-11-20T13:07:49Z</cp:lastPrinted>
  <dcterms:created xsi:type="dcterms:W3CDTF">2016-09-30T15:29:35Z</dcterms:created>
  <dcterms:modified xsi:type="dcterms:W3CDTF">2019-01-15T23:43:32Z</dcterms:modified>
</cp:coreProperties>
</file>