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73" r:id="rId4"/>
    <p:sldId id="284" r:id="rId5"/>
    <p:sldId id="274" r:id="rId6"/>
    <p:sldId id="283" r:id="rId7"/>
    <p:sldId id="286" r:id="rId8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RL6 by Month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5842293906810034E-2"/>
          <c:y val="0.14968050911444292"/>
          <c:w val="0.89767015682179507"/>
          <c:h val="0.76192399237766517"/>
        </c:manualLayout>
      </c:layout>
      <c:lineChart>
        <c:grouping val="standar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Lab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Sheet1!$A$5:$A$17</c:f>
              <c:strCache>
                <c:ptCount val="13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</c:strCache>
            </c:strRef>
          </c:cat>
          <c:val>
            <c:numRef>
              <c:f>Sheet1!$B$5:$B$17</c:f>
              <c:numCache>
                <c:formatCode>General</c:formatCode>
                <c:ptCount val="13"/>
                <c:pt idx="0">
                  <c:v>203</c:v>
                </c:pt>
                <c:pt idx="1">
                  <c:v>153</c:v>
                </c:pt>
                <c:pt idx="2">
                  <c:v>215</c:v>
                </c:pt>
                <c:pt idx="3">
                  <c:v>221</c:v>
                </c:pt>
                <c:pt idx="4">
                  <c:v>162</c:v>
                </c:pt>
                <c:pt idx="5">
                  <c:v>188</c:v>
                </c:pt>
                <c:pt idx="6">
                  <c:v>138</c:v>
                </c:pt>
                <c:pt idx="7">
                  <c:v>222</c:v>
                </c:pt>
                <c:pt idx="8">
                  <c:v>205</c:v>
                </c:pt>
                <c:pt idx="9">
                  <c:v>185</c:v>
                </c:pt>
                <c:pt idx="10">
                  <c:v>174</c:v>
                </c:pt>
                <c:pt idx="11">
                  <c:v>151</c:v>
                </c:pt>
                <c:pt idx="12">
                  <c:v>141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809-4CAE-9F11-7604869BF7C0}"/>
            </c:ext>
          </c:extLst>
        </c:ser>
        <c:ser>
          <c:idx val="1"/>
          <c:order val="1"/>
          <c:tx>
            <c:strRef>
              <c:f>Sheet1!$C$4</c:f>
              <c:strCache>
                <c:ptCount val="1"/>
                <c:pt idx="0">
                  <c:v>BB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Sheet1!$A$5:$A$17</c:f>
              <c:strCache>
                <c:ptCount val="13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</c:strCache>
            </c:strRef>
          </c:cat>
          <c:val>
            <c:numRef>
              <c:f>Sheet1!$C$5:$C$17</c:f>
              <c:numCache>
                <c:formatCode>General</c:formatCode>
                <c:ptCount val="13"/>
                <c:pt idx="0">
                  <c:v>35</c:v>
                </c:pt>
                <c:pt idx="1">
                  <c:v>13</c:v>
                </c:pt>
                <c:pt idx="2">
                  <c:v>21</c:v>
                </c:pt>
                <c:pt idx="3">
                  <c:v>24</c:v>
                </c:pt>
                <c:pt idx="4">
                  <c:v>36</c:v>
                </c:pt>
                <c:pt idx="5">
                  <c:v>36</c:v>
                </c:pt>
                <c:pt idx="6">
                  <c:v>38</c:v>
                </c:pt>
                <c:pt idx="7">
                  <c:v>33</c:v>
                </c:pt>
                <c:pt idx="8">
                  <c:v>53</c:v>
                </c:pt>
                <c:pt idx="9">
                  <c:v>57</c:v>
                </c:pt>
                <c:pt idx="10">
                  <c:v>48</c:v>
                </c:pt>
                <c:pt idx="11">
                  <c:v>52</c:v>
                </c:pt>
                <c:pt idx="12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09-4CAE-9F11-7604869BF7C0}"/>
            </c:ext>
          </c:extLst>
        </c:ser>
        <c:ser>
          <c:idx val="2"/>
          <c:order val="2"/>
          <c:tx>
            <c:strRef>
              <c:f>Sheet1!$D$4</c:f>
              <c:strCache>
                <c:ptCount val="1"/>
                <c:pt idx="0">
                  <c:v>Total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Sheet1!$A$5:$A$17</c:f>
              <c:strCache>
                <c:ptCount val="13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</c:strCache>
            </c:strRef>
          </c:cat>
          <c:val>
            <c:numRef>
              <c:f>Sheet1!$D$5:$D$17</c:f>
              <c:numCache>
                <c:formatCode>General</c:formatCode>
                <c:ptCount val="13"/>
                <c:pt idx="0">
                  <c:v>238</c:v>
                </c:pt>
                <c:pt idx="1">
                  <c:v>166</c:v>
                </c:pt>
                <c:pt idx="2">
                  <c:v>236</c:v>
                </c:pt>
                <c:pt idx="3">
                  <c:v>245</c:v>
                </c:pt>
                <c:pt idx="4">
                  <c:v>198</c:v>
                </c:pt>
                <c:pt idx="5">
                  <c:v>224</c:v>
                </c:pt>
                <c:pt idx="6">
                  <c:v>176</c:v>
                </c:pt>
                <c:pt idx="7">
                  <c:v>255</c:v>
                </c:pt>
                <c:pt idx="8">
                  <c:v>258</c:v>
                </c:pt>
                <c:pt idx="9">
                  <c:v>242</c:v>
                </c:pt>
                <c:pt idx="10">
                  <c:v>222</c:v>
                </c:pt>
                <c:pt idx="11">
                  <c:v>203</c:v>
                </c:pt>
                <c:pt idx="12">
                  <c:v>191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809-4CAE-9F11-7604869BF7C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22487016"/>
        <c:axId val="222488984"/>
      </c:lineChart>
      <c:catAx>
        <c:axId val="222487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2488984"/>
        <c:crosses val="autoZero"/>
        <c:auto val="1"/>
        <c:lblAlgn val="ctr"/>
        <c:lblOffset val="100"/>
        <c:noMultiLvlLbl val="0"/>
      </c:catAx>
      <c:valAx>
        <c:axId val="22248898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22487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500" b="1" i="0" baseline="0">
                <a:solidFill>
                  <a:sysClr val="windowText" lastClr="000000"/>
                </a:solidFill>
              </a:rPr>
              <a:t>Top RL6s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'Top RL6'!$E$4</c:f>
              <c:strCache>
                <c:ptCount val="1"/>
                <c:pt idx="0">
                  <c:v>May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'Top RL6'!$D$5:$D$9</c:f>
              <c:strCache>
                <c:ptCount val="5"/>
                <c:pt idx="0">
                  <c:v>Labeling</c:v>
                </c:pt>
                <c:pt idx="1">
                  <c:v>QNS</c:v>
                </c:pt>
                <c:pt idx="2">
                  <c:v>BBID </c:v>
                </c:pt>
                <c:pt idx="3">
                  <c:v>Delayed Collection</c:v>
                </c:pt>
                <c:pt idx="4">
                  <c:v>Wrong Tube</c:v>
                </c:pt>
              </c:strCache>
            </c:strRef>
          </c:cat>
          <c:val>
            <c:numRef>
              <c:f>'Top RL6'!$E$5:$E$9</c:f>
              <c:numCache>
                <c:formatCode>General</c:formatCode>
                <c:ptCount val="5"/>
                <c:pt idx="0">
                  <c:v>34</c:v>
                </c:pt>
                <c:pt idx="1">
                  <c:v>26</c:v>
                </c:pt>
                <c:pt idx="2">
                  <c:v>26</c:v>
                </c:pt>
                <c:pt idx="3">
                  <c:v>29</c:v>
                </c:pt>
                <c:pt idx="4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F2-43F7-BCF2-BDA9FD4AD1C0}"/>
            </c:ext>
          </c:extLst>
        </c:ser>
        <c:ser>
          <c:idx val="1"/>
          <c:order val="1"/>
          <c:tx>
            <c:strRef>
              <c:f>'Top RL6'!$F$4</c:f>
              <c:strCache>
                <c:ptCount val="1"/>
                <c:pt idx="0">
                  <c:v>June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'Top RL6'!$D$5:$D$9</c:f>
              <c:strCache>
                <c:ptCount val="5"/>
                <c:pt idx="0">
                  <c:v>Labeling</c:v>
                </c:pt>
                <c:pt idx="1">
                  <c:v>QNS</c:v>
                </c:pt>
                <c:pt idx="2">
                  <c:v>BBID </c:v>
                </c:pt>
                <c:pt idx="3">
                  <c:v>Delayed Collection</c:v>
                </c:pt>
                <c:pt idx="4">
                  <c:v>Wrong Tube</c:v>
                </c:pt>
              </c:strCache>
            </c:strRef>
          </c:cat>
          <c:val>
            <c:numRef>
              <c:f>'Top RL6'!$F$5:$F$9</c:f>
              <c:numCache>
                <c:formatCode>General</c:formatCode>
                <c:ptCount val="5"/>
                <c:pt idx="0">
                  <c:v>42</c:v>
                </c:pt>
                <c:pt idx="1">
                  <c:v>35</c:v>
                </c:pt>
                <c:pt idx="2">
                  <c:v>34</c:v>
                </c:pt>
                <c:pt idx="3">
                  <c:v>17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F2-43F7-BCF2-BDA9FD4AD1C0}"/>
            </c:ext>
          </c:extLst>
        </c:ser>
        <c:ser>
          <c:idx val="2"/>
          <c:order val="2"/>
          <c:tx>
            <c:strRef>
              <c:f>'Top RL6'!$G$4</c:f>
              <c:strCache>
                <c:ptCount val="1"/>
                <c:pt idx="0">
                  <c:v>July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'Top RL6'!$D$5:$D$9</c:f>
              <c:strCache>
                <c:ptCount val="5"/>
                <c:pt idx="0">
                  <c:v>Labeling</c:v>
                </c:pt>
                <c:pt idx="1">
                  <c:v>QNS</c:v>
                </c:pt>
                <c:pt idx="2">
                  <c:v>BBID </c:v>
                </c:pt>
                <c:pt idx="3">
                  <c:v>Delayed Collection</c:v>
                </c:pt>
                <c:pt idx="4">
                  <c:v>Wrong Tube</c:v>
                </c:pt>
              </c:strCache>
            </c:strRef>
          </c:cat>
          <c:val>
            <c:numRef>
              <c:f>'Top RL6'!$G$5:$G$9</c:f>
              <c:numCache>
                <c:formatCode>General</c:formatCode>
                <c:ptCount val="5"/>
                <c:pt idx="0">
                  <c:v>35</c:v>
                </c:pt>
                <c:pt idx="1">
                  <c:v>31</c:v>
                </c:pt>
                <c:pt idx="2">
                  <c:v>25</c:v>
                </c:pt>
                <c:pt idx="3">
                  <c:v>20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F2-43F7-BCF2-BDA9FD4AD1C0}"/>
            </c:ext>
          </c:extLst>
        </c:ser>
        <c:ser>
          <c:idx val="3"/>
          <c:order val="3"/>
          <c:tx>
            <c:strRef>
              <c:f>'Top RL6'!$H$4</c:f>
              <c:strCache>
                <c:ptCount val="1"/>
                <c:pt idx="0">
                  <c:v>Aug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'Top RL6'!$D$5:$D$9</c:f>
              <c:strCache>
                <c:ptCount val="5"/>
                <c:pt idx="0">
                  <c:v>Labeling</c:v>
                </c:pt>
                <c:pt idx="1">
                  <c:v>QNS</c:v>
                </c:pt>
                <c:pt idx="2">
                  <c:v>BBID </c:v>
                </c:pt>
                <c:pt idx="3">
                  <c:v>Delayed Collection</c:v>
                </c:pt>
                <c:pt idx="4">
                  <c:v>Wrong Tube</c:v>
                </c:pt>
              </c:strCache>
            </c:strRef>
          </c:cat>
          <c:val>
            <c:numRef>
              <c:f>'Top RL6'!$H$5:$H$9</c:f>
              <c:numCache>
                <c:formatCode>General</c:formatCode>
                <c:ptCount val="5"/>
                <c:pt idx="0">
                  <c:v>42</c:v>
                </c:pt>
                <c:pt idx="1">
                  <c:v>42</c:v>
                </c:pt>
                <c:pt idx="2">
                  <c:v>33</c:v>
                </c:pt>
                <c:pt idx="3">
                  <c:v>17</c:v>
                </c:pt>
                <c:pt idx="4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F2-43F7-BCF2-BDA9FD4AD1C0}"/>
            </c:ext>
          </c:extLst>
        </c:ser>
        <c:ser>
          <c:idx val="4"/>
          <c:order val="4"/>
          <c:tx>
            <c:strRef>
              <c:f>'Top RL6'!$I$4</c:f>
              <c:strCache>
                <c:ptCount val="1"/>
                <c:pt idx="0">
                  <c:v>Sept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'Top RL6'!$D$5:$D$9</c:f>
              <c:strCache>
                <c:ptCount val="5"/>
                <c:pt idx="0">
                  <c:v>Labeling</c:v>
                </c:pt>
                <c:pt idx="1">
                  <c:v>QNS</c:v>
                </c:pt>
                <c:pt idx="2">
                  <c:v>BBID </c:v>
                </c:pt>
                <c:pt idx="3">
                  <c:v>Delayed Collection</c:v>
                </c:pt>
                <c:pt idx="4">
                  <c:v>Wrong Tube</c:v>
                </c:pt>
              </c:strCache>
            </c:strRef>
          </c:cat>
          <c:val>
            <c:numRef>
              <c:f>'Top RL6'!$I$5:$I$9</c:f>
              <c:numCache>
                <c:formatCode>General</c:formatCode>
                <c:ptCount val="5"/>
                <c:pt idx="0">
                  <c:v>62</c:v>
                </c:pt>
                <c:pt idx="1">
                  <c:v>27</c:v>
                </c:pt>
                <c:pt idx="2">
                  <c:v>31</c:v>
                </c:pt>
                <c:pt idx="3">
                  <c:v>26</c:v>
                </c:pt>
                <c:pt idx="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F2-43F7-BCF2-BDA9FD4AD1C0}"/>
            </c:ext>
          </c:extLst>
        </c:ser>
        <c:ser>
          <c:idx val="5"/>
          <c:order val="5"/>
          <c:tx>
            <c:strRef>
              <c:f>'Top RL6'!$J$4</c:f>
              <c:strCache>
                <c:ptCount val="1"/>
                <c:pt idx="0">
                  <c:v>Oct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'Top RL6'!$D$5:$D$9</c:f>
              <c:strCache>
                <c:ptCount val="5"/>
                <c:pt idx="0">
                  <c:v>Labeling</c:v>
                </c:pt>
                <c:pt idx="1">
                  <c:v>QNS</c:v>
                </c:pt>
                <c:pt idx="2">
                  <c:v>BBID </c:v>
                </c:pt>
                <c:pt idx="3">
                  <c:v>Delayed Collection</c:v>
                </c:pt>
                <c:pt idx="4">
                  <c:v>Wrong Tube</c:v>
                </c:pt>
              </c:strCache>
            </c:strRef>
          </c:cat>
          <c:val>
            <c:numRef>
              <c:f>'Top RL6'!$J$5:$J$9</c:f>
              <c:numCache>
                <c:formatCode>General</c:formatCode>
                <c:ptCount val="5"/>
                <c:pt idx="0">
                  <c:v>41</c:v>
                </c:pt>
                <c:pt idx="1">
                  <c:v>33</c:v>
                </c:pt>
                <c:pt idx="2">
                  <c:v>29</c:v>
                </c:pt>
                <c:pt idx="3">
                  <c:v>25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CF2-43F7-BCF2-BDA9FD4AD1C0}"/>
            </c:ext>
          </c:extLst>
        </c:ser>
        <c:ser>
          <c:idx val="6"/>
          <c:order val="6"/>
          <c:tx>
            <c:strRef>
              <c:f>'Top RL6'!$K$4</c:f>
              <c:strCache>
                <c:ptCount val="1"/>
                <c:pt idx="0">
                  <c:v>Nov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'Top RL6'!$D$5:$D$9</c:f>
              <c:strCache>
                <c:ptCount val="5"/>
                <c:pt idx="0">
                  <c:v>Labeling</c:v>
                </c:pt>
                <c:pt idx="1">
                  <c:v>QNS</c:v>
                </c:pt>
                <c:pt idx="2">
                  <c:v>BBID </c:v>
                </c:pt>
                <c:pt idx="3">
                  <c:v>Delayed Collection</c:v>
                </c:pt>
                <c:pt idx="4">
                  <c:v>Wrong Tube</c:v>
                </c:pt>
              </c:strCache>
            </c:strRef>
          </c:cat>
          <c:val>
            <c:numRef>
              <c:f>'Top RL6'!$K$5:$K$9</c:f>
              <c:numCache>
                <c:formatCode>General</c:formatCode>
                <c:ptCount val="5"/>
                <c:pt idx="0">
                  <c:v>41</c:v>
                </c:pt>
                <c:pt idx="1">
                  <c:v>22</c:v>
                </c:pt>
                <c:pt idx="2">
                  <c:v>29</c:v>
                </c:pt>
                <c:pt idx="3">
                  <c:v>24</c:v>
                </c:pt>
                <c:pt idx="4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CF2-43F7-BCF2-BDA9FD4AD1C0}"/>
            </c:ext>
          </c:extLst>
        </c:ser>
        <c:ser>
          <c:idx val="7"/>
          <c:order val="7"/>
          <c:tx>
            <c:strRef>
              <c:f>'Top RL6'!$L$4</c:f>
              <c:strCache>
                <c:ptCount val="1"/>
                <c:pt idx="0">
                  <c:v>Dec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'Top RL6'!$D$5:$D$9</c:f>
              <c:strCache>
                <c:ptCount val="5"/>
                <c:pt idx="0">
                  <c:v>Labeling</c:v>
                </c:pt>
                <c:pt idx="1">
                  <c:v>QNS</c:v>
                </c:pt>
                <c:pt idx="2">
                  <c:v>BBID </c:v>
                </c:pt>
                <c:pt idx="3">
                  <c:v>Delayed Collection</c:v>
                </c:pt>
                <c:pt idx="4">
                  <c:v>Wrong Tube</c:v>
                </c:pt>
              </c:strCache>
            </c:strRef>
          </c:cat>
          <c:val>
            <c:numRef>
              <c:f>'Top RL6'!$L$5:$L$9</c:f>
              <c:numCache>
                <c:formatCode>General</c:formatCode>
                <c:ptCount val="5"/>
                <c:pt idx="0">
                  <c:v>31</c:v>
                </c:pt>
                <c:pt idx="1">
                  <c:v>26</c:v>
                </c:pt>
                <c:pt idx="2">
                  <c:v>26</c:v>
                </c:pt>
                <c:pt idx="3">
                  <c:v>18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CF2-43F7-BCF2-BDA9FD4AD1C0}"/>
            </c:ext>
          </c:extLst>
        </c:ser>
        <c:ser>
          <c:idx val="8"/>
          <c:order val="8"/>
          <c:tx>
            <c:strRef>
              <c:f>'Top RL6'!$M$4</c:f>
              <c:strCache>
                <c:ptCount val="1"/>
                <c:pt idx="0">
                  <c:v>Jan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'Top RL6'!$D$5:$D$9</c:f>
              <c:strCache>
                <c:ptCount val="5"/>
                <c:pt idx="0">
                  <c:v>Labeling</c:v>
                </c:pt>
                <c:pt idx="1">
                  <c:v>QNS</c:v>
                </c:pt>
                <c:pt idx="2">
                  <c:v>BBID </c:v>
                </c:pt>
                <c:pt idx="3">
                  <c:v>Delayed Collection</c:v>
                </c:pt>
                <c:pt idx="4">
                  <c:v>Wrong Tube</c:v>
                </c:pt>
              </c:strCache>
            </c:strRef>
          </c:cat>
          <c:val>
            <c:numRef>
              <c:f>'Top RL6'!$M$5:$M$9</c:f>
              <c:numCache>
                <c:formatCode>General</c:formatCode>
                <c:ptCount val="5"/>
                <c:pt idx="0">
                  <c:v>39</c:v>
                </c:pt>
                <c:pt idx="1">
                  <c:v>29</c:v>
                </c:pt>
                <c:pt idx="2">
                  <c:v>33</c:v>
                </c:pt>
                <c:pt idx="3">
                  <c:v>17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CF2-43F7-BCF2-BDA9FD4AD1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9194192"/>
        <c:axId val="449198456"/>
      </c:barChart>
      <c:catAx>
        <c:axId val="44919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9198456"/>
        <c:crosses val="autoZero"/>
        <c:auto val="1"/>
        <c:lblAlgn val="ctr"/>
        <c:lblOffset val="100"/>
        <c:noMultiLvlLbl val="0"/>
      </c:catAx>
      <c:valAx>
        <c:axId val="449198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bevel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919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D1EFD21-2644-4D75-9A45-219ADBC3CE30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ED90702-C7E9-4644-8919-DC7411CF7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1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90702-C7E9-4644-8919-DC7411CF77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11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90702-C7E9-4644-8919-DC7411CF77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5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Medical Center 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6598" y="2514600"/>
            <a:ext cx="5939539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ysican/Patient/Clinic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C080808-004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ommunity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E011009-118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S041508-02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chn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D070910-02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 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0607003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utpatient Bui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0100D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32048"/>
            <a:ext cx="9144000" cy="3425952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</p:spPr>
        <p:txBody>
          <a:bodyPr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2769989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538645"/>
            <a:ext cx="7315200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Divider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2850" y="2171700"/>
            <a:ext cx="7315200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fluid energy lines internal horz.png"/>
          <p:cNvPicPr>
            <a:picLocks noChangeAspect="1"/>
          </p:cNvPicPr>
          <p:nvPr userDrawn="1"/>
        </p:nvPicPr>
        <p:blipFill>
          <a:blip r:embed="rId2" cstate="print"/>
          <a:srcRect l="1508" r="1998" b="1793"/>
          <a:stretch>
            <a:fillRect/>
          </a:stretch>
        </p:blipFill>
        <p:spPr>
          <a:xfrm>
            <a:off x="0" y="2685279"/>
            <a:ext cx="9144000" cy="4172721"/>
          </a:xfrm>
          <a:prstGeom prst="rect">
            <a:avLst/>
          </a:prstGeom>
        </p:spPr>
      </p:pic>
      <p:sp>
        <p:nvSpPr>
          <p:cNvPr id="6" name="Footer Placeholder 7"/>
          <p:cNvSpPr txBox="1">
            <a:spLocks/>
          </p:cNvSpPr>
          <p:nvPr userDrawn="1"/>
        </p:nvSpPr>
        <p:spPr>
          <a:xfrm>
            <a:off x="59436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ysican/Patient/Clinic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C082012-085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32048"/>
            <a:ext cx="9144000" cy="3425952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ountry Club Medical Pla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052312-038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3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Air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D110608-058_edi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46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Nur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828800"/>
            <a:ext cx="7772400" cy="276998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64" r:id="rId4"/>
    <p:sldLayoutId id="2147483665" r:id="rId5"/>
    <p:sldLayoutId id="2147483666" r:id="rId6"/>
    <p:sldLayoutId id="2147483669" r:id="rId7"/>
    <p:sldLayoutId id="2147483668" r:id="rId8"/>
    <p:sldLayoutId id="2147483667" r:id="rId9"/>
    <p:sldLayoutId id="2147483660" r:id="rId10"/>
    <p:sldLayoutId id="2147483658" r:id="rId11"/>
    <p:sldLayoutId id="2147483661" r:id="rId12"/>
    <p:sldLayoutId id="2147483659" r:id="rId13"/>
    <p:sldLayoutId id="2147483663" r:id="rId14"/>
    <p:sldLayoutId id="2147483662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317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89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61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371600"/>
            <a:ext cx="6623049" cy="1107996"/>
          </a:xfrm>
        </p:spPr>
        <p:txBody>
          <a:bodyPr/>
          <a:lstStyle/>
          <a:p>
            <a:r>
              <a:rPr lang="en-US" dirty="0" smtClean="0"/>
              <a:t>Lab / Pathology </a:t>
            </a:r>
            <a:br>
              <a:rPr lang="en-US" dirty="0" smtClean="0"/>
            </a:br>
            <a:r>
              <a:rPr lang="en-US" dirty="0" smtClean="0"/>
              <a:t>Managers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743200"/>
            <a:ext cx="5939539" cy="369332"/>
          </a:xfrm>
        </p:spPr>
        <p:txBody>
          <a:bodyPr/>
          <a:lstStyle/>
          <a:p>
            <a:r>
              <a:rPr lang="en-US" dirty="0" smtClean="0"/>
              <a:t>February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38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Patient and Family Promise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39798"/>
            <a:ext cx="813752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99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9779098"/>
              </p:ext>
            </p:extLst>
          </p:nvPr>
        </p:nvGraphicFramePr>
        <p:xfrm>
          <a:off x="533400" y="762000"/>
          <a:ext cx="8077200" cy="5029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726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Top RL6 by Category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6778925"/>
              </p:ext>
            </p:extLst>
          </p:nvPr>
        </p:nvGraphicFramePr>
        <p:xfrm>
          <a:off x="685800" y="1447800"/>
          <a:ext cx="7772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5091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98585" y="152400"/>
            <a:ext cx="7772400" cy="553998"/>
          </a:xfrm>
        </p:spPr>
        <p:txBody>
          <a:bodyPr/>
          <a:lstStyle/>
          <a:p>
            <a:pPr algn="ctr"/>
            <a:r>
              <a:rPr lang="en-US" sz="3200" dirty="0" smtClean="0"/>
              <a:t>Safety Focus of the Month </a:t>
            </a:r>
            <a:br>
              <a:rPr lang="en-US" sz="3200" dirty="0" smtClean="0"/>
            </a:br>
            <a:r>
              <a:rPr lang="en-US" sz="3200" dirty="0" smtClean="0"/>
              <a:t>February 2019:  </a:t>
            </a:r>
            <a:r>
              <a:rPr lang="en-US" sz="3200" b="1" dirty="0" smtClean="0"/>
              <a:t>Clarifying Question</a:t>
            </a:r>
            <a:endParaRPr lang="en-US" sz="3200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181588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Ask </a:t>
            </a:r>
            <a:r>
              <a:rPr lang="en-US" b="1" i="1" dirty="0" smtClean="0">
                <a:solidFill>
                  <a:schemeClr val="accent2"/>
                </a:solidFill>
              </a:rPr>
              <a:t>Clarifying Questions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en-US" sz="2000" dirty="0" smtClean="0"/>
              <a:t>Any time you are in a </a:t>
            </a:r>
            <a:r>
              <a:rPr lang="en-US" sz="2000" b="1" i="1" dirty="0" smtClean="0">
                <a:solidFill>
                  <a:schemeClr val="accent2"/>
                </a:solidFill>
              </a:rPr>
              <a:t>high-risk</a:t>
            </a:r>
            <a:r>
              <a:rPr lang="en-US" sz="2000" dirty="0" smtClean="0"/>
              <a:t> situation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en-US" sz="2000" dirty="0" smtClean="0"/>
              <a:t>Any time the information is </a:t>
            </a:r>
            <a:r>
              <a:rPr lang="en-US" sz="2000" b="1" i="1" dirty="0" smtClean="0">
                <a:solidFill>
                  <a:schemeClr val="accent2"/>
                </a:solidFill>
              </a:rPr>
              <a:t>incomplete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en-US" sz="2000" dirty="0" smtClean="0"/>
              <a:t>Any time the information is </a:t>
            </a:r>
            <a:r>
              <a:rPr lang="en-US" sz="2000" b="1" i="1" dirty="0" smtClean="0">
                <a:solidFill>
                  <a:schemeClr val="accent2"/>
                </a:solidFill>
              </a:rPr>
              <a:t>not clear</a:t>
            </a:r>
            <a:endParaRPr lang="en-US" sz="2000" b="1" i="1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624084"/>
            <a:ext cx="3733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The purpose is to make sure that you really understand what is being communicate… so that you don’t make a  decision based on a wrong assumption.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Asking 1 or 2 clarifying questions can reduce your chances of making a wrong assumption by 2 ½ times.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40116" y="3624084"/>
            <a:ext cx="3733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Clarifying questions can be asked by the sender or receiver – we want to improve communication for everyone involved.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Support and encourage asking clarifying questions in your department.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2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5981" y="228600"/>
            <a:ext cx="8153400" cy="5539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dirty="0" smtClean="0"/>
              <a:t>Safety Starts Here Section Compliance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18" y="1145766"/>
            <a:ext cx="8455763" cy="495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345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14400" y="304800"/>
            <a:ext cx="7772400" cy="5539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dirty="0" smtClean="0"/>
              <a:t>Safety Coach Meeting Participation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295400"/>
            <a:ext cx="2634075" cy="441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25663"/>
      </p:ext>
    </p:extLst>
  </p:cSld>
  <p:clrMapOvr>
    <a:masterClrMapping/>
  </p:clrMapOvr>
</p:sld>
</file>

<file path=ppt/theme/theme1.xml><?xml version="1.0" encoding="utf-8"?>
<a:theme xmlns:a="http://schemas.openxmlformats.org/drawingml/2006/main" name="WFBMC Internal Theme1">
  <a:themeElements>
    <a:clrScheme name="iCARE">
      <a:dk1>
        <a:sysClr val="windowText" lastClr="000000"/>
      </a:dk1>
      <a:lt1>
        <a:sysClr val="window" lastClr="FFFFFF"/>
      </a:lt1>
      <a:dk2>
        <a:srgbClr val="4261AD"/>
      </a:dk2>
      <a:lt2>
        <a:srgbClr val="FFFFFF"/>
      </a:lt2>
      <a:accent1>
        <a:srgbClr val="4261AD"/>
      </a:accent1>
      <a:accent2>
        <a:srgbClr val="F07B05"/>
      </a:accent2>
      <a:accent3>
        <a:srgbClr val="FFD200"/>
      </a:accent3>
      <a:accent4>
        <a:srgbClr val="9E7E38"/>
      </a:accent4>
      <a:accent5>
        <a:srgbClr val="595959"/>
      </a:accent5>
      <a:accent6>
        <a:srgbClr val="000000"/>
      </a:accent6>
      <a:hlink>
        <a:srgbClr val="3B60AF"/>
      </a:hlink>
      <a:folHlink>
        <a:srgbClr val="3B60A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WFBMC Internal Theme1</Template>
  <TotalTime>2476</TotalTime>
  <Words>136</Words>
  <Application>Microsoft Office PowerPoint</Application>
  <PresentationFormat>On-screen Show (4:3)</PresentationFormat>
  <Paragraphs>20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WFBMC Internal Theme1</vt:lpstr>
      <vt:lpstr>Lab / Pathology  Managers Meeting</vt:lpstr>
      <vt:lpstr>Patient and Family Promise</vt:lpstr>
      <vt:lpstr>PowerPoint Presentation</vt:lpstr>
      <vt:lpstr>Top RL6 by Category</vt:lpstr>
      <vt:lpstr>Safety Focus of the Month  February 2019:  Clarifying Question</vt:lpstr>
      <vt:lpstr>PowerPoint Presentation</vt:lpstr>
      <vt:lpstr>PowerPoint Presentation</vt:lpstr>
    </vt:vector>
  </TitlesOfParts>
  <Company>WFUHS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WFUHS</dc:creator>
  <cp:lastModifiedBy>Shelley C. Bowman</cp:lastModifiedBy>
  <cp:revision>131</cp:revision>
  <cp:lastPrinted>2018-11-20T13:07:49Z</cp:lastPrinted>
  <dcterms:created xsi:type="dcterms:W3CDTF">2016-09-30T15:29:35Z</dcterms:created>
  <dcterms:modified xsi:type="dcterms:W3CDTF">2019-02-05T12:59:45Z</dcterms:modified>
</cp:coreProperties>
</file>