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7" r:id="rId9"/>
    <p:sldId id="268" r:id="rId10"/>
    <p:sldId id="269" r:id="rId11"/>
    <p:sldId id="282" r:id="rId12"/>
    <p:sldId id="271" r:id="rId13"/>
    <p:sldId id="274" r:id="rId14"/>
    <p:sldId id="277" r:id="rId15"/>
    <p:sldId id="278" r:id="rId16"/>
    <p:sldId id="258" r:id="rId17"/>
    <p:sldId id="266" r:id="rId18"/>
    <p:sldId id="270" r:id="rId19"/>
    <p:sldId id="272" r:id="rId20"/>
    <p:sldId id="273" r:id="rId21"/>
    <p:sldId id="275" r:id="rId22"/>
    <p:sldId id="276" r:id="rId23"/>
    <p:sldId id="279" r:id="rId24"/>
    <p:sldId id="281" r:id="rId25"/>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755" autoAdjust="0"/>
    <p:restoredTop sz="94660"/>
  </p:normalViewPr>
  <p:slideViewPr>
    <p:cSldViewPr showGuides="1">
      <p:cViewPr varScale="1">
        <p:scale>
          <a:sx n="117" d="100"/>
          <a:sy n="117" d="100"/>
        </p:scale>
        <p:origin x="-1464" y="-102"/>
      </p:cViewPr>
      <p:guideLst>
        <p:guide orient="horz" pos="432"/>
        <p:guide orient="horz" pos="3888"/>
        <p:guide pos="576"/>
        <p:guide pos="4032"/>
        <p:guide pos="7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8" name="Picture 7" descr="BL111808-003.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1" name="Picture 10" descr="wfbmc_p_clr_cmyk.emf"/>
          <p:cNvPicPr>
            <a:picLocks noChangeAspect="1"/>
          </p:cNvPicPr>
          <p:nvPr userDrawn="1"/>
        </p:nvPicPr>
        <p:blipFill>
          <a:blip r:embed="rId4" cstate="print"/>
          <a:stretch>
            <a:fillRect/>
          </a:stretch>
        </p:blipFill>
        <p:spPr>
          <a:xfrm>
            <a:off x="347472" y="411480"/>
            <a:ext cx="3670538" cy="6504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Employees">
    <p:spTree>
      <p:nvGrpSpPr>
        <p:cNvPr id="1" name=""/>
        <p:cNvGrpSpPr/>
        <p:nvPr/>
      </p:nvGrpSpPr>
      <p:grpSpPr>
        <a:xfrm>
          <a:off x="0" y="0"/>
          <a:ext cx="0" cy="0"/>
          <a:chOff x="0" y="0"/>
          <a:chExt cx="0" cy="0"/>
        </a:xfrm>
      </p:grpSpPr>
      <p:pic>
        <p:nvPicPr>
          <p:cNvPr id="6" name="Picture 5" descr="PE05280804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Education">
    <p:spTree>
      <p:nvGrpSpPr>
        <p:cNvPr id="1" name=""/>
        <p:cNvGrpSpPr/>
        <p:nvPr/>
      </p:nvGrpSpPr>
      <p:grpSpPr>
        <a:xfrm>
          <a:off x="0" y="0"/>
          <a:ext cx="0" cy="0"/>
          <a:chOff x="0" y="0"/>
          <a:chExt cx="0" cy="0"/>
        </a:xfrm>
      </p:grpSpPr>
      <p:pic>
        <p:nvPicPr>
          <p:cNvPr id="8" name="Picture 7" descr="ST020808-157.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fld id="{9AC3614C-C29C-4B11-9033-94F7832F223F}" type="datetimeFigureOut">
              <a:rPr lang="en-US" smtClean="0"/>
              <a:pPr/>
              <a:t>2/20/2019</a:t>
            </a:fld>
            <a:endParaRPr lang="en-US" dirty="0"/>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endParaRPr lang="en-US" dirty="0"/>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extLst/>
          </a:lstStyle>
          <a:p>
            <a:fld id="{F71F241D-7783-4210-9FE5-A0B06DF67E5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6" name="Picture 5" descr="NR111704060_2.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7" r:id="rId7"/>
    <p:sldLayoutId id="2147483660" r:id="rId8"/>
    <p:sldLayoutId id="2147483658" r:id="rId9"/>
    <p:sldLayoutId id="2147483670" r:id="rId10"/>
    <p:sldLayoutId id="2147483657" r:id="rId11"/>
    <p:sldLayoutId id="2147483661" r:id="rId12"/>
    <p:sldLayoutId id="2147483659" r:id="rId13"/>
    <p:sldLayoutId id="2147483663" r:id="rId14"/>
    <p:sldLayoutId id="2147483662" r:id="rId15"/>
    <p:sldLayoutId id="2147483671" r:id="rId16"/>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cdc.gov/clia/regs/subpart_h.aspx" TargetMode="External"/><Relationship Id="rId2" Type="http://schemas.openxmlformats.org/officeDocument/2006/relationships/hyperlink" Target="http://www.cms.gov/Regulations-and-Guidance/Legislation/CLIA/downloads/cliabrochure8.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1524000"/>
            <a:ext cx="5943599" cy="553998"/>
          </a:xfrm>
        </p:spPr>
        <p:txBody>
          <a:bodyPr/>
          <a:lstStyle/>
          <a:p>
            <a:r>
              <a:rPr lang="en-US" dirty="0" smtClean="0"/>
              <a:t>Proficiency Testing (PT) </a:t>
            </a:r>
            <a:endParaRPr lang="en-US" dirty="0"/>
          </a:p>
        </p:txBody>
      </p:sp>
      <p:sp>
        <p:nvSpPr>
          <p:cNvPr id="9" name="Subtitle 8"/>
          <p:cNvSpPr>
            <a:spLocks noGrp="1"/>
          </p:cNvSpPr>
          <p:nvPr>
            <p:ph type="subTitle" idx="1"/>
          </p:nvPr>
        </p:nvSpPr>
        <p:spPr>
          <a:xfrm>
            <a:off x="838200" y="2362200"/>
            <a:ext cx="6858000" cy="914400"/>
          </a:xfrm>
        </p:spPr>
        <p:txBody>
          <a:bodyPr>
            <a:normAutofit fontScale="77500" lnSpcReduction="20000"/>
          </a:bodyPr>
          <a:lstStyle/>
          <a:p>
            <a:r>
              <a:rPr lang="en-US" dirty="0" smtClean="0"/>
              <a:t>Prepared for WFBH Point of Care Test Groups</a:t>
            </a:r>
          </a:p>
          <a:p>
            <a:r>
              <a:rPr lang="en-US" sz="1200" dirty="0" smtClean="0"/>
              <a:t>Approved by:  Greg Pomper, MD </a:t>
            </a:r>
          </a:p>
          <a:p>
            <a:r>
              <a:rPr lang="en-US" sz="1200" dirty="0" smtClean="0"/>
              <a:t>05/06/2014 (Angie Thayer, BSMT, ASCP</a:t>
            </a:r>
            <a:r>
              <a:rPr lang="en-US" sz="1200" dirty="0" smtClean="0"/>
              <a:t>), Revised 2/20/2019 by Liz Gregory, BSMT, ASCP</a:t>
            </a:r>
            <a:endParaRPr lang="en-US" sz="1200" dirty="0" smtClean="0"/>
          </a:p>
          <a:p>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437"/>
            <a:ext cx="8229600" cy="4525963"/>
          </a:xfrm>
        </p:spPr>
        <p:txBody>
          <a:bodyPr>
            <a:normAutofit/>
          </a:bodyPr>
          <a:lstStyle/>
          <a:p>
            <a:endParaRPr lang="en-US" sz="2000" dirty="0" smtClean="0"/>
          </a:p>
          <a:p>
            <a:r>
              <a:rPr lang="en-US" sz="2000" dirty="0" smtClean="0"/>
              <a:t>NEVER discuss your PT results with another test site and NEVER enter into discussion with another test site about their PT results before the PT event cut-off date. </a:t>
            </a:r>
          </a:p>
          <a:p>
            <a:endParaRPr lang="en-US" sz="2000" dirty="0" smtClean="0"/>
          </a:p>
          <a:p>
            <a:r>
              <a:rPr lang="en-US" sz="2000" dirty="0" smtClean="0"/>
              <a:t>Any laboratory or point-of-care test site that discusses results of PT, prior to the deadline for submission to the PT provider could cause loss of CLIA certificate coverage for at least 1 year.</a:t>
            </a:r>
            <a:endParaRPr lang="en-US" sz="2000" dirty="0"/>
          </a:p>
        </p:txBody>
      </p:sp>
      <p:sp>
        <p:nvSpPr>
          <p:cNvPr id="3" name="Title 2"/>
          <p:cNvSpPr>
            <a:spLocks noGrp="1"/>
          </p:cNvSpPr>
          <p:nvPr>
            <p:ph type="title"/>
          </p:nvPr>
        </p:nvSpPr>
        <p:spPr/>
        <p:txBody>
          <a:bodyPr>
            <a:normAutofit fontScale="90000"/>
          </a:bodyPr>
          <a:lstStyle/>
          <a:p>
            <a:r>
              <a:rPr lang="en-US" dirty="0" smtClean="0"/>
              <a:t>May I discuss my PT results with another test site?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861774"/>
          </a:xfrm>
        </p:spPr>
        <p:txBody>
          <a:bodyPr/>
          <a:lstStyle/>
          <a:p>
            <a:r>
              <a:rPr lang="en-US" sz="2800" dirty="0" smtClean="0"/>
              <a:t>What do I do if I am asked to forward my site’s proficiency samples to another test site?</a:t>
            </a:r>
            <a:endParaRPr lang="en-US" sz="2800" dirty="0"/>
          </a:p>
        </p:txBody>
      </p:sp>
      <p:sp>
        <p:nvSpPr>
          <p:cNvPr id="3" name="Content Placeholder 2"/>
          <p:cNvSpPr>
            <a:spLocks noGrp="1"/>
          </p:cNvSpPr>
          <p:nvPr>
            <p:ph idx="1"/>
          </p:nvPr>
        </p:nvSpPr>
        <p:spPr>
          <a:xfrm>
            <a:off x="914400" y="1828800"/>
            <a:ext cx="7772400" cy="2646878"/>
          </a:xfrm>
        </p:spPr>
        <p:txBody>
          <a:bodyPr/>
          <a:lstStyle/>
          <a:p>
            <a:r>
              <a:rPr lang="en-US" b="1" dirty="0" smtClean="0"/>
              <a:t>DO NOT FORWARD the samples.</a:t>
            </a:r>
          </a:p>
          <a:p>
            <a:r>
              <a:rPr lang="en-US" b="1" dirty="0" smtClean="0"/>
              <a:t>There are no exceptions!</a:t>
            </a:r>
          </a:p>
          <a:p>
            <a:r>
              <a:rPr lang="en-US" sz="2000" dirty="0" smtClean="0"/>
              <a:t>Contact the Director listed on your CLIA certificate </a:t>
            </a:r>
            <a:r>
              <a:rPr lang="en-US" sz="2000" u="sng" dirty="0" smtClean="0"/>
              <a:t>and</a:t>
            </a:r>
            <a:r>
              <a:rPr lang="en-US" sz="2000" dirty="0" smtClean="0"/>
              <a:t> the WFBH </a:t>
            </a:r>
            <a:r>
              <a:rPr lang="en-US" sz="2000" dirty="0" smtClean="0"/>
              <a:t>Laboratory</a:t>
            </a:r>
            <a:r>
              <a:rPr lang="en-US" sz="2000" dirty="0" smtClean="0"/>
              <a:t> </a:t>
            </a:r>
            <a:r>
              <a:rPr lang="en-US" sz="2000" dirty="0" smtClean="0"/>
              <a:t>Compliance Office.</a:t>
            </a:r>
          </a:p>
          <a:p>
            <a:endParaRPr lang="en-US" sz="2000" dirty="0" smtClean="0"/>
          </a:p>
          <a:p>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2523768"/>
          </a:xfrm>
        </p:spPr>
        <p:txBody>
          <a:bodyPr/>
          <a:lstStyle/>
          <a:p>
            <a:endParaRPr lang="en-US" b="1" dirty="0" smtClean="0"/>
          </a:p>
          <a:p>
            <a:r>
              <a:rPr lang="en-US" b="1" dirty="0" smtClean="0"/>
              <a:t>DO NOT TEST the samples.</a:t>
            </a:r>
          </a:p>
          <a:p>
            <a:endParaRPr lang="en-US" b="1" dirty="0" smtClean="0"/>
          </a:p>
          <a:p>
            <a:r>
              <a:rPr lang="en-US" sz="2000" dirty="0" smtClean="0"/>
              <a:t>Contact the Director listed on the CLIA certificate.</a:t>
            </a:r>
          </a:p>
          <a:p>
            <a:pPr>
              <a:buNone/>
            </a:pPr>
            <a:endParaRPr lang="en-US" sz="2000" dirty="0" smtClean="0"/>
          </a:p>
        </p:txBody>
      </p:sp>
      <p:sp>
        <p:nvSpPr>
          <p:cNvPr id="3" name="Title 2"/>
          <p:cNvSpPr>
            <a:spLocks noGrp="1"/>
          </p:cNvSpPr>
          <p:nvPr>
            <p:ph type="title"/>
          </p:nvPr>
        </p:nvSpPr>
        <p:spPr/>
        <p:txBody>
          <a:bodyPr>
            <a:normAutofit fontScale="90000"/>
          </a:bodyPr>
          <a:lstStyle/>
          <a:p>
            <a:r>
              <a:rPr lang="en-US" dirty="0" smtClean="0"/>
              <a:t>What do I do if I receive PT samples from another test site?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191000"/>
          </a:xfrm>
        </p:spPr>
        <p:txBody>
          <a:bodyPr>
            <a:normAutofit fontScale="85000" lnSpcReduction="20000"/>
          </a:bodyPr>
          <a:lstStyle/>
          <a:p>
            <a:r>
              <a:rPr lang="en-US" sz="2000" dirty="0" smtClean="0"/>
              <a:t>NEVER send your PT samples to another test site, even if you send your patient specimens to another site for confirmation.</a:t>
            </a:r>
          </a:p>
          <a:p>
            <a:r>
              <a:rPr lang="en-US" sz="2000" dirty="0" smtClean="0"/>
              <a:t>Discussing results and/or sending PT samples to another test site for testing is considered PT referral and will cause serious actions to be taken against:</a:t>
            </a:r>
          </a:p>
          <a:p>
            <a:pPr lvl="4"/>
            <a:r>
              <a:rPr lang="en-US" sz="2000" dirty="0" smtClean="0"/>
              <a:t>your test site</a:t>
            </a:r>
          </a:p>
          <a:p>
            <a:pPr lvl="4"/>
            <a:r>
              <a:rPr lang="en-US" sz="2000" dirty="0" smtClean="0"/>
              <a:t>your laboratory</a:t>
            </a:r>
          </a:p>
          <a:p>
            <a:pPr lvl="4"/>
            <a:r>
              <a:rPr lang="en-US" sz="2000" dirty="0" smtClean="0"/>
              <a:t>your laboratory director</a:t>
            </a:r>
          </a:p>
          <a:p>
            <a:pPr lvl="4"/>
            <a:r>
              <a:rPr lang="en-US" sz="2000" dirty="0" smtClean="0"/>
              <a:t>the laboratory owner. </a:t>
            </a:r>
          </a:p>
          <a:p>
            <a:r>
              <a:rPr lang="en-US" sz="2000" dirty="0" smtClean="0"/>
              <a:t>The penalties include:</a:t>
            </a:r>
          </a:p>
          <a:p>
            <a:pPr lvl="4"/>
            <a:r>
              <a:rPr lang="en-US" sz="2000" dirty="0" smtClean="0"/>
              <a:t>Loss of your laboratory’s CLIA certificate for at least one year</a:t>
            </a:r>
          </a:p>
          <a:p>
            <a:pPr lvl="4"/>
            <a:r>
              <a:rPr lang="en-US" sz="2000" dirty="0" smtClean="0"/>
              <a:t>your director cannot direct a laboratory for two years</a:t>
            </a:r>
          </a:p>
          <a:p>
            <a:pPr lvl="4"/>
            <a:r>
              <a:rPr lang="en-US" sz="2000" dirty="0" smtClean="0"/>
              <a:t>your laboratory owner may not own or operate a laboratory for two years.</a:t>
            </a:r>
            <a:endParaRPr lang="en-US" sz="2000" dirty="0"/>
          </a:p>
        </p:txBody>
      </p:sp>
      <p:sp>
        <p:nvSpPr>
          <p:cNvPr id="3" name="Title 2"/>
          <p:cNvSpPr>
            <a:spLocks noGrp="1"/>
          </p:cNvSpPr>
          <p:nvPr>
            <p:ph type="title"/>
          </p:nvPr>
        </p:nvSpPr>
        <p:spPr/>
        <p:txBody>
          <a:bodyPr>
            <a:normAutofit fontScale="90000"/>
          </a:bodyPr>
          <a:lstStyle/>
          <a:p>
            <a:r>
              <a:rPr lang="en-US" sz="2400" dirty="0" smtClean="0"/>
              <a:t>May I send my PT samples to another test site to see if they get the same results as I do?</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76400"/>
            <a:ext cx="7772400" cy="4648200"/>
          </a:xfrm>
        </p:spPr>
        <p:txBody>
          <a:bodyPr>
            <a:normAutofit fontScale="55000" lnSpcReduction="20000"/>
          </a:bodyPr>
          <a:lstStyle/>
          <a:p>
            <a:r>
              <a:rPr lang="en-US" b="1" dirty="0" smtClean="0"/>
              <a:t>Review the results that were submitted to the PT program</a:t>
            </a:r>
          </a:p>
          <a:p>
            <a:pPr lvl="3"/>
            <a:r>
              <a:rPr lang="en-US" dirty="0" smtClean="0"/>
              <a:t>Are there any obvious errors?</a:t>
            </a:r>
          </a:p>
          <a:p>
            <a:pPr lvl="3"/>
            <a:r>
              <a:rPr lang="en-US" dirty="0" smtClean="0"/>
              <a:t>Clerical or transcription errors are considered incorrect results.</a:t>
            </a:r>
          </a:p>
          <a:p>
            <a:r>
              <a:rPr lang="en-US" b="1" dirty="0" smtClean="0"/>
              <a:t>You must take remedial actions</a:t>
            </a:r>
          </a:p>
          <a:p>
            <a:pPr lvl="3"/>
            <a:r>
              <a:rPr lang="en-US" dirty="0" smtClean="0"/>
              <a:t>Determine the cause of the error or errors</a:t>
            </a:r>
          </a:p>
          <a:p>
            <a:pPr lvl="3"/>
            <a:r>
              <a:rPr lang="en-US" dirty="0" smtClean="0"/>
              <a:t>Correct the cause of the error</a:t>
            </a:r>
          </a:p>
          <a:p>
            <a:pPr lvl="3"/>
            <a:r>
              <a:rPr lang="en-US" dirty="0" smtClean="0"/>
              <a:t>Document your actions.</a:t>
            </a:r>
          </a:p>
          <a:p>
            <a:r>
              <a:rPr lang="en-US" b="1" dirty="0" smtClean="0"/>
              <a:t>Continually monitor the test system performance</a:t>
            </a:r>
          </a:p>
          <a:p>
            <a:pPr lvl="3"/>
            <a:r>
              <a:rPr lang="en-US" dirty="0" smtClean="0"/>
              <a:t>Review the results of the quality control materials</a:t>
            </a:r>
          </a:p>
          <a:p>
            <a:pPr lvl="3"/>
            <a:r>
              <a:rPr lang="en-US" dirty="0" smtClean="0"/>
              <a:t>Discuss with the Clinical Lab Medical Director to be certain the test system is operating properly and producing accurate results. </a:t>
            </a:r>
          </a:p>
          <a:p>
            <a:pPr lvl="3"/>
            <a:r>
              <a:rPr lang="en-US" dirty="0" smtClean="0"/>
              <a:t>The Clinical Lab Medical Director may want to review the results of the patients tested during the unsatisfactory or unacceptable testing event.</a:t>
            </a:r>
          </a:p>
          <a:p>
            <a:pPr lvl="3"/>
            <a:r>
              <a:rPr lang="en-US" dirty="0" smtClean="0"/>
              <a:t>Depending upon the test system’s performance and  the lab director’s decision, you may need to contact the manufacturer of the test system for assistance</a:t>
            </a:r>
            <a:endParaRPr lang="en-US" dirty="0"/>
          </a:p>
        </p:txBody>
      </p:sp>
      <p:sp>
        <p:nvSpPr>
          <p:cNvPr id="3" name="Title 2"/>
          <p:cNvSpPr>
            <a:spLocks noGrp="1"/>
          </p:cNvSpPr>
          <p:nvPr>
            <p:ph type="title"/>
          </p:nvPr>
        </p:nvSpPr>
        <p:spPr/>
        <p:txBody>
          <a:bodyPr>
            <a:normAutofit fontScale="90000"/>
          </a:bodyPr>
          <a:lstStyle/>
          <a:p>
            <a:r>
              <a:rPr lang="en-US" sz="2400" dirty="0" smtClean="0"/>
              <a:t>What must I do if I do not get a passing score when the PT program grades my results?</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3886200"/>
          </a:xfrm>
        </p:spPr>
        <p:txBody>
          <a:bodyPr>
            <a:normAutofit/>
          </a:bodyPr>
          <a:lstStyle/>
          <a:p>
            <a:r>
              <a:rPr lang="en-US" sz="2000" dirty="0" smtClean="0"/>
              <a:t>If your laboratory has never had an unsuccessful performance for any PT analyte, subspecialty, or specialty, the CLIA regulations, under certain circumstances, permit technical assistance and training to take place, rather than a more serious sanction. </a:t>
            </a:r>
          </a:p>
          <a:p>
            <a:endParaRPr lang="en-US" sz="2000" dirty="0" smtClean="0"/>
          </a:p>
          <a:p>
            <a:r>
              <a:rPr lang="en-US" sz="2000" dirty="0" smtClean="0"/>
              <a:t>However, repeated unsuccessful PT performance for that same analyte, subspecialty or specialty </a:t>
            </a:r>
            <a:r>
              <a:rPr lang="en-US" sz="2000" dirty="0" smtClean="0">
                <a:solidFill>
                  <a:srgbClr val="FF0000"/>
                </a:solidFill>
              </a:rPr>
              <a:t>may result in your laboratory no longer being allowed to perform the failed testing.</a:t>
            </a:r>
            <a:endParaRPr lang="en-US" sz="2000" dirty="0">
              <a:solidFill>
                <a:srgbClr val="FF0000"/>
              </a:solidFill>
            </a:endParaRPr>
          </a:p>
        </p:txBody>
      </p:sp>
      <p:sp>
        <p:nvSpPr>
          <p:cNvPr id="3" name="Title 2"/>
          <p:cNvSpPr>
            <a:spLocks noGrp="1"/>
          </p:cNvSpPr>
          <p:nvPr>
            <p:ph type="title"/>
          </p:nvPr>
        </p:nvSpPr>
        <p:spPr/>
        <p:txBody>
          <a:bodyPr>
            <a:normAutofit/>
          </a:bodyPr>
          <a:lstStyle/>
          <a:p>
            <a:r>
              <a:rPr lang="en-US" sz="2400" dirty="0" smtClean="0"/>
              <a:t>If I do not successfully participate in PT, what happens?</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CLIA Federal Regulations</a:t>
            </a:r>
            <a:endParaRPr lang="en-US" dirty="0"/>
          </a:p>
        </p:txBody>
      </p:sp>
      <p:sp>
        <p:nvSpPr>
          <p:cNvPr id="5" name="Subtitle 4"/>
          <p:cNvSpPr>
            <a:spLocks noGrp="1"/>
          </p:cNvSpPr>
          <p:nvPr>
            <p:ph type="subTitle" idx="1"/>
          </p:nvPr>
        </p:nvSpPr>
        <p:spPr>
          <a:xfrm>
            <a:off x="1212850" y="2171700"/>
            <a:ext cx="7315200" cy="1261884"/>
          </a:xfrm>
        </p:spPr>
        <p:txBody>
          <a:bodyPr/>
          <a:lstStyle/>
          <a:p>
            <a:r>
              <a:rPr lang="en-US" dirty="0" smtClean="0"/>
              <a:t>The following slides contain information from the Code of Federal Regulations 493.801 Subpart H </a:t>
            </a:r>
          </a:p>
          <a:p>
            <a:endParaRPr lang="en-US" dirty="0"/>
          </a:p>
        </p:txBody>
      </p:sp>
    </p:spTree>
    <p:extLst>
      <p:ext uri="{BB962C8B-B14F-4D97-AF65-F5344CB8AC3E}">
        <p14:creationId xmlns:p14="http://schemas.microsoft.com/office/powerpoint/2010/main" val="1411917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25963"/>
          </a:xfrm>
        </p:spPr>
        <p:txBody>
          <a:bodyPr>
            <a:normAutofit fontScale="92500" lnSpcReduction="20000"/>
          </a:bodyPr>
          <a:lstStyle/>
          <a:p>
            <a:pPr marL="365760" lvl="1" indent="-256032">
              <a:spcBef>
                <a:spcPts val="400"/>
              </a:spcBef>
              <a:buSzPct val="68000"/>
              <a:buFont typeface="Wingdings 3"/>
              <a:buChar char=""/>
            </a:pPr>
            <a:r>
              <a:rPr lang="en-US" sz="2400" dirty="0" smtClean="0"/>
              <a:t>Each laboratory must enroll in a proficiency testing (PT) program  that is approved by  HHS:</a:t>
            </a:r>
          </a:p>
          <a:p>
            <a:endParaRPr lang="en-US" sz="900" dirty="0" smtClean="0"/>
          </a:p>
          <a:p>
            <a:r>
              <a:rPr lang="en-US" sz="2400" dirty="0" smtClean="0"/>
              <a:t>The laboratory must enroll in an approved program or programs for  each of the specialties and subspecialties for which it seeks  certification. </a:t>
            </a:r>
          </a:p>
          <a:p>
            <a:endParaRPr lang="en-US" sz="900" dirty="0" smtClean="0"/>
          </a:p>
          <a:p>
            <a:r>
              <a:rPr lang="en-US" sz="2400" dirty="0" smtClean="0"/>
              <a:t>The laboratory </a:t>
            </a:r>
            <a:r>
              <a:rPr lang="en-US" sz="2400" u="sng" dirty="0" smtClean="0"/>
              <a:t>must test the samples in the same manner  as patients' specimens</a:t>
            </a:r>
            <a:r>
              <a:rPr lang="en-US" sz="2400" dirty="0" smtClean="0"/>
              <a:t>. </a:t>
            </a:r>
          </a:p>
          <a:p>
            <a:endParaRPr lang="en-US" sz="900" dirty="0" smtClean="0"/>
          </a:p>
          <a:p>
            <a:r>
              <a:rPr lang="en-US" sz="2400" dirty="0" smtClean="0"/>
              <a:t>The samples must be examined or tested with the laboratory's regular patient workload by personnel who routinely perform the testing in the laboratory, using the laboratory's routine methods.</a:t>
            </a:r>
          </a:p>
        </p:txBody>
      </p:sp>
      <p:sp>
        <p:nvSpPr>
          <p:cNvPr id="3" name="Title 2"/>
          <p:cNvSpPr>
            <a:spLocks noGrp="1"/>
          </p:cNvSpPr>
          <p:nvPr>
            <p:ph type="title"/>
          </p:nvPr>
        </p:nvSpPr>
        <p:spPr>
          <a:xfrm>
            <a:off x="457200" y="304800"/>
            <a:ext cx="8229600" cy="1143000"/>
          </a:xfrm>
        </p:spPr>
        <p:txBody>
          <a:bodyPr>
            <a:normAutofit/>
          </a:bodyPr>
          <a:lstStyle/>
          <a:p>
            <a:r>
              <a:rPr lang="en-US" sz="2800" dirty="0" smtClean="0"/>
              <a:t>Sec. 493.801 Condition: Enrollment and testing of samples.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sz="2000" dirty="0" smtClean="0"/>
              <a:t>Laboratories that perform tests on proficiency testing samples  must not engage in any inter-laboratory communications pertaining to the results of proficiency testing sample(s) until after the date by which  the laboratory must report proficiency testing results to the program  for the testing event in which the samples were sent. </a:t>
            </a:r>
          </a:p>
          <a:p>
            <a:endParaRPr lang="en-US" sz="2000" dirty="0" smtClean="0"/>
          </a:p>
          <a:p>
            <a:r>
              <a:rPr lang="en-US" sz="2000" dirty="0" smtClean="0"/>
              <a:t>Laboratories with  multiple testing sites or separate locations must not participate in any  communications or discussions across sites/locations concerning  proficiency testing sample results until after the date by which the  laboratory must report proficiency testing results to the program.</a:t>
            </a:r>
            <a:endParaRPr lang="en-US" sz="2000"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2154436"/>
          </a:xfrm>
        </p:spPr>
        <p:txBody>
          <a:bodyPr/>
          <a:lstStyle/>
          <a:p>
            <a:r>
              <a:rPr lang="en-US" dirty="0" smtClean="0"/>
              <a:t>The  individual testing or examining the samples and the laboratory director  must attest to the routine integration of the samples into the patient  workload using the laboratory's routine methods.</a:t>
            </a:r>
            <a:endParaRPr lang="en-US"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47800"/>
            <a:ext cx="7772400" cy="4185761"/>
          </a:xfrm>
        </p:spPr>
        <p:txBody>
          <a:bodyPr/>
          <a:lstStyle/>
          <a:p>
            <a:endParaRPr lang="en-US" sz="1600" dirty="0" smtClean="0"/>
          </a:p>
          <a:p>
            <a:r>
              <a:rPr lang="en-US" sz="1600" dirty="0" smtClean="0"/>
              <a:t>Define Proficiency Testing (PT) and PT requirements—Waived versus Non-Waived</a:t>
            </a:r>
          </a:p>
          <a:p>
            <a:pPr marL="231775" lvl="1" indent="-231775"/>
            <a:r>
              <a:rPr lang="en-US" sz="1600" dirty="0" smtClean="0"/>
              <a:t>Understand the importance of proficiency testing</a:t>
            </a:r>
          </a:p>
          <a:p>
            <a:r>
              <a:rPr lang="en-US" sz="1600" dirty="0" smtClean="0"/>
              <a:t>Understand PT regulations</a:t>
            </a:r>
          </a:p>
          <a:p>
            <a:pPr lvl="1"/>
            <a:r>
              <a:rPr lang="en-US" sz="1600" dirty="0" smtClean="0"/>
              <a:t>Must successfully participate in CMS-approved PT program</a:t>
            </a:r>
          </a:p>
          <a:p>
            <a:pPr lvl="1"/>
            <a:r>
              <a:rPr lang="en-US" sz="1600" dirty="0" smtClean="0"/>
              <a:t>Must test PT samples in the same manner as patient specimens by the same personnel that performs patient testing. </a:t>
            </a:r>
          </a:p>
          <a:p>
            <a:pPr lvl="1"/>
            <a:r>
              <a:rPr lang="en-US" sz="1600" dirty="0" smtClean="0"/>
              <a:t>Understand severity of consequences if there is communication with other test sites, regarding PT results, prior to deadline of submission to PT provider.</a:t>
            </a:r>
          </a:p>
          <a:p>
            <a:pPr lvl="1"/>
            <a:r>
              <a:rPr lang="en-US" sz="1600" dirty="0" smtClean="0"/>
              <a:t>Understand severity of consequences for referring PT samples to another test site.</a:t>
            </a:r>
          </a:p>
          <a:p>
            <a:r>
              <a:rPr lang="en-US" sz="1600" dirty="0" smtClean="0"/>
              <a:t>Complete the on-line exam and score 100%.</a:t>
            </a:r>
          </a:p>
        </p:txBody>
      </p:sp>
      <p:sp>
        <p:nvSpPr>
          <p:cNvPr id="3" name="Title 2"/>
          <p:cNvSpPr>
            <a:spLocks noGrp="1"/>
          </p:cNvSpPr>
          <p:nvPr>
            <p:ph type="title"/>
          </p:nvPr>
        </p:nvSpPr>
        <p:spPr>
          <a:xfrm>
            <a:off x="990600" y="457200"/>
            <a:ext cx="7772400" cy="553998"/>
          </a:xfrm>
        </p:spPr>
        <p:txBody>
          <a:bodyPr/>
          <a:lstStyle/>
          <a:p>
            <a:r>
              <a:rPr lang="en-US" dirty="0" smtClean="0"/>
              <a:t>Objectives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1292662"/>
          </a:xfrm>
        </p:spPr>
        <p:txBody>
          <a:bodyPr/>
          <a:lstStyle/>
          <a:p>
            <a:r>
              <a:rPr lang="en-US" dirty="0" smtClean="0"/>
              <a:t>The laboratory must test samples the same number of times that  it routinely tests patient samples.</a:t>
            </a:r>
            <a:endParaRPr lang="en-US"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2000" dirty="0" smtClean="0"/>
              <a:t>The laboratory must not send PT samples or portions of samples  to another laboratory for any analysis which it is certified to perform  in its own laboratory. </a:t>
            </a:r>
          </a:p>
          <a:p>
            <a:endParaRPr lang="en-US" sz="2000" dirty="0" smtClean="0"/>
          </a:p>
          <a:p>
            <a:r>
              <a:rPr lang="en-US" sz="2000" dirty="0" smtClean="0"/>
              <a:t>Any laboratory that CMS determines intentionally  referred its proficiency testing samples to another laboratory for  analysis will have its certification revoked for at least one year. </a:t>
            </a:r>
          </a:p>
          <a:p>
            <a:endParaRPr lang="en-US" sz="2000" dirty="0" smtClean="0"/>
          </a:p>
          <a:p>
            <a:r>
              <a:rPr lang="en-US" sz="2000" dirty="0" smtClean="0"/>
              <a:t>Any  laboratory that receives proficiency testing samples from another  laboratory for testing must notify CMS of the receipt of those samples.</a:t>
            </a:r>
            <a:endParaRPr lang="en-US" sz="2000"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2000" dirty="0" smtClean="0"/>
              <a:t>The laboratory must document the handling, preparation,  processing, examination, and each step in the testing and reporting of  results for all proficiency testing samples.</a:t>
            </a:r>
          </a:p>
          <a:p>
            <a:r>
              <a:rPr lang="en-US" sz="2000" dirty="0" smtClean="0"/>
              <a:t>The laboratory must  maintain a copy of all records, including </a:t>
            </a:r>
          </a:p>
          <a:p>
            <a:pPr lvl="4"/>
            <a:r>
              <a:rPr lang="en-US" sz="2000" dirty="0" smtClean="0"/>
              <a:t>a copy of the proficiency  testing program report forms used by the laboratory to record  proficiency testing results</a:t>
            </a:r>
          </a:p>
          <a:p>
            <a:pPr lvl="4"/>
            <a:r>
              <a:rPr lang="en-US" sz="2000" dirty="0" smtClean="0"/>
              <a:t>including the attestation statement provided  by the PT program, signed by the analyst and the laboratory director,  documenting that proficiency testing samples were tested in the same  manner as patient specimens</a:t>
            </a:r>
          </a:p>
          <a:p>
            <a:pPr lvl="4"/>
            <a:r>
              <a:rPr lang="en-US" sz="2000" dirty="0" smtClean="0"/>
              <a:t>(</a:t>
            </a:r>
            <a:r>
              <a:rPr lang="en-US" sz="2000" i="1" dirty="0" smtClean="0"/>
              <a:t>maintain records</a:t>
            </a:r>
            <a:r>
              <a:rPr lang="en-US" sz="2000" dirty="0" smtClean="0"/>
              <a:t>) for a minimum of two years from the date of  the proficiency testing event.</a:t>
            </a:r>
            <a:endParaRPr lang="en-US" sz="2000"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Each laboratory performing non-waived testing must successfully  participate in a proficiency testing program approved by CMS, if  applicable, as described in subpart I of this part for each specialty,  subspecialty, and analyte or test in which the laboratory is certified  under CLIA. </a:t>
            </a:r>
            <a:endParaRPr lang="en-US" sz="2400" dirty="0"/>
          </a:p>
        </p:txBody>
      </p:sp>
      <p:sp>
        <p:nvSpPr>
          <p:cNvPr id="3" name="Title 2"/>
          <p:cNvSpPr>
            <a:spLocks noGrp="1"/>
          </p:cNvSpPr>
          <p:nvPr>
            <p:ph type="title"/>
          </p:nvPr>
        </p:nvSpPr>
        <p:spPr/>
        <p:txBody>
          <a:bodyPr>
            <a:normAutofit/>
          </a:bodyPr>
          <a:lstStyle/>
          <a:p>
            <a:r>
              <a:rPr lang="en-US" sz="2400" dirty="0" smtClean="0"/>
              <a:t>Sec. 493.803 Condition: Successful participation. </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191000"/>
          </a:xfrm>
        </p:spPr>
        <p:txBody>
          <a:bodyPr>
            <a:normAutofit fontScale="85000" lnSpcReduction="20000"/>
          </a:bodyPr>
          <a:lstStyle/>
          <a:p>
            <a:r>
              <a:rPr lang="en-US" sz="2000" dirty="0" smtClean="0"/>
              <a:t>“Clinical Laboratory Improvement Amendments (CLIA) Proficiency Testing  Do’s and Don’ts” </a:t>
            </a:r>
          </a:p>
          <a:p>
            <a:pPr>
              <a:buNone/>
            </a:pPr>
            <a:r>
              <a:rPr lang="en-US" sz="1600" u="sng" dirty="0" smtClean="0">
                <a:hlinkClick r:id="rId2"/>
              </a:rPr>
              <a:t>http://www.cms.gov/Regulations-and-Guidance/Legislation/CLIA/downloads/cliabrochure8.pdf</a:t>
            </a:r>
            <a:endParaRPr lang="en-US" sz="1600" u="sng" dirty="0" smtClean="0"/>
          </a:p>
          <a:p>
            <a:endParaRPr lang="en-US" sz="2000" u="sng" dirty="0" smtClean="0"/>
          </a:p>
          <a:p>
            <a:r>
              <a:rPr lang="en-US" sz="2000" dirty="0" smtClean="0"/>
              <a:t>Centers for Disease Control and Prevention—Subpart H—Participation in Proficiency Testing for Laboratories Performing Nonwaived Testing </a:t>
            </a:r>
          </a:p>
          <a:p>
            <a:pPr>
              <a:buNone/>
            </a:pPr>
            <a:r>
              <a:rPr lang="en-US" sz="1600" u="sng" dirty="0" smtClean="0">
                <a:solidFill>
                  <a:srgbClr val="FF9900"/>
                </a:solidFill>
                <a:hlinkClick r:id="rId3"/>
              </a:rPr>
              <a:t>http://wwwn.cdc.gov/clia/regs/subpart_h.aspx</a:t>
            </a:r>
            <a:endParaRPr lang="en-US" sz="16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r>
              <a:rPr lang="en-US" sz="1000" dirty="0" smtClean="0"/>
              <a:t>proficiencytestingPOCTeducation050614</a:t>
            </a: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a:solidFill>
                <a:srgbClr val="FF9900"/>
              </a:solidFill>
            </a:endParaRPr>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Proficiency Testing (PT) is highly regulated by the Federal Government.  </a:t>
            </a:r>
          </a:p>
          <a:p>
            <a:pPr lvl="1"/>
            <a:r>
              <a:rPr lang="en-US" dirty="0" smtClean="0"/>
              <a:t>This information is </a:t>
            </a:r>
            <a:r>
              <a:rPr lang="en-US" b="1" u="sng" dirty="0" smtClean="0"/>
              <a:t>not all-inclusive</a:t>
            </a:r>
            <a:r>
              <a:rPr lang="en-US" dirty="0" smtClean="0"/>
              <a:t>. </a:t>
            </a:r>
          </a:p>
          <a:p>
            <a:pPr lvl="1">
              <a:buNone/>
            </a:pPr>
            <a:r>
              <a:rPr lang="en-US" dirty="0" smtClean="0"/>
              <a:t> </a:t>
            </a:r>
          </a:p>
          <a:p>
            <a:r>
              <a:rPr lang="en-US" dirty="0" smtClean="0"/>
              <a:t>Our organization must comply with regulations set forth in the Code of Federal Regulations 493.801 Subpart H</a:t>
            </a:r>
          </a:p>
          <a:p>
            <a:pPr lvl="3"/>
            <a:r>
              <a:rPr lang="en-US" dirty="0" smtClean="0"/>
              <a:t>CDC web site </a:t>
            </a:r>
            <a:r>
              <a:rPr lang="en-US" sz="1900" u="sng" dirty="0" smtClean="0"/>
              <a:t>http://wwwn.cdc.gov/clia/regs/subpart_h.aspx</a:t>
            </a:r>
            <a:endParaRPr lang="en-US" sz="1900" dirty="0" smtClean="0"/>
          </a:p>
        </p:txBody>
      </p:sp>
      <p:sp>
        <p:nvSpPr>
          <p:cNvPr id="3" name="Title 2"/>
          <p:cNvSpPr>
            <a:spLocks noGrp="1"/>
          </p:cNvSpPr>
          <p:nvPr>
            <p:ph type="title"/>
          </p:nvPr>
        </p:nvSpPr>
        <p:spPr/>
        <p:txBody>
          <a:bodyPr/>
          <a:lstStyle/>
          <a:p>
            <a:r>
              <a:rPr lang="en-US" dirty="0" smtClean="0"/>
              <a:t>Proficiency Testing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419600"/>
          </a:xfrm>
        </p:spPr>
        <p:txBody>
          <a:bodyPr>
            <a:noAutofit/>
          </a:bodyPr>
          <a:lstStyle/>
          <a:p>
            <a:r>
              <a:rPr lang="en-US" sz="1800" dirty="0" smtClean="0"/>
              <a:t>Proficiency testing is required for any site that performs non-waived testing.</a:t>
            </a:r>
          </a:p>
          <a:p>
            <a:r>
              <a:rPr lang="en-US" sz="1800" dirty="0" smtClean="0"/>
              <a:t>Proficiency testing or PT is the testing of unknown samples sent to a laboratory by a Centers for Medicare and Medicaid Services (CMS) approved PT program. </a:t>
            </a:r>
          </a:p>
          <a:p>
            <a:r>
              <a:rPr lang="en-US" sz="1800" dirty="0" smtClean="0"/>
              <a:t>Most sets of PT samples are sent to participating laboratories three times per year. </a:t>
            </a:r>
          </a:p>
          <a:p>
            <a:r>
              <a:rPr lang="en-US" sz="1800" dirty="0" smtClean="0"/>
              <a:t>After testing the PT samples in the same manner as its patient specimens, the laboratory reports its sample results back to their PT program. </a:t>
            </a:r>
          </a:p>
          <a:p>
            <a:r>
              <a:rPr lang="en-US" sz="1800" dirty="0" smtClean="0"/>
              <a:t>The program grades the results using the CLIA grading criteria and sends the laboratory scores reflecting how accurately it performed the testing.</a:t>
            </a:r>
          </a:p>
          <a:p>
            <a:r>
              <a:rPr lang="en-US" sz="1800" dirty="0" smtClean="0"/>
              <a:t>CMS and accreditation organizations routinely monitor their laboratories’ performance.</a:t>
            </a:r>
            <a:endParaRPr lang="en-US" sz="1800" dirty="0"/>
          </a:p>
        </p:txBody>
      </p:sp>
      <p:sp>
        <p:nvSpPr>
          <p:cNvPr id="3" name="Title 2"/>
          <p:cNvSpPr>
            <a:spLocks noGrp="1"/>
          </p:cNvSpPr>
          <p:nvPr>
            <p:ph type="title"/>
          </p:nvPr>
        </p:nvSpPr>
        <p:spPr/>
        <p:txBody>
          <a:bodyPr/>
          <a:lstStyle/>
          <a:p>
            <a:r>
              <a:rPr lang="en-US" dirty="0" smtClean="0"/>
              <a:t>What is Proficiency Testing?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00200"/>
            <a:ext cx="7772400" cy="4038600"/>
          </a:xfrm>
        </p:spPr>
        <p:txBody>
          <a:bodyPr>
            <a:normAutofit fontScale="25000" lnSpcReduction="20000"/>
          </a:bodyPr>
          <a:lstStyle/>
          <a:p>
            <a:r>
              <a:rPr lang="en-US" sz="7200" dirty="0" smtClean="0"/>
              <a:t>When ‘laboratory’ is referenced in this educational module, the indicated verbiage applies to any site performing </a:t>
            </a:r>
            <a:r>
              <a:rPr lang="en-US" sz="7200" b="1" i="1" u="sng" dirty="0" smtClean="0"/>
              <a:t>non-waived</a:t>
            </a:r>
            <a:r>
              <a:rPr lang="en-US" sz="7200" dirty="0" smtClean="0"/>
              <a:t>  blood or body fluid testing under the Clinical Lab CLIA certificate.  </a:t>
            </a:r>
          </a:p>
          <a:p>
            <a:endParaRPr lang="en-US" sz="7200" dirty="0" smtClean="0"/>
          </a:p>
          <a:p>
            <a:r>
              <a:rPr lang="en-US" sz="7200" dirty="0" smtClean="0"/>
              <a:t>This educational module applies to the following </a:t>
            </a:r>
            <a:r>
              <a:rPr lang="en-US" sz="7200" b="1" u="sng" dirty="0" smtClean="0"/>
              <a:t>non-waived </a:t>
            </a:r>
            <a:r>
              <a:rPr lang="en-US" sz="7200" dirty="0" smtClean="0"/>
              <a:t>point-of-care test methods: </a:t>
            </a:r>
          </a:p>
          <a:p>
            <a:pPr lvl="1"/>
            <a:r>
              <a:rPr lang="en-US" sz="7200" dirty="0" smtClean="0"/>
              <a:t>i-STAT </a:t>
            </a:r>
          </a:p>
          <a:p>
            <a:pPr lvl="1"/>
            <a:r>
              <a:rPr lang="en-US" sz="7200" dirty="0" smtClean="0"/>
              <a:t>Hemochron ACT</a:t>
            </a:r>
          </a:p>
          <a:p>
            <a:pPr lvl="1"/>
            <a:r>
              <a:rPr lang="en-US" sz="7200" dirty="0" smtClean="0"/>
              <a:t>AVOX</a:t>
            </a:r>
          </a:p>
          <a:p>
            <a:pPr lvl="1"/>
            <a:r>
              <a:rPr lang="en-US" sz="7200" dirty="0" smtClean="0"/>
              <a:t>Medtronic</a:t>
            </a:r>
          </a:p>
          <a:p>
            <a:pPr lvl="1"/>
            <a:r>
              <a:rPr lang="en-US" sz="7200" dirty="0" smtClean="0"/>
              <a:t>Any other non-waived test methods</a:t>
            </a:r>
          </a:p>
          <a:p>
            <a:endParaRPr lang="en-US" dirty="0"/>
          </a:p>
        </p:txBody>
      </p:sp>
      <p:sp>
        <p:nvSpPr>
          <p:cNvPr id="3" name="Title 2"/>
          <p:cNvSpPr>
            <a:spLocks noGrp="1"/>
          </p:cNvSpPr>
          <p:nvPr>
            <p:ph type="title"/>
          </p:nvPr>
        </p:nvSpPr>
        <p:spPr/>
        <p:txBody>
          <a:bodyPr/>
          <a:lstStyle/>
          <a:p>
            <a:r>
              <a:rPr lang="en-US" dirty="0" smtClean="0"/>
              <a:t>Definitions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305800" cy="1143000"/>
          </a:xfrm>
        </p:spPr>
        <p:txBody>
          <a:bodyPr>
            <a:normAutofit/>
          </a:bodyPr>
          <a:lstStyle/>
          <a:p>
            <a:r>
              <a:rPr lang="en-US" dirty="0" smtClean="0"/>
              <a:t>Non-Waived POCT  Test Sites Managed by the Clinical Laboratory</a:t>
            </a:r>
            <a:endParaRPr lang="en-US" dirty="0"/>
          </a:p>
        </p:txBody>
      </p:sp>
      <p:sp>
        <p:nvSpPr>
          <p:cNvPr id="5" name="Content Placeholder 4"/>
          <p:cNvSpPr>
            <a:spLocks noGrp="1"/>
          </p:cNvSpPr>
          <p:nvPr>
            <p:ph sz="quarter" idx="2"/>
          </p:nvPr>
        </p:nvSpPr>
        <p:spPr>
          <a:xfrm>
            <a:off x="457200" y="2535237"/>
            <a:ext cx="4648200" cy="3139321"/>
          </a:xfrm>
        </p:spPr>
        <p:txBody>
          <a:bodyPr/>
          <a:lstStyle/>
          <a:p>
            <a:pPr lvl="1"/>
            <a:r>
              <a:rPr lang="en-US" sz="2800" dirty="0" smtClean="0"/>
              <a:t>Cancer Center Radiology </a:t>
            </a:r>
            <a:endParaRPr lang="en-US" sz="2800" dirty="0" smtClean="0"/>
          </a:p>
          <a:p>
            <a:pPr lvl="1"/>
            <a:r>
              <a:rPr lang="en-US" sz="2800" dirty="0" smtClean="0"/>
              <a:t>ECMO </a:t>
            </a:r>
          </a:p>
          <a:p>
            <a:pPr lvl="1"/>
            <a:r>
              <a:rPr lang="en-US" sz="2800" dirty="0" smtClean="0"/>
              <a:t>EP Lab </a:t>
            </a:r>
          </a:p>
          <a:p>
            <a:pPr lvl="1"/>
            <a:r>
              <a:rPr lang="en-US" sz="2800" dirty="0" smtClean="0"/>
              <a:t>Cath Lab </a:t>
            </a:r>
            <a:endParaRPr lang="en-US" dirty="0" smtClean="0"/>
          </a:p>
          <a:p>
            <a:endParaRPr lang="en-US" dirty="0"/>
          </a:p>
        </p:txBody>
      </p:sp>
      <p:sp>
        <p:nvSpPr>
          <p:cNvPr id="6" name="Content Placeholder 5"/>
          <p:cNvSpPr>
            <a:spLocks noGrp="1"/>
          </p:cNvSpPr>
          <p:nvPr>
            <p:ph sz="quarter" idx="4"/>
          </p:nvPr>
        </p:nvSpPr>
        <p:spPr>
          <a:xfrm>
            <a:off x="4876800" y="2535237"/>
            <a:ext cx="3810000" cy="3103563"/>
          </a:xfrm>
        </p:spPr>
        <p:txBody>
          <a:bodyPr>
            <a:normAutofit/>
          </a:bodyPr>
          <a:lstStyle/>
          <a:p>
            <a:pPr lvl="1"/>
            <a:r>
              <a:rPr lang="en-US" sz="2800" dirty="0" smtClean="0"/>
              <a:t>Respiratory Care</a:t>
            </a:r>
          </a:p>
          <a:p>
            <a:pPr lvl="1"/>
            <a:r>
              <a:rPr lang="en-US" sz="2800" dirty="0" smtClean="0"/>
              <a:t>MRI</a:t>
            </a:r>
          </a:p>
          <a:p>
            <a:pPr lvl="1"/>
            <a:r>
              <a:rPr lang="en-US" sz="2800" dirty="0" smtClean="0"/>
              <a:t>Perfusion</a:t>
            </a:r>
            <a:endParaRPr lang="en-US" sz="2800" dirty="0" smtClean="0"/>
          </a:p>
          <a:p>
            <a:pPr lvl="1"/>
            <a:r>
              <a:rPr lang="en-US" sz="2800" dirty="0" smtClean="0"/>
              <a:t>Interventional Radiology</a:t>
            </a:r>
            <a:endParaRPr lang="en-US" sz="2800" dirty="0"/>
          </a:p>
        </p:txBody>
      </p:sp>
      <p:sp>
        <p:nvSpPr>
          <p:cNvPr id="7" name="TextBox 6"/>
          <p:cNvSpPr txBox="1"/>
          <p:nvPr/>
        </p:nvSpPr>
        <p:spPr>
          <a:xfrm>
            <a:off x="381000" y="5833646"/>
            <a:ext cx="8305800" cy="338554"/>
          </a:xfrm>
          <a:prstGeom prst="rect">
            <a:avLst/>
          </a:prstGeom>
          <a:noFill/>
        </p:spPr>
        <p:txBody>
          <a:bodyPr wrap="square" rtlCol="0">
            <a:spAutoFit/>
          </a:bodyPr>
          <a:lstStyle/>
          <a:p>
            <a:pPr algn="ctr"/>
            <a:r>
              <a:rPr lang="en-US" sz="1600" dirty="0" smtClean="0"/>
              <a:t>The list may not be all-inclusive as other non-waived test sites are added.</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CMS does not require proficiency testing for any test that is waived.</a:t>
            </a:r>
          </a:p>
          <a:p>
            <a:pPr>
              <a:buNone/>
            </a:pPr>
            <a:endParaRPr lang="en-US" dirty="0" smtClean="0"/>
          </a:p>
          <a:p>
            <a:r>
              <a:rPr lang="en-US" dirty="0" smtClean="0"/>
              <a:t>There are multiple waived testing CLIA certificates within WFBH.</a:t>
            </a:r>
          </a:p>
          <a:p>
            <a:pPr lvl="1">
              <a:buNone/>
            </a:pPr>
            <a:endParaRPr lang="en-US" dirty="0" smtClean="0"/>
          </a:p>
          <a:p>
            <a:endParaRPr lang="en-US" dirty="0" smtClean="0"/>
          </a:p>
        </p:txBody>
      </p:sp>
      <p:sp>
        <p:nvSpPr>
          <p:cNvPr id="3" name="Title 2"/>
          <p:cNvSpPr>
            <a:spLocks noGrp="1"/>
          </p:cNvSpPr>
          <p:nvPr>
            <p:ph type="title"/>
          </p:nvPr>
        </p:nvSpPr>
        <p:spPr/>
        <p:txBody>
          <a:bodyPr>
            <a:normAutofit/>
          </a:bodyPr>
          <a:lstStyle/>
          <a:p>
            <a:r>
              <a:rPr lang="en-US" dirty="0" smtClean="0"/>
              <a:t>Proficiency Testing: Waived Tests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493538"/>
          </a:xfrm>
        </p:spPr>
        <p:txBody>
          <a:bodyPr/>
          <a:lstStyle/>
          <a:p>
            <a:r>
              <a:rPr lang="en-US" dirty="0" smtClean="0"/>
              <a:t>PT is a tool the laboratory can use to verify the accuracy and reliability of its testing. </a:t>
            </a:r>
          </a:p>
          <a:p>
            <a:endParaRPr lang="en-US" dirty="0" smtClean="0"/>
          </a:p>
          <a:p>
            <a:r>
              <a:rPr lang="en-US" dirty="0" smtClean="0"/>
              <a:t>Routine review of PT reports by the laboratory staff and director will:</a:t>
            </a:r>
          </a:p>
          <a:p>
            <a:pPr lvl="2"/>
            <a:r>
              <a:rPr lang="en-US" dirty="0" smtClean="0"/>
              <a:t>Alert them to areas of testing that are not performing as expected</a:t>
            </a:r>
          </a:p>
          <a:p>
            <a:pPr lvl="2"/>
            <a:r>
              <a:rPr lang="en-US" dirty="0" smtClean="0"/>
              <a:t>Indicate subtle shifts and trends that, over time, would affect their patient results.</a:t>
            </a:r>
            <a:endParaRPr lang="en-US" dirty="0"/>
          </a:p>
        </p:txBody>
      </p:sp>
      <p:sp>
        <p:nvSpPr>
          <p:cNvPr id="3" name="Title 2"/>
          <p:cNvSpPr>
            <a:spLocks noGrp="1"/>
          </p:cNvSpPr>
          <p:nvPr>
            <p:ph type="title"/>
          </p:nvPr>
        </p:nvSpPr>
        <p:spPr/>
        <p:txBody>
          <a:bodyPr/>
          <a:lstStyle/>
          <a:p>
            <a:r>
              <a:rPr lang="en-US" dirty="0" smtClean="0"/>
              <a:t>Why is PT important?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191000"/>
          </a:xfrm>
        </p:spPr>
        <p:txBody>
          <a:bodyPr>
            <a:normAutofit fontScale="62500" lnSpcReduction="20000"/>
          </a:bodyPr>
          <a:lstStyle/>
          <a:p>
            <a:r>
              <a:rPr lang="en-US" dirty="0" smtClean="0"/>
              <a:t>PT samples must be tested in the same manner you test patient specimens. </a:t>
            </a:r>
          </a:p>
          <a:p>
            <a:pPr lvl="2"/>
            <a:r>
              <a:rPr lang="en-US" dirty="0" smtClean="0"/>
              <a:t>Test PT samples the same number of times, at the same time, by the same personnel that routinely test the patient specimens</a:t>
            </a:r>
          </a:p>
          <a:p>
            <a:pPr lvl="2"/>
            <a:r>
              <a:rPr lang="en-US" dirty="0" smtClean="0"/>
              <a:t>Use the same test system that is routinely used for the patient specimens. </a:t>
            </a:r>
          </a:p>
          <a:p>
            <a:r>
              <a:rPr lang="en-US" dirty="0" smtClean="0"/>
              <a:t>PT samples should be rotated among the testing personnel in your Point-of-Care test site. </a:t>
            </a:r>
          </a:p>
          <a:p>
            <a:r>
              <a:rPr lang="en-US" dirty="0" smtClean="0"/>
              <a:t>Please note that some PT sample preparation may be necessary before testing. In other words, after preparation, PT samples must be treated in the same manner as patient specimens. </a:t>
            </a:r>
          </a:p>
          <a:p>
            <a:r>
              <a:rPr lang="en-US" b="1" dirty="0" smtClean="0"/>
              <a:t>NEVER send PT samples out of your test site for any reason, even if you routinely send out patient specimens for additional or confirmatory testing.</a:t>
            </a:r>
            <a:endParaRPr lang="en-US" dirty="0"/>
          </a:p>
        </p:txBody>
      </p:sp>
      <p:sp>
        <p:nvSpPr>
          <p:cNvPr id="3" name="Title 2"/>
          <p:cNvSpPr>
            <a:spLocks noGrp="1"/>
          </p:cNvSpPr>
          <p:nvPr>
            <p:ph type="title"/>
          </p:nvPr>
        </p:nvSpPr>
        <p:spPr/>
        <p:txBody>
          <a:bodyPr>
            <a:normAutofit fontScale="90000"/>
          </a:bodyPr>
          <a:lstStyle/>
          <a:p>
            <a:r>
              <a:rPr lang="en-US" sz="2400" dirty="0" smtClean="0"/>
              <a:t>Do I test my PT samples any differently than I test patient specimens?</a:t>
            </a:r>
            <a:endParaRPr lang="en-US" sz="2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BMC_internal_template">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WFBMC_internal_template</Template>
  <TotalTime>151</TotalTime>
  <Words>1257</Words>
  <Application>Microsoft Office PowerPoint</Application>
  <PresentationFormat>On-screen Show (4:3)</PresentationFormat>
  <Paragraphs>152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WFBMC_internal_template</vt:lpstr>
      <vt:lpstr>Proficiency Testing (PT) </vt:lpstr>
      <vt:lpstr>Objectives</vt:lpstr>
      <vt:lpstr>Proficiency Testing</vt:lpstr>
      <vt:lpstr>What is Proficiency Testing?</vt:lpstr>
      <vt:lpstr>Definitions</vt:lpstr>
      <vt:lpstr>Non-Waived POCT  Test Sites Managed by the Clinical Laboratory</vt:lpstr>
      <vt:lpstr>Proficiency Testing: Waived Tests</vt:lpstr>
      <vt:lpstr>Why is PT important?</vt:lpstr>
      <vt:lpstr>Do I test my PT samples any differently than I test patient specimens?</vt:lpstr>
      <vt:lpstr>May I discuss my PT results with another test site?</vt:lpstr>
      <vt:lpstr>What do I do if I am asked to forward my site’s proficiency samples to another test site?</vt:lpstr>
      <vt:lpstr>What do I do if I receive PT samples from another test site?</vt:lpstr>
      <vt:lpstr>May I send my PT samples to another test site to see if they get the same results as I do?</vt:lpstr>
      <vt:lpstr>What must I do if I do not get a passing score when the PT program grades my results?</vt:lpstr>
      <vt:lpstr>If I do not successfully participate in PT, what happens?</vt:lpstr>
      <vt:lpstr>CLIA Federal Regulations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493.803 Condition: Successful participation. </vt:lpstr>
      <vt:lpstr>References</vt:lpstr>
    </vt:vector>
  </TitlesOfParts>
  <Company>WFUBMC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Proficiency Testing (PT)</dc:title>
  <dc:creator>athayer</dc:creator>
  <cp:lastModifiedBy>WFBMC</cp:lastModifiedBy>
  <cp:revision>13</cp:revision>
  <dcterms:created xsi:type="dcterms:W3CDTF">2013-01-14T19:57:01Z</dcterms:created>
  <dcterms:modified xsi:type="dcterms:W3CDTF">2019-02-20T19:08:37Z</dcterms:modified>
</cp:coreProperties>
</file>