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1" r:id="rId4"/>
    <p:sldId id="273" r:id="rId5"/>
    <p:sldId id="284" r:id="rId6"/>
    <p:sldId id="287" r:id="rId7"/>
    <p:sldId id="292" r:id="rId8"/>
    <p:sldId id="288" r:id="rId9"/>
    <p:sldId id="274" r:id="rId10"/>
    <p:sldId id="283" r:id="rId11"/>
    <p:sldId id="290" r:id="rId12"/>
    <p:sldId id="286" r:id="rId13"/>
    <p:sldId id="293" r:id="rId14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RL6 by Month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5842293906810034E-2"/>
          <c:y val="0.14968050911444292"/>
          <c:w val="0.89767015682179507"/>
          <c:h val="0.761923992377665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Lab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Sheet1!$A$5:$A$18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</c:strCache>
            </c:strRef>
          </c:cat>
          <c:val>
            <c:numRef>
              <c:f>Sheet1!$B$5:$B$18</c:f>
              <c:numCache>
                <c:formatCode>General</c:formatCode>
                <c:ptCount val="14"/>
                <c:pt idx="0">
                  <c:v>203</c:v>
                </c:pt>
                <c:pt idx="1">
                  <c:v>153</c:v>
                </c:pt>
                <c:pt idx="2">
                  <c:v>215</c:v>
                </c:pt>
                <c:pt idx="3">
                  <c:v>221</c:v>
                </c:pt>
                <c:pt idx="4">
                  <c:v>162</c:v>
                </c:pt>
                <c:pt idx="5">
                  <c:v>188</c:v>
                </c:pt>
                <c:pt idx="6">
                  <c:v>138</c:v>
                </c:pt>
                <c:pt idx="7">
                  <c:v>222</c:v>
                </c:pt>
                <c:pt idx="8">
                  <c:v>205</c:v>
                </c:pt>
                <c:pt idx="9">
                  <c:v>185</c:v>
                </c:pt>
                <c:pt idx="10">
                  <c:v>174</c:v>
                </c:pt>
                <c:pt idx="11">
                  <c:v>151</c:v>
                </c:pt>
                <c:pt idx="12">
                  <c:v>141</c:v>
                </c:pt>
                <c:pt idx="13">
                  <c:v>118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542-4504-8BF2-257916C41861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BB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Sheet1!$A$5:$A$18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</c:strCache>
            </c:strRef>
          </c:cat>
          <c:val>
            <c:numRef>
              <c:f>Sheet1!$C$5:$C$18</c:f>
              <c:numCache>
                <c:formatCode>General</c:formatCode>
                <c:ptCount val="14"/>
                <c:pt idx="0">
                  <c:v>35</c:v>
                </c:pt>
                <c:pt idx="1">
                  <c:v>13</c:v>
                </c:pt>
                <c:pt idx="2">
                  <c:v>21</c:v>
                </c:pt>
                <c:pt idx="3">
                  <c:v>24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  <c:pt idx="7">
                  <c:v>33</c:v>
                </c:pt>
                <c:pt idx="8">
                  <c:v>53</c:v>
                </c:pt>
                <c:pt idx="9">
                  <c:v>57</c:v>
                </c:pt>
                <c:pt idx="10">
                  <c:v>48</c:v>
                </c:pt>
                <c:pt idx="11">
                  <c:v>52</c:v>
                </c:pt>
                <c:pt idx="12">
                  <c:v>50</c:v>
                </c:pt>
                <c:pt idx="13">
                  <c:v>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542-4504-8BF2-257916C41861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Sheet1!$A$5:$A$18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</c:strCache>
            </c:strRef>
          </c:cat>
          <c:val>
            <c:numRef>
              <c:f>Sheet1!$D$5:$D$18</c:f>
              <c:numCache>
                <c:formatCode>General</c:formatCode>
                <c:ptCount val="14"/>
                <c:pt idx="0">
                  <c:v>238</c:v>
                </c:pt>
                <c:pt idx="1">
                  <c:v>166</c:v>
                </c:pt>
                <c:pt idx="2">
                  <c:v>236</c:v>
                </c:pt>
                <c:pt idx="3">
                  <c:v>245</c:v>
                </c:pt>
                <c:pt idx="4">
                  <c:v>198</c:v>
                </c:pt>
                <c:pt idx="5">
                  <c:v>224</c:v>
                </c:pt>
                <c:pt idx="6">
                  <c:v>176</c:v>
                </c:pt>
                <c:pt idx="7">
                  <c:v>255</c:v>
                </c:pt>
                <c:pt idx="8">
                  <c:v>258</c:v>
                </c:pt>
                <c:pt idx="9">
                  <c:v>242</c:v>
                </c:pt>
                <c:pt idx="10">
                  <c:v>222</c:v>
                </c:pt>
                <c:pt idx="11">
                  <c:v>203</c:v>
                </c:pt>
                <c:pt idx="12">
                  <c:v>191</c:v>
                </c:pt>
                <c:pt idx="13">
                  <c:v>191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542-4504-8BF2-257916C418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9542144"/>
        <c:axId val="79543680"/>
      </c:lineChart>
      <c:catAx>
        <c:axId val="7954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43680"/>
        <c:crosses val="autoZero"/>
        <c:auto val="1"/>
        <c:lblAlgn val="ctr"/>
        <c:lblOffset val="100"/>
        <c:noMultiLvlLbl val="0"/>
      </c:catAx>
      <c:valAx>
        <c:axId val="79543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54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3408"/>
          </a:xfrm>
          <a:prstGeom prst="rect">
            <a:avLst/>
          </a:prstGeom>
        </p:spPr>
        <p:txBody>
          <a:bodyPr vert="horz" lIns="92609" tIns="46305" rIns="92609" bIns="463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7" y="0"/>
            <a:ext cx="3022018" cy="463408"/>
          </a:xfrm>
          <a:prstGeom prst="rect">
            <a:avLst/>
          </a:prstGeom>
        </p:spPr>
        <p:txBody>
          <a:bodyPr vert="horz" lIns="92609" tIns="46305" rIns="92609" bIns="46305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8113" y="1154113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9" tIns="46305" rIns="92609" bIns="463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444861"/>
            <a:ext cx="5579110" cy="3636705"/>
          </a:xfrm>
          <a:prstGeom prst="rect">
            <a:avLst/>
          </a:prstGeom>
        </p:spPr>
        <p:txBody>
          <a:bodyPr vert="horz" lIns="92609" tIns="46305" rIns="92609" bIns="4630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22018" cy="463407"/>
          </a:xfrm>
          <a:prstGeom prst="rect">
            <a:avLst/>
          </a:prstGeom>
        </p:spPr>
        <p:txBody>
          <a:bodyPr vert="horz" lIns="92609" tIns="46305" rIns="92609" bIns="463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7" y="8772670"/>
            <a:ext cx="3022018" cy="463407"/>
          </a:xfrm>
          <a:prstGeom prst="rect">
            <a:avLst/>
          </a:prstGeom>
        </p:spPr>
        <p:txBody>
          <a:bodyPr vert="horz" lIns="92609" tIns="46305" rIns="92609" bIns="46305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1843" y="228600"/>
            <a:ext cx="8153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Starts Here Section Compliance CY18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81" y="1447800"/>
            <a:ext cx="8455763" cy="47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CY 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24000"/>
            <a:ext cx="4275600" cy="42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5773969" cy="4413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310054"/>
            <a:ext cx="2719969" cy="44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49625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838200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Safety Coaches Professional Development Day</a:t>
            </a:r>
          </a:p>
          <a:p>
            <a:endParaRPr lang="en-US" sz="2800" dirty="0"/>
          </a:p>
          <a:p>
            <a:r>
              <a:rPr lang="en-US" sz="2800" dirty="0" smtClean="0"/>
              <a:t>March 29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2019</a:t>
            </a:r>
          </a:p>
          <a:p>
            <a:r>
              <a:rPr lang="en-US" sz="2800" dirty="0" smtClean="0"/>
              <a:t>8:30 – 10am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313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05454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28</a:t>
            </a:r>
          </a:p>
          <a:p>
            <a:pPr marL="0" indent="0">
              <a:buNone/>
            </a:pPr>
            <a:r>
              <a:rPr lang="en-US" sz="2400" dirty="0" smtClean="0"/>
              <a:t>BCH: 38</a:t>
            </a:r>
          </a:p>
          <a:p>
            <a:pPr marL="0" indent="0">
              <a:buNone/>
            </a:pPr>
            <a:r>
              <a:rPr lang="en-US" sz="2400" dirty="0" smtClean="0"/>
              <a:t>DMC: 339</a:t>
            </a:r>
          </a:p>
          <a:p>
            <a:pPr marL="0" indent="0">
              <a:buNone/>
            </a:pPr>
            <a:r>
              <a:rPr lang="en-US" sz="2400" dirty="0" smtClean="0"/>
              <a:t>HPMC: 34</a:t>
            </a:r>
          </a:p>
          <a:p>
            <a:pPr marL="0" indent="0">
              <a:buNone/>
            </a:pPr>
            <a:r>
              <a:rPr lang="en-US" sz="2400" dirty="0" smtClean="0"/>
              <a:t>LMC: 238</a:t>
            </a:r>
          </a:p>
          <a:p>
            <a:pPr marL="0" indent="0">
              <a:buNone/>
            </a:pPr>
            <a:r>
              <a:rPr lang="en-US" sz="2400" dirty="0" smtClean="0"/>
              <a:t>WMC: 190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093285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373 events went to SSE Classification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64 System-wide 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54 SSE Winston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Deaths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1923" y="154378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 18: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334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Injuries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Let Shelley know if an employee is injured at work.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887527"/>
              </p:ext>
            </p:extLst>
          </p:nvPr>
        </p:nvGraphicFramePr>
        <p:xfrm>
          <a:off x="304800" y="381000"/>
          <a:ext cx="8610600" cy="594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8456126" cy="41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9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1469" y="304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Mislabeled Specimens by Location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347787"/>
            <a:ext cx="8558213" cy="4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1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81000"/>
            <a:ext cx="7772400" cy="553998"/>
          </a:xfrm>
        </p:spPr>
        <p:txBody>
          <a:bodyPr/>
          <a:lstStyle/>
          <a:p>
            <a:r>
              <a:rPr lang="en-US" dirty="0" smtClean="0"/>
              <a:t>Mislabeled Specimens by Event 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328737"/>
            <a:ext cx="83153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Mislabeled Specimens by FY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3629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84885"/>
          </a:xfrm>
        </p:spPr>
        <p:txBody>
          <a:bodyPr/>
          <a:lstStyle/>
          <a:p>
            <a:pPr algn="ctr"/>
            <a:r>
              <a:rPr lang="en-US" sz="3200" dirty="0" smtClean="0"/>
              <a:t>Safety Focus of the Month </a:t>
            </a:r>
            <a:br>
              <a:rPr lang="en-US" sz="3200" dirty="0" smtClean="0"/>
            </a:br>
            <a:r>
              <a:rPr lang="en-US" sz="3200" dirty="0" smtClean="0"/>
              <a:t>March 2019</a:t>
            </a:r>
            <a:endParaRPr lang="en-US" sz="3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1700" y="1295400"/>
            <a:ext cx="4800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2594</TotalTime>
  <Words>125</Words>
  <Application>Microsoft Office PowerPoint</Application>
  <PresentationFormat>On-screen Show (4:3)</PresentationFormat>
  <Paragraphs>33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WFBMC Internal Theme1</vt:lpstr>
      <vt:lpstr>Lab / Pathology  Managers Meeting</vt:lpstr>
      <vt:lpstr>Patient and Family Promise</vt:lpstr>
      <vt:lpstr>Serious Safety Events</vt:lpstr>
      <vt:lpstr>PowerPoint Presentation</vt:lpstr>
      <vt:lpstr>Top RL6 by Category</vt:lpstr>
      <vt:lpstr>Mislabeled Specimens by Location</vt:lpstr>
      <vt:lpstr>Mislabeled Specimens by Event Type</vt:lpstr>
      <vt:lpstr>Mislabeled Specimens by FY</vt:lpstr>
      <vt:lpstr>Safety Focus of the Month  March 2019</vt:lpstr>
      <vt:lpstr>PowerPoint Presentation</vt:lpstr>
      <vt:lpstr>Safety Starts here Section Compliance CY 19</vt:lpstr>
      <vt:lpstr>PowerPoint Presentation</vt:lpstr>
      <vt:lpstr>PowerPoint Presentation</vt:lpstr>
    </vt:vector>
  </TitlesOfParts>
  <Company>WFUHS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lwatson</cp:lastModifiedBy>
  <cp:revision>141</cp:revision>
  <cp:lastPrinted>2019-03-12T15:43:11Z</cp:lastPrinted>
  <dcterms:created xsi:type="dcterms:W3CDTF">2016-09-30T15:29:35Z</dcterms:created>
  <dcterms:modified xsi:type="dcterms:W3CDTF">2019-03-12T15:43:58Z</dcterms:modified>
</cp:coreProperties>
</file>