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2.xml" ContentType="application/vnd.ms-office.chartstyl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charts/colors2.xml" ContentType="application/vnd.ms-office.chartcolorstyl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91" r:id="rId4"/>
    <p:sldId id="297" r:id="rId5"/>
    <p:sldId id="273" r:id="rId6"/>
    <p:sldId id="294" r:id="rId7"/>
    <p:sldId id="274" r:id="rId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file:///C:\Users\shportis\Documents\RL6%20Graphs%20by%20Month.xlsx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RL6 by Month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3.5842293906810041E-2"/>
          <c:y val="0.14968050911444292"/>
          <c:w val="0.89767015682179518"/>
          <c:h val="0.76192399237766528"/>
        </c:manualLayout>
      </c:layout>
      <c:lineChart>
        <c:grouping val="standard"/>
        <c:ser>
          <c:idx val="0"/>
          <c:order val="0"/>
          <c:tx>
            <c:strRef>
              <c:f>Sheet1!$B$4</c:f>
              <c:strCache>
                <c:ptCount val="1"/>
                <c:pt idx="0">
                  <c:v>Lab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Sheet1!$A$5:$A$19</c:f>
              <c:strCache>
                <c:ptCount val="15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</c:strCache>
            </c:strRef>
          </c:cat>
          <c:val>
            <c:numRef>
              <c:f>Sheet1!$B$5:$B$19</c:f>
              <c:numCache>
                <c:formatCode>General</c:formatCode>
                <c:ptCount val="15"/>
                <c:pt idx="0">
                  <c:v>203</c:v>
                </c:pt>
                <c:pt idx="1">
                  <c:v>153</c:v>
                </c:pt>
                <c:pt idx="2">
                  <c:v>215</c:v>
                </c:pt>
                <c:pt idx="3">
                  <c:v>221</c:v>
                </c:pt>
                <c:pt idx="4">
                  <c:v>162</c:v>
                </c:pt>
                <c:pt idx="5">
                  <c:v>188</c:v>
                </c:pt>
                <c:pt idx="6">
                  <c:v>138</c:v>
                </c:pt>
                <c:pt idx="7">
                  <c:v>222</c:v>
                </c:pt>
                <c:pt idx="8">
                  <c:v>205</c:v>
                </c:pt>
                <c:pt idx="9">
                  <c:v>185</c:v>
                </c:pt>
                <c:pt idx="10">
                  <c:v>174</c:v>
                </c:pt>
                <c:pt idx="11">
                  <c:v>151</c:v>
                </c:pt>
                <c:pt idx="12">
                  <c:v>141</c:v>
                </c:pt>
                <c:pt idx="13">
                  <c:v>118</c:v>
                </c:pt>
                <c:pt idx="14">
                  <c:v>153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D8-46D0-98E6-A3CB04B5D77A}"/>
            </c:ext>
          </c:extLst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BB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Sheet1!$A$5:$A$19</c:f>
              <c:strCache>
                <c:ptCount val="15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</c:strCache>
            </c:strRef>
          </c:cat>
          <c:val>
            <c:numRef>
              <c:f>Sheet1!$C$5:$C$19</c:f>
              <c:numCache>
                <c:formatCode>General</c:formatCode>
                <c:ptCount val="15"/>
                <c:pt idx="0">
                  <c:v>35</c:v>
                </c:pt>
                <c:pt idx="1">
                  <c:v>13</c:v>
                </c:pt>
                <c:pt idx="2">
                  <c:v>21</c:v>
                </c:pt>
                <c:pt idx="3">
                  <c:v>24</c:v>
                </c:pt>
                <c:pt idx="4">
                  <c:v>36</c:v>
                </c:pt>
                <c:pt idx="5">
                  <c:v>36</c:v>
                </c:pt>
                <c:pt idx="6">
                  <c:v>38</c:v>
                </c:pt>
                <c:pt idx="7">
                  <c:v>33</c:v>
                </c:pt>
                <c:pt idx="8">
                  <c:v>53</c:v>
                </c:pt>
                <c:pt idx="9">
                  <c:v>57</c:v>
                </c:pt>
                <c:pt idx="10">
                  <c:v>48</c:v>
                </c:pt>
                <c:pt idx="11">
                  <c:v>52</c:v>
                </c:pt>
                <c:pt idx="12">
                  <c:v>50</c:v>
                </c:pt>
                <c:pt idx="13">
                  <c:v>73</c:v>
                </c:pt>
                <c:pt idx="14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8D8-46D0-98E6-A3CB04B5D77A}"/>
            </c:ext>
          </c:extLst>
        </c:ser>
        <c:ser>
          <c:idx val="2"/>
          <c:order val="2"/>
          <c:tx>
            <c:strRef>
              <c:f>Sheet1!$D$4</c:f>
              <c:strCache>
                <c:ptCount val="1"/>
                <c:pt idx="0">
                  <c:v>Total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Sheet1!$A$5:$A$19</c:f>
              <c:strCache>
                <c:ptCount val="15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  <c:pt idx="12">
                  <c:v>Jan</c:v>
                </c:pt>
                <c:pt idx="13">
                  <c:v>Feb</c:v>
                </c:pt>
                <c:pt idx="14">
                  <c:v>Mar</c:v>
                </c:pt>
              </c:strCache>
            </c:strRef>
          </c:cat>
          <c:val>
            <c:numRef>
              <c:f>Sheet1!$D$5:$D$19</c:f>
              <c:numCache>
                <c:formatCode>General</c:formatCode>
                <c:ptCount val="15"/>
                <c:pt idx="0">
                  <c:v>238</c:v>
                </c:pt>
                <c:pt idx="1">
                  <c:v>166</c:v>
                </c:pt>
                <c:pt idx="2">
                  <c:v>236</c:v>
                </c:pt>
                <c:pt idx="3">
                  <c:v>245</c:v>
                </c:pt>
                <c:pt idx="4">
                  <c:v>198</c:v>
                </c:pt>
                <c:pt idx="5">
                  <c:v>224</c:v>
                </c:pt>
                <c:pt idx="6">
                  <c:v>176</c:v>
                </c:pt>
                <c:pt idx="7">
                  <c:v>255</c:v>
                </c:pt>
                <c:pt idx="8">
                  <c:v>258</c:v>
                </c:pt>
                <c:pt idx="9">
                  <c:v>242</c:v>
                </c:pt>
                <c:pt idx="10">
                  <c:v>222</c:v>
                </c:pt>
                <c:pt idx="11">
                  <c:v>203</c:v>
                </c:pt>
                <c:pt idx="12">
                  <c:v>191</c:v>
                </c:pt>
                <c:pt idx="13">
                  <c:v>191</c:v>
                </c:pt>
                <c:pt idx="14">
                  <c:v>243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8D8-46D0-98E6-A3CB04B5D77A}"/>
            </c:ext>
          </c:extLst>
        </c:ser>
        <c:dLbls>
          <c:showVal val="1"/>
        </c:dLbls>
        <c:marker val="1"/>
        <c:axId val="94593408"/>
        <c:axId val="94594944"/>
      </c:lineChart>
      <c:catAx>
        <c:axId val="945934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594944"/>
        <c:crosses val="autoZero"/>
        <c:auto val="1"/>
        <c:lblAlgn val="ctr"/>
        <c:lblOffset val="100"/>
      </c:catAx>
      <c:valAx>
        <c:axId val="945949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9459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500" b="1" i="0" baseline="0">
                <a:solidFill>
                  <a:sysClr val="windowText" lastClr="000000"/>
                </a:solidFill>
              </a:rPr>
              <a:t>Top RL6s</a:t>
            </a:r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'Top RL6'!$E$4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'Top RL6'!$D$5:$D$10</c:f>
              <c:strCache>
                <c:ptCount val="6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  <c:pt idx="5">
                  <c:v>Deviation from proced</c:v>
                </c:pt>
              </c:strCache>
            </c:strRef>
          </c:cat>
          <c:val>
            <c:numRef>
              <c:f>'Top RL6'!$E$5:$E$10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97-46F7-BFAC-6D5000307A8D}"/>
            </c:ext>
          </c:extLst>
        </c:ser>
        <c:ser>
          <c:idx val="1"/>
          <c:order val="1"/>
          <c:tx>
            <c:strRef>
              <c:f>'Top RL6'!$F$4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'Top RL6'!$D$5:$D$10</c:f>
              <c:strCache>
                <c:ptCount val="6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  <c:pt idx="5">
                  <c:v>Deviation from proced</c:v>
                </c:pt>
              </c:strCache>
            </c:strRef>
          </c:cat>
          <c:val>
            <c:numRef>
              <c:f>'Top RL6'!$F$5:$F$10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97-46F7-BFAC-6D5000307A8D}"/>
            </c:ext>
          </c:extLst>
        </c:ser>
        <c:ser>
          <c:idx val="2"/>
          <c:order val="2"/>
          <c:tx>
            <c:strRef>
              <c:f>'Top RL6'!$G$4</c:f>
              <c:strCache>
                <c:ptCount val="1"/>
                <c:pt idx="0">
                  <c:v>July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cat>
            <c:strRef>
              <c:f>'Top RL6'!$D$5:$D$10</c:f>
              <c:strCache>
                <c:ptCount val="6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  <c:pt idx="5">
                  <c:v>Deviation from proced</c:v>
                </c:pt>
              </c:strCache>
            </c:strRef>
          </c:cat>
          <c:val>
            <c:numRef>
              <c:f>'Top RL6'!$G$5:$G$10</c:f>
              <c:numCache>
                <c:formatCode>General</c:formatCode>
                <c:ptCount val="6"/>
                <c:pt idx="0">
                  <c:v>35</c:v>
                </c:pt>
                <c:pt idx="1">
                  <c:v>31</c:v>
                </c:pt>
                <c:pt idx="2">
                  <c:v>25</c:v>
                </c:pt>
                <c:pt idx="3">
                  <c:v>20</c:v>
                </c:pt>
                <c:pt idx="4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97-46F7-BFAC-6D5000307A8D}"/>
            </c:ext>
          </c:extLst>
        </c:ser>
        <c:ser>
          <c:idx val="3"/>
          <c:order val="3"/>
          <c:tx>
            <c:strRef>
              <c:f>'Top RL6'!$H$4</c:f>
              <c:strCache>
                <c:ptCount val="1"/>
                <c:pt idx="0">
                  <c:v>Aug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'Top RL6'!$D$5:$D$10</c:f>
              <c:strCache>
                <c:ptCount val="6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  <c:pt idx="5">
                  <c:v>Deviation from proced</c:v>
                </c:pt>
              </c:strCache>
            </c:strRef>
          </c:cat>
          <c:val>
            <c:numRef>
              <c:f>'Top RL6'!$H$5:$H$10</c:f>
              <c:numCache>
                <c:formatCode>General</c:formatCode>
                <c:ptCount val="6"/>
                <c:pt idx="0">
                  <c:v>42</c:v>
                </c:pt>
                <c:pt idx="1">
                  <c:v>42</c:v>
                </c:pt>
                <c:pt idx="2">
                  <c:v>33</c:v>
                </c:pt>
                <c:pt idx="3">
                  <c:v>17</c:v>
                </c:pt>
                <c:pt idx="4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F97-46F7-BFAC-6D5000307A8D}"/>
            </c:ext>
          </c:extLst>
        </c:ser>
        <c:ser>
          <c:idx val="4"/>
          <c:order val="4"/>
          <c:tx>
            <c:strRef>
              <c:f>'Top RL6'!$I$4</c:f>
              <c:strCache>
                <c:ptCount val="1"/>
                <c:pt idx="0">
                  <c:v>Sept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'Top RL6'!$D$5:$D$10</c:f>
              <c:strCache>
                <c:ptCount val="6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  <c:pt idx="5">
                  <c:v>Deviation from proced</c:v>
                </c:pt>
              </c:strCache>
            </c:strRef>
          </c:cat>
          <c:val>
            <c:numRef>
              <c:f>'Top RL6'!$I$5:$I$10</c:f>
              <c:numCache>
                <c:formatCode>General</c:formatCode>
                <c:ptCount val="6"/>
                <c:pt idx="0">
                  <c:v>62</c:v>
                </c:pt>
                <c:pt idx="1">
                  <c:v>27</c:v>
                </c:pt>
                <c:pt idx="2">
                  <c:v>31</c:v>
                </c:pt>
                <c:pt idx="3">
                  <c:v>26</c:v>
                </c:pt>
                <c:pt idx="4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F97-46F7-BFAC-6D5000307A8D}"/>
            </c:ext>
          </c:extLst>
        </c:ser>
        <c:ser>
          <c:idx val="5"/>
          <c:order val="5"/>
          <c:tx>
            <c:strRef>
              <c:f>'Top RL6'!$J$4</c:f>
              <c:strCache>
                <c:ptCount val="1"/>
                <c:pt idx="0">
                  <c:v>Oct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'Top RL6'!$D$5:$D$10</c:f>
              <c:strCache>
                <c:ptCount val="6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  <c:pt idx="5">
                  <c:v>Deviation from proced</c:v>
                </c:pt>
              </c:strCache>
            </c:strRef>
          </c:cat>
          <c:val>
            <c:numRef>
              <c:f>'Top RL6'!$J$5:$J$10</c:f>
              <c:numCache>
                <c:formatCode>General</c:formatCode>
                <c:ptCount val="6"/>
                <c:pt idx="0">
                  <c:v>41</c:v>
                </c:pt>
                <c:pt idx="1">
                  <c:v>33</c:v>
                </c:pt>
                <c:pt idx="2">
                  <c:v>29</c:v>
                </c:pt>
                <c:pt idx="3">
                  <c:v>25</c:v>
                </c:pt>
                <c:pt idx="4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F97-46F7-BFAC-6D5000307A8D}"/>
            </c:ext>
          </c:extLst>
        </c:ser>
        <c:ser>
          <c:idx val="6"/>
          <c:order val="6"/>
          <c:tx>
            <c:strRef>
              <c:f>'Top RL6'!$K$4</c:f>
              <c:strCache>
                <c:ptCount val="1"/>
                <c:pt idx="0">
                  <c:v>Nov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cat>
            <c:strRef>
              <c:f>'Top RL6'!$D$5:$D$10</c:f>
              <c:strCache>
                <c:ptCount val="6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  <c:pt idx="5">
                  <c:v>Deviation from proced</c:v>
                </c:pt>
              </c:strCache>
            </c:strRef>
          </c:cat>
          <c:val>
            <c:numRef>
              <c:f>'Top RL6'!$K$5:$K$10</c:f>
              <c:numCache>
                <c:formatCode>General</c:formatCode>
                <c:ptCount val="6"/>
                <c:pt idx="0">
                  <c:v>41</c:v>
                </c:pt>
                <c:pt idx="1">
                  <c:v>22</c:v>
                </c:pt>
                <c:pt idx="2">
                  <c:v>29</c:v>
                </c:pt>
                <c:pt idx="3">
                  <c:v>24</c:v>
                </c:pt>
                <c:pt idx="4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F97-46F7-BFAC-6D5000307A8D}"/>
            </c:ext>
          </c:extLst>
        </c:ser>
        <c:ser>
          <c:idx val="7"/>
          <c:order val="7"/>
          <c:tx>
            <c:strRef>
              <c:f>'Top RL6'!$L$4</c:f>
              <c:strCache>
                <c:ptCount val="1"/>
                <c:pt idx="0">
                  <c:v>Dec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cat>
            <c:strRef>
              <c:f>'Top RL6'!$D$5:$D$10</c:f>
              <c:strCache>
                <c:ptCount val="6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  <c:pt idx="5">
                  <c:v>Deviation from proced</c:v>
                </c:pt>
              </c:strCache>
            </c:strRef>
          </c:cat>
          <c:val>
            <c:numRef>
              <c:f>'Top RL6'!$L$5:$L$10</c:f>
              <c:numCache>
                <c:formatCode>General</c:formatCode>
                <c:ptCount val="6"/>
                <c:pt idx="0">
                  <c:v>31</c:v>
                </c:pt>
                <c:pt idx="1">
                  <c:v>26</c:v>
                </c:pt>
                <c:pt idx="2">
                  <c:v>26</c:v>
                </c:pt>
                <c:pt idx="3">
                  <c:v>18</c:v>
                </c:pt>
                <c:pt idx="4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F97-46F7-BFAC-6D5000307A8D}"/>
            </c:ext>
          </c:extLst>
        </c:ser>
        <c:ser>
          <c:idx val="8"/>
          <c:order val="8"/>
          <c:tx>
            <c:strRef>
              <c:f>'Top RL6'!$M$4</c:f>
              <c:strCache>
                <c:ptCount val="1"/>
                <c:pt idx="0">
                  <c:v>Jan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cat>
            <c:strRef>
              <c:f>'Top RL6'!$D$5:$D$10</c:f>
              <c:strCache>
                <c:ptCount val="6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  <c:pt idx="5">
                  <c:v>Deviation from proced</c:v>
                </c:pt>
              </c:strCache>
            </c:strRef>
          </c:cat>
          <c:val>
            <c:numRef>
              <c:f>'Top RL6'!$M$5:$M$10</c:f>
              <c:numCache>
                <c:formatCode>General</c:formatCode>
                <c:ptCount val="6"/>
                <c:pt idx="0">
                  <c:v>39</c:v>
                </c:pt>
                <c:pt idx="1">
                  <c:v>29</c:v>
                </c:pt>
                <c:pt idx="2">
                  <c:v>33</c:v>
                </c:pt>
                <c:pt idx="3">
                  <c:v>17</c:v>
                </c:pt>
                <c:pt idx="4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F97-46F7-BFAC-6D5000307A8D}"/>
            </c:ext>
          </c:extLst>
        </c:ser>
        <c:ser>
          <c:idx val="9"/>
          <c:order val="9"/>
          <c:tx>
            <c:strRef>
              <c:f>'Top RL6'!$N$4</c:f>
              <c:strCache>
                <c:ptCount val="1"/>
                <c:pt idx="0">
                  <c:v>Feb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cat>
            <c:strRef>
              <c:f>'Top RL6'!$D$5:$D$10</c:f>
              <c:strCache>
                <c:ptCount val="6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  <c:pt idx="5">
                  <c:v>Deviation from proced</c:v>
                </c:pt>
              </c:strCache>
            </c:strRef>
          </c:cat>
          <c:val>
            <c:numRef>
              <c:f>'Top RL6'!$N$5:$N$10</c:f>
              <c:numCache>
                <c:formatCode>General</c:formatCode>
                <c:ptCount val="6"/>
                <c:pt idx="0">
                  <c:v>35</c:v>
                </c:pt>
                <c:pt idx="1">
                  <c:v>33</c:v>
                </c:pt>
                <c:pt idx="2">
                  <c:v>38</c:v>
                </c:pt>
                <c:pt idx="3">
                  <c:v>17</c:v>
                </c:pt>
                <c:pt idx="4">
                  <c:v>15</c:v>
                </c:pt>
                <c:pt idx="5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F97-46F7-BFAC-6D5000307A8D}"/>
            </c:ext>
          </c:extLst>
        </c:ser>
        <c:ser>
          <c:idx val="10"/>
          <c:order val="10"/>
          <c:tx>
            <c:strRef>
              <c:f>'Top RL6'!$O$4</c:f>
              <c:strCache>
                <c:ptCount val="1"/>
                <c:pt idx="0">
                  <c:v>Mar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cat>
            <c:strRef>
              <c:f>'Top RL6'!$D$5:$D$10</c:f>
              <c:strCache>
                <c:ptCount val="6"/>
                <c:pt idx="0">
                  <c:v>Labeling</c:v>
                </c:pt>
                <c:pt idx="1">
                  <c:v>QNS</c:v>
                </c:pt>
                <c:pt idx="2">
                  <c:v>BBID </c:v>
                </c:pt>
                <c:pt idx="3">
                  <c:v>Delayed Collection</c:v>
                </c:pt>
                <c:pt idx="4">
                  <c:v>Wrong Tube</c:v>
                </c:pt>
                <c:pt idx="5">
                  <c:v>Deviation from proced</c:v>
                </c:pt>
              </c:strCache>
            </c:strRef>
          </c:cat>
          <c:val>
            <c:numRef>
              <c:f>'Top RL6'!$O$5:$O$10</c:f>
              <c:numCache>
                <c:formatCode>General</c:formatCode>
                <c:ptCount val="6"/>
                <c:pt idx="0">
                  <c:v>41</c:v>
                </c:pt>
                <c:pt idx="1">
                  <c:v>27</c:v>
                </c:pt>
                <c:pt idx="2">
                  <c:v>36</c:v>
                </c:pt>
                <c:pt idx="3">
                  <c:v>14</c:v>
                </c:pt>
                <c:pt idx="4">
                  <c:v>30</c:v>
                </c:pt>
                <c:pt idx="5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F97-46F7-BFAC-6D5000307A8D}"/>
            </c:ext>
          </c:extLst>
        </c:ser>
        <c:dLbls/>
        <c:gapWidth val="219"/>
        <c:overlap val="-27"/>
        <c:axId val="87177472"/>
        <c:axId val="87203840"/>
      </c:barChart>
      <c:catAx>
        <c:axId val="8717747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203840"/>
        <c:crosses val="autoZero"/>
        <c:auto val="1"/>
        <c:lblAlgn val="ctr"/>
        <c:lblOffset val="100"/>
      </c:catAx>
      <c:valAx>
        <c:axId val="8720384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bevel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717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solidFill>
      <a:schemeClr val="bg2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D1EFD21-2644-4D75-9A45-219ADBC3CE30}" type="datetimeFigureOut">
              <a:rPr lang="en-US" smtClean="0"/>
              <a:pPr/>
              <a:t>4/29/2019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ED90702-C7E9-4644-8919-DC7411CF77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0151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endParaRPr lang="en-US" alt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90702-C7E9-4644-8919-DC7411CF771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585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Medical Center Camp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6598" y="2514600"/>
            <a:ext cx="5939539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0808-004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mmunity Heal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011009-11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S041508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chno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D070910-0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Research P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607003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utpatient Bui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110100D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9" name="Picture 8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</p:spPr>
        <p:txBody>
          <a:bodyPr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772400" cy="276998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538645"/>
            <a:ext cx="7315200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 baseline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Divider Page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2171700"/>
            <a:ext cx="7315200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 descr="fluid energy lines internal horz.png"/>
          <p:cNvPicPr>
            <a:picLocks noChangeAspect="1"/>
          </p:cNvPicPr>
          <p:nvPr userDrawn="1"/>
        </p:nvPicPr>
        <p:blipFill>
          <a:blip r:embed="rId2" cstate="print"/>
          <a:srcRect l="1508" r="1998" b="1793"/>
          <a:stretch>
            <a:fillRect/>
          </a:stretch>
        </p:blipFill>
        <p:spPr>
          <a:xfrm>
            <a:off x="0" y="2685279"/>
            <a:ext cx="9144000" cy="4172721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59436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Footer Placeholder 7"/>
          <p:cNvSpPr txBox="1">
            <a:spLocks/>
          </p:cNvSpPr>
          <p:nvPr userDrawn="1"/>
        </p:nvSpPr>
        <p:spPr>
          <a:xfrm>
            <a:off x="914400" y="6515100"/>
            <a:ext cx="2895600" cy="153888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Wake Forest Baptist Medical Center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Physican/Patient/Clinic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C082012-08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32048"/>
            <a:ext cx="9144000" cy="3425952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Country Club Medical Pla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052312-038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733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Air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D110608-058_edit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4446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Nur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25952"/>
            <a:ext cx="9144000" cy="3432048"/>
          </a:xfrm>
          <a:prstGeom prst="rect">
            <a:avLst/>
          </a:prstGeom>
        </p:spPr>
      </p:pic>
      <p:pic>
        <p:nvPicPr>
          <p:cNvPr id="7" name="Picture 6" descr="fluid energy lines internal.png"/>
          <p:cNvPicPr>
            <a:picLocks noChangeAspect="1"/>
          </p:cNvPicPr>
          <p:nvPr userDrawn="1"/>
        </p:nvPicPr>
        <p:blipFill>
          <a:blip r:embed="rId3" cstate="print"/>
          <a:srcRect t="10425" r="28429" b="3303"/>
          <a:stretch>
            <a:fillRect/>
          </a:stretch>
        </p:blipFill>
        <p:spPr>
          <a:xfrm>
            <a:off x="5978643" y="0"/>
            <a:ext cx="316535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2850" y="1881545"/>
            <a:ext cx="5943599" cy="553998"/>
          </a:xfrm>
        </p:spPr>
        <p:txBody>
          <a:bodyPr wrap="square" lIns="0" tIns="0" rIns="0" bIns="0" anchor="b" anchorCtr="0">
            <a:spAutoFit/>
          </a:bodyPr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Title: Internal Audience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598" y="2514600"/>
            <a:ext cx="5939906" cy="369332"/>
          </a:xfr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244" y="90051"/>
            <a:ext cx="4307738" cy="12876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828800"/>
            <a:ext cx="7772400" cy="276998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64" r:id="rId4"/>
    <p:sldLayoutId id="2147483665" r:id="rId5"/>
    <p:sldLayoutId id="2147483666" r:id="rId6"/>
    <p:sldLayoutId id="2147483669" r:id="rId7"/>
    <p:sldLayoutId id="2147483668" r:id="rId8"/>
    <p:sldLayoutId id="2147483667" r:id="rId9"/>
    <p:sldLayoutId id="2147483660" r:id="rId10"/>
    <p:sldLayoutId id="2147483658" r:id="rId11"/>
    <p:sldLayoutId id="2147483661" r:id="rId12"/>
    <p:sldLayoutId id="2147483659" r:id="rId13"/>
    <p:sldLayoutId id="2147483663" r:id="rId14"/>
    <p:sldLayoutId id="2147483662" r:id="rId15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317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889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6175" indent="-231775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6623049" cy="1107996"/>
          </a:xfrm>
        </p:spPr>
        <p:txBody>
          <a:bodyPr/>
          <a:lstStyle/>
          <a:p>
            <a:r>
              <a:rPr lang="en-US" dirty="0" smtClean="0"/>
              <a:t>Lab / Pathology </a:t>
            </a:r>
            <a:br>
              <a:rPr lang="en-US" dirty="0" smtClean="0"/>
            </a:br>
            <a:r>
              <a:rPr lang="en-US" dirty="0" smtClean="0"/>
              <a:t>Managers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5939539" cy="369332"/>
          </a:xfrm>
        </p:spPr>
        <p:txBody>
          <a:bodyPr/>
          <a:lstStyle/>
          <a:p>
            <a:r>
              <a:rPr lang="en-US" dirty="0" smtClean="0"/>
              <a:t>April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638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Patient and Family Promise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9798"/>
            <a:ext cx="81375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169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Serious Safety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667000"/>
            <a:ext cx="2590800" cy="298543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WFB: 16</a:t>
            </a:r>
          </a:p>
          <a:p>
            <a:pPr marL="0" indent="0">
              <a:buNone/>
            </a:pPr>
            <a:r>
              <a:rPr lang="en-US" sz="2400" dirty="0" smtClean="0"/>
              <a:t>BCH: 39</a:t>
            </a:r>
          </a:p>
          <a:p>
            <a:pPr marL="0" indent="0">
              <a:buNone/>
            </a:pPr>
            <a:r>
              <a:rPr lang="en-US" sz="2400" dirty="0" smtClean="0"/>
              <a:t>DMC: 382</a:t>
            </a:r>
          </a:p>
          <a:p>
            <a:pPr marL="0" indent="0">
              <a:buNone/>
            </a:pPr>
            <a:r>
              <a:rPr lang="en-US" sz="2400" dirty="0" smtClean="0"/>
              <a:t>HPMC: 69</a:t>
            </a:r>
          </a:p>
          <a:p>
            <a:pPr marL="0" indent="0">
              <a:buNone/>
            </a:pPr>
            <a:r>
              <a:rPr lang="en-US" sz="2400" dirty="0" smtClean="0"/>
              <a:t>LMC: 53</a:t>
            </a:r>
          </a:p>
          <a:p>
            <a:pPr marL="0" indent="0">
              <a:buNone/>
            </a:pPr>
            <a:r>
              <a:rPr lang="en-US" sz="2400" dirty="0" smtClean="0"/>
              <a:t>WMC: 233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9050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Days since last SSE: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5800" y="190499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SSE: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648200" y="2687515"/>
            <a:ext cx="3505200" cy="1569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31775" indent="-231775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5425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8975" indent="-231775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5425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6175" indent="-231775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Retained sponge</a:t>
            </a:r>
          </a:p>
          <a:p>
            <a:pPr marL="0" indent="0">
              <a:buFont typeface="Arial" pitchFamily="34" charset="0"/>
              <a:buNone/>
            </a:pPr>
            <a:endParaRPr lang="en-US" sz="1000" dirty="0"/>
          </a:p>
          <a:p>
            <a:r>
              <a:rPr lang="en-US" sz="2400" dirty="0" smtClean="0"/>
              <a:t>Unplanned transfer to higher level of care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111636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577" y="247829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Employee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36317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5 Employee Injuries in March:</a:t>
            </a:r>
          </a:p>
          <a:p>
            <a:pPr lvl="3"/>
            <a:r>
              <a:rPr lang="en-US" dirty="0" smtClean="0"/>
              <a:t>Slip in patient room; out of work 2 days</a:t>
            </a:r>
          </a:p>
          <a:p>
            <a:pPr lvl="3"/>
            <a:r>
              <a:rPr lang="en-US" dirty="0" smtClean="0"/>
              <a:t>Allergic skin reaction to </a:t>
            </a:r>
            <a:r>
              <a:rPr lang="en-US" dirty="0" err="1" smtClean="0"/>
              <a:t>bandaid</a:t>
            </a:r>
            <a:r>
              <a:rPr lang="en-US" dirty="0" smtClean="0"/>
              <a:t> that states</a:t>
            </a:r>
          </a:p>
          <a:p>
            <a:pPr lvl="3"/>
            <a:r>
              <a:rPr lang="en-US" dirty="0"/>
              <a:t>Finger tips temporarily tingly </a:t>
            </a:r>
            <a:r>
              <a:rPr lang="en-US" dirty="0" err="1" smtClean="0"/>
              <a:t>numbish</a:t>
            </a:r>
            <a:r>
              <a:rPr lang="en-US" dirty="0" smtClean="0"/>
              <a:t> </a:t>
            </a:r>
            <a:r>
              <a:rPr lang="en-US" dirty="0"/>
              <a:t>after handling slides for cleaning the mounting media </a:t>
            </a:r>
            <a:r>
              <a:rPr lang="en-US" dirty="0" smtClean="0"/>
              <a:t>x2 team members</a:t>
            </a:r>
          </a:p>
          <a:p>
            <a:pPr lvl="3"/>
            <a:r>
              <a:rPr lang="en-US" dirty="0" smtClean="0"/>
              <a:t>Fall; out of work 3 weeks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5420736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Injuries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Let Shelley know if an employee is injured at work.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928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5638800"/>
            <a:ext cx="4419983" cy="688908"/>
          </a:xfrm>
          <a:prstGeom prst="rect">
            <a:avLst/>
          </a:prstGeom>
        </p:spPr>
      </p:pic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29016555"/>
              </p:ext>
            </p:extLst>
          </p:nvPr>
        </p:nvGraphicFramePr>
        <p:xfrm>
          <a:off x="580292" y="609600"/>
          <a:ext cx="7925183" cy="4557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98726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553998"/>
          </a:xfrm>
        </p:spPr>
        <p:txBody>
          <a:bodyPr/>
          <a:lstStyle/>
          <a:p>
            <a:pPr algn="ctr"/>
            <a:r>
              <a:rPr lang="en-US" dirty="0" smtClean="0"/>
              <a:t>Top RL6 by Category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47039372"/>
              </p:ext>
            </p:extLst>
          </p:nvPr>
        </p:nvGraphicFramePr>
        <p:xfrm>
          <a:off x="381000" y="1143000"/>
          <a:ext cx="81534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70099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0"/>
            <a:ext cx="8590008" cy="15972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1295400"/>
            <a:ext cx="3867150" cy="5156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295400"/>
            <a:ext cx="3868373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0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FBMC Internal Theme1">
  <a:themeElements>
    <a:clrScheme name="iCARE">
      <a:dk1>
        <a:sysClr val="windowText" lastClr="000000"/>
      </a:dk1>
      <a:lt1>
        <a:sysClr val="window" lastClr="FFFFFF"/>
      </a:lt1>
      <a:dk2>
        <a:srgbClr val="4261AD"/>
      </a:dk2>
      <a:lt2>
        <a:srgbClr val="FFFFFF"/>
      </a:lt2>
      <a:accent1>
        <a:srgbClr val="4261AD"/>
      </a:accent1>
      <a:accent2>
        <a:srgbClr val="F07B05"/>
      </a:accent2>
      <a:accent3>
        <a:srgbClr val="FFD200"/>
      </a:accent3>
      <a:accent4>
        <a:srgbClr val="9E7E38"/>
      </a:accent4>
      <a:accent5>
        <a:srgbClr val="595959"/>
      </a:accent5>
      <a:accent6>
        <a:srgbClr val="000000"/>
      </a:accent6>
      <a:hlink>
        <a:srgbClr val="3B60AF"/>
      </a:hlink>
      <a:folHlink>
        <a:srgbClr val="3B60A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WFBMC Internal Theme1</Template>
  <TotalTime>2822</TotalTime>
  <Words>119</Words>
  <Application>Microsoft Office PowerPoint</Application>
  <PresentationFormat>On-screen Show (4:3)</PresentationFormat>
  <Paragraphs>27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WFBMC Internal Theme1</vt:lpstr>
      <vt:lpstr>Lab / Pathology  Managers Meeting</vt:lpstr>
      <vt:lpstr>Patient and Family Promise</vt:lpstr>
      <vt:lpstr>Serious Safety Events</vt:lpstr>
      <vt:lpstr>Employee Injuries</vt:lpstr>
      <vt:lpstr>Slide 5</vt:lpstr>
      <vt:lpstr>Top RL6 by Category</vt:lpstr>
      <vt:lpstr>Slide 7</vt:lpstr>
    </vt:vector>
  </TitlesOfParts>
  <Company>WFUHS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WFUHS</dc:creator>
  <cp:lastModifiedBy>besmith</cp:lastModifiedBy>
  <cp:revision>158</cp:revision>
  <cp:lastPrinted>2018-11-20T13:07:49Z</cp:lastPrinted>
  <dcterms:created xsi:type="dcterms:W3CDTF">2016-09-30T15:29:35Z</dcterms:created>
  <dcterms:modified xsi:type="dcterms:W3CDTF">2019-04-29T19:08:26Z</dcterms:modified>
</cp:coreProperties>
</file>