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1" r:id="rId4"/>
    <p:sldId id="294" r:id="rId5"/>
    <p:sldId id="299" r:id="rId6"/>
    <p:sldId id="300" r:id="rId7"/>
    <p:sldId id="301" r:id="rId8"/>
    <p:sldId id="274" r:id="rId9"/>
    <p:sldId id="298" r:id="rId10"/>
    <p:sldId id="290" r:id="rId11"/>
    <p:sldId id="286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ocuments\RL6%20Deviations%20Specific%20to%20Lab%20Pa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</a:t>
            </a:r>
            <a:r>
              <a:rPr lang="en-US" dirty="0" smtClean="0"/>
              <a:t>RL6s by Category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RL6'!$E$5:$E$10</c:f>
            </c:numRef>
          </c:val>
          <c:extLst>
            <c:ext xmlns:c16="http://schemas.microsoft.com/office/drawing/2014/chart" uri="{C3380CC4-5D6E-409C-BE32-E72D297353CC}">
              <c16:uniqueId val="{00000000-070D-4E0A-B58D-F576610B57E4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RL6'!$F$5:$F$10</c:f>
            </c:numRef>
          </c:val>
          <c:extLst>
            <c:ext xmlns:c16="http://schemas.microsoft.com/office/drawing/2014/chart" uri="{C3380CC4-5D6E-409C-BE32-E72D297353CC}">
              <c16:uniqueId val="{00000001-070D-4E0A-B58D-F576610B57E4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RL6'!$G$5:$G$10</c:f>
              <c:numCache>
                <c:formatCode>General</c:formatCode>
                <c:ptCount val="6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D-4E0A-B58D-F576610B57E4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RL6'!$H$5:$H$10</c:f>
              <c:numCache>
                <c:formatCode>General</c:formatCode>
                <c:ptCount val="6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0D-4E0A-B58D-F576610B57E4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RL6'!$I$5:$I$10</c:f>
              <c:numCache>
                <c:formatCode>General</c:formatCode>
                <c:ptCount val="6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0D-4E0A-B58D-F576610B57E4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RL6'!$J$5:$J$10</c:f>
              <c:numCache>
                <c:formatCode>General</c:formatCode>
                <c:ptCount val="6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0D-4E0A-B58D-F576610B57E4}"/>
            </c:ext>
          </c:extLst>
        </c:ser>
        <c:ser>
          <c:idx val="6"/>
          <c:order val="6"/>
          <c:tx>
            <c:strRef>
              <c:f>'Top RL6'!$K$4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RL6'!$K$5:$K$10</c:f>
              <c:numCache>
                <c:formatCode>General</c:formatCode>
                <c:ptCount val="6"/>
                <c:pt idx="0">
                  <c:v>41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0D-4E0A-B58D-F576610B57E4}"/>
            </c:ext>
          </c:extLst>
        </c:ser>
        <c:ser>
          <c:idx val="7"/>
          <c:order val="7"/>
          <c:tx>
            <c:strRef>
              <c:f>'Top RL6'!$L$4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RL6'!$L$5:$L$10</c:f>
              <c:numCache>
                <c:formatCode>General</c:formatCode>
                <c:ptCount val="6"/>
                <c:pt idx="0">
                  <c:v>31</c:v>
                </c:pt>
                <c:pt idx="1">
                  <c:v>26</c:v>
                </c:pt>
                <c:pt idx="2">
                  <c:v>26</c:v>
                </c:pt>
                <c:pt idx="3">
                  <c:v>18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0D-4E0A-B58D-F576610B57E4}"/>
            </c:ext>
          </c:extLst>
        </c:ser>
        <c:ser>
          <c:idx val="8"/>
          <c:order val="8"/>
          <c:tx>
            <c:strRef>
              <c:f>'Top RL6'!$M$4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RL6'!$M$5:$M$10</c:f>
              <c:numCache>
                <c:formatCode>General</c:formatCode>
                <c:ptCount val="6"/>
                <c:pt idx="0">
                  <c:v>39</c:v>
                </c:pt>
                <c:pt idx="1">
                  <c:v>29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0D-4E0A-B58D-F576610B57E4}"/>
            </c:ext>
          </c:extLst>
        </c:ser>
        <c:ser>
          <c:idx val="9"/>
          <c:order val="9"/>
          <c:tx>
            <c:strRef>
              <c:f>'Top RL6'!$N$4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RL6'!$N$5:$N$10</c:f>
              <c:numCache>
                <c:formatCode>General</c:formatCode>
                <c:ptCount val="6"/>
                <c:pt idx="0">
                  <c:v>35</c:v>
                </c:pt>
                <c:pt idx="1">
                  <c:v>33</c:v>
                </c:pt>
                <c:pt idx="2">
                  <c:v>38</c:v>
                </c:pt>
                <c:pt idx="3">
                  <c:v>17</c:v>
                </c:pt>
                <c:pt idx="4">
                  <c:v>15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0D-4E0A-B58D-F576610B57E4}"/>
            </c:ext>
          </c:extLst>
        </c:ser>
        <c:ser>
          <c:idx val="10"/>
          <c:order val="10"/>
          <c:tx>
            <c:strRef>
              <c:f>'Top RL6'!$O$4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RL6'!$O$5:$O$10</c:f>
              <c:numCache>
                <c:formatCode>General</c:formatCode>
                <c:ptCount val="6"/>
                <c:pt idx="0">
                  <c:v>41</c:v>
                </c:pt>
                <c:pt idx="1">
                  <c:v>27</c:v>
                </c:pt>
                <c:pt idx="2">
                  <c:v>36</c:v>
                </c:pt>
                <c:pt idx="3">
                  <c:v>14</c:v>
                </c:pt>
                <c:pt idx="4">
                  <c:v>30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0D-4E0A-B58D-F576610B57E4}"/>
            </c:ext>
          </c:extLst>
        </c:ser>
        <c:ser>
          <c:idx val="11"/>
          <c:order val="11"/>
          <c:tx>
            <c:strRef>
              <c:f>'Top RL6'!$P$4</c:f>
              <c:strCache>
                <c:ptCount val="1"/>
                <c:pt idx="0">
                  <c:v>Apr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RL6'!$P$5:$P$10</c:f>
              <c:numCache>
                <c:formatCode>General</c:formatCode>
                <c:ptCount val="6"/>
                <c:pt idx="0">
                  <c:v>21</c:v>
                </c:pt>
                <c:pt idx="1">
                  <c:v>43</c:v>
                </c:pt>
                <c:pt idx="2">
                  <c:v>34</c:v>
                </c:pt>
                <c:pt idx="3">
                  <c:v>15</c:v>
                </c:pt>
                <c:pt idx="4">
                  <c:v>17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70D-4E0A-B58D-F576610B5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Lab Pathology Deviations April 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type'!$A$4:$A$18</c:f>
              <c:strCache>
                <c:ptCount val="15"/>
                <c:pt idx="0">
                  <c:v>Accessioning issue</c:v>
                </c:pt>
                <c:pt idx="1">
                  <c:v>Deviation in SOP</c:v>
                </c:pt>
                <c:pt idx="2">
                  <c:v>Critical Values not called</c:v>
                </c:pt>
                <c:pt idx="3">
                  <c:v>Cancelled test did not notify provider</c:v>
                </c:pt>
                <c:pt idx="4">
                  <c:v>Delay specimen collection</c:v>
                </c:pt>
                <c:pt idx="5">
                  <c:v>Wrong pneumatic tube used</c:v>
                </c:pt>
                <c:pt idx="6">
                  <c:v>Short sample for coag</c:v>
                </c:pt>
                <c:pt idx="7">
                  <c:v>Wrong tube</c:v>
                </c:pt>
                <c:pt idx="8">
                  <c:v>Wrong test performed</c:v>
                </c:pt>
                <c:pt idx="9">
                  <c:v>Lost sample</c:v>
                </c:pt>
                <c:pt idx="10">
                  <c:v>BBID</c:v>
                </c:pt>
                <c:pt idx="11">
                  <c:v>Reported wrong results</c:v>
                </c:pt>
                <c:pt idx="12">
                  <c:v>Mislabeled Specimen</c:v>
                </c:pt>
                <c:pt idx="13">
                  <c:v>Name on requistion not spelled correctly</c:v>
                </c:pt>
                <c:pt idx="14">
                  <c:v>Unlabeled Specimen</c:v>
                </c:pt>
              </c:strCache>
            </c:strRef>
          </c:cat>
          <c:val>
            <c:numRef>
              <c:f>'Event type'!$B$4:$B$18</c:f>
              <c:numCache>
                <c:formatCode>General</c:formatCode>
                <c:ptCount val="15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7-47D4-8A7C-97FBBDB8D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7289080"/>
        <c:axId val="227289736"/>
      </c:barChart>
      <c:catAx>
        <c:axId val="22728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89736"/>
        <c:crosses val="autoZero"/>
        <c:auto val="1"/>
        <c:lblAlgn val="ctr"/>
        <c:lblOffset val="100"/>
        <c:noMultiLvlLbl val="0"/>
      </c:catAx>
      <c:valAx>
        <c:axId val="22728973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89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Lab Pathology Deviations by Section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April 2019</a:t>
            </a:r>
            <a:endParaRPr lang="en-US" dirty="0"/>
          </a:p>
        </c:rich>
      </c:tx>
      <c:layout>
        <c:manualLayout>
          <c:xMode val="edge"/>
          <c:yMode val="edge"/>
          <c:x val="0.19097585177177123"/>
          <c:y val="1.01853247334346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Section!$A$4:$A$11</c:f>
              <c:strCache>
                <c:ptCount val="8"/>
                <c:pt idx="0">
                  <c:v>OR Path Lab</c:v>
                </c:pt>
                <c:pt idx="1">
                  <c:v>Inpt Phleb</c:v>
                </c:pt>
                <c:pt idx="2">
                  <c:v>Central Processing</c:v>
                </c:pt>
                <c:pt idx="3">
                  <c:v>Send Out</c:v>
                </c:pt>
                <c:pt idx="4">
                  <c:v>Outpt Phleb</c:v>
                </c:pt>
                <c:pt idx="5">
                  <c:v>Core Lab</c:v>
                </c:pt>
                <c:pt idx="6">
                  <c:v>Hematology</c:v>
                </c:pt>
                <c:pt idx="7">
                  <c:v>Autopsy</c:v>
                </c:pt>
              </c:strCache>
            </c:strRef>
          </c:cat>
          <c:val>
            <c:numRef>
              <c:f>Section!$B$4:$B$11</c:f>
              <c:numCache>
                <c:formatCode>General</c:formatCode>
                <c:ptCount val="8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8-4CAB-8FC1-E1385A054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7165424"/>
        <c:axId val="457168704"/>
      </c:barChart>
      <c:catAx>
        <c:axId val="4571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68704"/>
        <c:crosses val="autoZero"/>
        <c:auto val="1"/>
        <c:lblAlgn val="ctr"/>
        <c:lblOffset val="100"/>
        <c:noMultiLvlLbl val="0"/>
      </c:catAx>
      <c:valAx>
        <c:axId val="4571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16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CY 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00200"/>
            <a:ext cx="7239000" cy="41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5029199" cy="44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33 </a:t>
            </a:r>
          </a:p>
          <a:p>
            <a:pPr marL="0" indent="0">
              <a:buNone/>
            </a:pPr>
            <a:r>
              <a:rPr lang="en-US" sz="2400" dirty="0" smtClean="0"/>
              <a:t>BCH: 59</a:t>
            </a:r>
          </a:p>
          <a:p>
            <a:pPr marL="0" indent="0">
              <a:buNone/>
            </a:pPr>
            <a:r>
              <a:rPr lang="en-US" sz="2400" dirty="0" smtClean="0"/>
              <a:t>DMC: 48</a:t>
            </a:r>
          </a:p>
          <a:p>
            <a:pPr marL="0" indent="0">
              <a:buNone/>
            </a:pPr>
            <a:r>
              <a:rPr lang="en-US" sz="2400" dirty="0" smtClean="0"/>
              <a:t>HPMC: 89</a:t>
            </a:r>
          </a:p>
          <a:p>
            <a:pPr marL="0" indent="0">
              <a:buNone/>
            </a:pPr>
            <a:r>
              <a:rPr lang="en-US" sz="2400" dirty="0" smtClean="0"/>
              <a:t>LMC: 73</a:t>
            </a:r>
          </a:p>
          <a:p>
            <a:pPr marL="0" indent="0">
              <a:buNone/>
            </a:pPr>
            <a:r>
              <a:rPr lang="en-US" sz="2400" dirty="0" smtClean="0"/>
              <a:t>WMC: 253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21161"/>
              </p:ext>
            </p:extLst>
          </p:nvPr>
        </p:nvGraphicFramePr>
        <p:xfrm>
          <a:off x="762000" y="457200"/>
          <a:ext cx="7696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0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718531"/>
              </p:ext>
            </p:extLst>
          </p:nvPr>
        </p:nvGraphicFramePr>
        <p:xfrm>
          <a:off x="304800" y="7620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823035"/>
              </p:ext>
            </p:extLst>
          </p:nvPr>
        </p:nvGraphicFramePr>
        <p:xfrm>
          <a:off x="914400" y="533400"/>
          <a:ext cx="7467600" cy="499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4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RL6 Resolution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2462213"/>
          </a:xfrm>
        </p:spPr>
        <p:txBody>
          <a:bodyPr/>
          <a:lstStyle/>
          <a:p>
            <a:r>
              <a:rPr lang="en-US" dirty="0" smtClean="0"/>
              <a:t>17 Managers/Associate Directors – Managers Training</a:t>
            </a:r>
          </a:p>
          <a:p>
            <a:r>
              <a:rPr lang="en-US" dirty="0" smtClean="0"/>
              <a:t>Timeline suggestions for completing resolution and feedback in RL</a:t>
            </a:r>
          </a:p>
          <a:p>
            <a:pPr marL="9144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42385" cy="984885"/>
          </a:xfrm>
        </p:spPr>
        <p:txBody>
          <a:bodyPr/>
          <a:lstStyle/>
          <a:p>
            <a:pPr algn="ctr"/>
            <a:r>
              <a:rPr lang="en-US" sz="3200" dirty="0" smtClean="0"/>
              <a:t>Safety Focus of the Month </a:t>
            </a:r>
            <a:br>
              <a:rPr lang="en-US" sz="3200" dirty="0" smtClean="0"/>
            </a:br>
            <a:r>
              <a:rPr lang="en-US" sz="3200" dirty="0" smtClean="0"/>
              <a:t>May 2019: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71600"/>
            <a:ext cx="597459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Survey for Lab Sections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908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Three question survey: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What is(are) the biggest safety concerns in your section?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As it relates to safety in your section, what </a:t>
            </a:r>
            <a:r>
              <a:rPr lang="en-US" sz="2000" dirty="0">
                <a:solidFill>
                  <a:srgbClr val="FF0000"/>
                </a:solidFill>
              </a:rPr>
              <a:t>keeps you awake at night?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What would you change if you </a:t>
            </a:r>
            <a:r>
              <a:rPr lang="en-US" sz="2000" dirty="0" smtClean="0">
                <a:solidFill>
                  <a:srgbClr val="FF0000"/>
                </a:solidFill>
              </a:rPr>
              <a:t>could in regards to the safety culture in your section?</a:t>
            </a:r>
          </a:p>
          <a:p>
            <a:pPr marL="0" indent="0">
              <a:buNone/>
            </a:pPr>
            <a:r>
              <a:rPr lang="en-US" sz="2400" dirty="0" smtClean="0"/>
              <a:t>HLA will pilot the survey.  After we get their feedback, it will eventually be distributed to each section.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2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3106</TotalTime>
  <Words>161</Words>
  <Application>Microsoft Office PowerPoint</Application>
  <PresentationFormat>On-screen Show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PowerPoint Presentation</vt:lpstr>
      <vt:lpstr>PowerPoint Presentation</vt:lpstr>
      <vt:lpstr>PowerPoint Presentation</vt:lpstr>
      <vt:lpstr>RL6 Resolution and Feedback</vt:lpstr>
      <vt:lpstr>Safety Focus of the Month  May 2019:</vt:lpstr>
      <vt:lpstr>Safety Survey for Lab Sections</vt:lpstr>
      <vt:lpstr>Safety Starts here Section Compliance CY 19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Rinard P. Howard</cp:lastModifiedBy>
  <cp:revision>173</cp:revision>
  <cp:lastPrinted>2018-11-20T13:07:49Z</cp:lastPrinted>
  <dcterms:created xsi:type="dcterms:W3CDTF">2016-09-30T15:29:35Z</dcterms:created>
  <dcterms:modified xsi:type="dcterms:W3CDTF">2019-05-28T15:34:21Z</dcterms:modified>
</cp:coreProperties>
</file>