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87" r:id="rId4"/>
    <p:sldId id="295" r:id="rId5"/>
    <p:sldId id="301" r:id="rId6"/>
    <p:sldId id="302" r:id="rId7"/>
    <p:sldId id="294" r:id="rId8"/>
    <p:sldId id="291" r:id="rId9"/>
    <p:sldId id="292" r:id="rId10"/>
    <p:sldId id="289" r:id="rId11"/>
    <p:sldId id="290" r:id="rId12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95" autoAdjust="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Lab Pathology Deviations </a:t>
            </a:r>
          </a:p>
        </c:rich>
      </c:tx>
      <c:layout>
        <c:manualLayout>
          <c:xMode val="edge"/>
          <c:yMode val="edge"/>
          <c:x val="0.33247884728349664"/>
          <c:y val="1.4492753623188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type'!$B$3</c:f>
              <c:strCache>
                <c:ptCount val="1"/>
                <c:pt idx="0">
                  <c:v>April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type'!$A$4:$A$27</c:f>
              <c:strCache>
                <c:ptCount val="24"/>
                <c:pt idx="0">
                  <c:v>Accessioning issue</c:v>
                </c:pt>
                <c:pt idx="1">
                  <c:v>Deviation in SOP</c:v>
                </c:pt>
                <c:pt idx="2">
                  <c:v>Critical Values not called</c:v>
                </c:pt>
                <c:pt idx="3">
                  <c:v>Cancelled test did not notify provider</c:v>
                </c:pt>
                <c:pt idx="4">
                  <c:v>Delay specimen collection</c:v>
                </c:pt>
                <c:pt idx="5">
                  <c:v>Wrong pneumatic tube used</c:v>
                </c:pt>
                <c:pt idx="6">
                  <c:v>Short sample for coag</c:v>
                </c:pt>
                <c:pt idx="7">
                  <c:v>Wrong tube</c:v>
                </c:pt>
                <c:pt idx="8">
                  <c:v>Wrong test performed</c:v>
                </c:pt>
                <c:pt idx="9">
                  <c:v>Lost sample</c:v>
                </c:pt>
                <c:pt idx="10">
                  <c:v>BBID</c:v>
                </c:pt>
                <c:pt idx="11">
                  <c:v>Reported wrong results</c:v>
                </c:pt>
                <c:pt idx="12">
                  <c:v>Labeling Issue</c:v>
                </c:pt>
                <c:pt idx="13">
                  <c:v>Order not followed</c:v>
                </c:pt>
                <c:pt idx="14">
                  <c:v>QC </c:v>
                </c:pt>
                <c:pt idx="15">
                  <c:v>ID Specimen Mismatch</c:v>
                </c:pt>
                <c:pt idx="16">
                  <c:v>Sample not processed</c:v>
                </c:pt>
                <c:pt idx="17">
                  <c:v>Not collected</c:v>
                </c:pt>
                <c:pt idx="18">
                  <c:v>Results posted to wrong patient</c:v>
                </c:pt>
                <c:pt idx="19">
                  <c:v>ID/ Documentation Issue</c:v>
                </c:pt>
                <c:pt idx="20">
                  <c:v>Delay in critical result</c:v>
                </c:pt>
                <c:pt idx="21">
                  <c:v>Delayed Delivery</c:v>
                </c:pt>
                <c:pt idx="22">
                  <c:v>Delay normal results</c:v>
                </c:pt>
                <c:pt idx="23">
                  <c:v>Expired product</c:v>
                </c:pt>
              </c:strCache>
            </c:strRef>
          </c:cat>
          <c:val>
            <c:numRef>
              <c:f>'Event type'!$B$4:$B$27</c:f>
              <c:numCache>
                <c:formatCode>General</c:formatCode>
                <c:ptCount val="24"/>
                <c:pt idx="0">
                  <c:v>1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2</c:v>
                </c:pt>
                <c:pt idx="1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AA-4DA9-861E-45EE64BB7BA8}"/>
            </c:ext>
          </c:extLst>
        </c:ser>
        <c:ser>
          <c:idx val="1"/>
          <c:order val="1"/>
          <c:tx>
            <c:strRef>
              <c:f>'Event type'!$C$3</c:f>
              <c:strCache>
                <c:ptCount val="1"/>
                <c:pt idx="0">
                  <c:v>May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type'!$A$4:$A$27</c:f>
              <c:strCache>
                <c:ptCount val="24"/>
                <c:pt idx="0">
                  <c:v>Accessioning issue</c:v>
                </c:pt>
                <c:pt idx="1">
                  <c:v>Deviation in SOP</c:v>
                </c:pt>
                <c:pt idx="2">
                  <c:v>Critical Values not called</c:v>
                </c:pt>
                <c:pt idx="3">
                  <c:v>Cancelled test did not notify provider</c:v>
                </c:pt>
                <c:pt idx="4">
                  <c:v>Delay specimen collection</c:v>
                </c:pt>
                <c:pt idx="5">
                  <c:v>Wrong pneumatic tube used</c:v>
                </c:pt>
                <c:pt idx="6">
                  <c:v>Short sample for coag</c:v>
                </c:pt>
                <c:pt idx="7">
                  <c:v>Wrong tube</c:v>
                </c:pt>
                <c:pt idx="8">
                  <c:v>Wrong test performed</c:v>
                </c:pt>
                <c:pt idx="9">
                  <c:v>Lost sample</c:v>
                </c:pt>
                <c:pt idx="10">
                  <c:v>BBID</c:v>
                </c:pt>
                <c:pt idx="11">
                  <c:v>Reported wrong results</c:v>
                </c:pt>
                <c:pt idx="12">
                  <c:v>Labeling Issue</c:v>
                </c:pt>
                <c:pt idx="13">
                  <c:v>Order not followed</c:v>
                </c:pt>
                <c:pt idx="14">
                  <c:v>QC </c:v>
                </c:pt>
                <c:pt idx="15">
                  <c:v>ID Specimen Mismatch</c:v>
                </c:pt>
                <c:pt idx="16">
                  <c:v>Sample not processed</c:v>
                </c:pt>
                <c:pt idx="17">
                  <c:v>Not collected</c:v>
                </c:pt>
                <c:pt idx="18">
                  <c:v>Results posted to wrong patient</c:v>
                </c:pt>
                <c:pt idx="19">
                  <c:v>ID/ Documentation Issue</c:v>
                </c:pt>
                <c:pt idx="20">
                  <c:v>Delay in critical result</c:v>
                </c:pt>
                <c:pt idx="21">
                  <c:v>Delayed Delivery</c:v>
                </c:pt>
                <c:pt idx="22">
                  <c:v>Delay normal results</c:v>
                </c:pt>
                <c:pt idx="23">
                  <c:v>Expired product</c:v>
                </c:pt>
              </c:strCache>
            </c:strRef>
          </c:cat>
          <c:val>
            <c:numRef>
              <c:f>'Event type'!$C$4:$C$27</c:f>
              <c:numCache>
                <c:formatCode>General</c:formatCode>
                <c:ptCount val="24"/>
                <c:pt idx="1">
                  <c:v>2</c:v>
                </c:pt>
                <c:pt idx="4">
                  <c:v>13</c:v>
                </c:pt>
                <c:pt idx="6">
                  <c:v>4</c:v>
                </c:pt>
                <c:pt idx="7">
                  <c:v>4</c:v>
                </c:pt>
                <c:pt idx="9">
                  <c:v>1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3</c:v>
                </c:pt>
                <c:pt idx="16">
                  <c:v>1</c:v>
                </c:pt>
                <c:pt idx="17">
                  <c:v>5</c:v>
                </c:pt>
                <c:pt idx="18">
                  <c:v>1</c:v>
                </c:pt>
                <c:pt idx="19">
                  <c:v>11</c:v>
                </c:pt>
                <c:pt idx="20">
                  <c:v>1</c:v>
                </c:pt>
                <c:pt idx="21">
                  <c:v>5</c:v>
                </c:pt>
                <c:pt idx="22">
                  <c:v>2</c:v>
                </c:pt>
                <c:pt idx="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AA-4DA9-861E-45EE64BB7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27289080"/>
        <c:axId val="227289736"/>
      </c:barChart>
      <c:catAx>
        <c:axId val="227289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289736"/>
        <c:crosses val="autoZero"/>
        <c:auto val="1"/>
        <c:lblAlgn val="ctr"/>
        <c:lblOffset val="100"/>
        <c:noMultiLvlLbl val="0"/>
      </c:catAx>
      <c:valAx>
        <c:axId val="227289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289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Lab Pathology Deviations by Section </a:t>
            </a:r>
          </a:p>
        </c:rich>
      </c:tx>
      <c:layout>
        <c:manualLayout>
          <c:xMode val="edge"/>
          <c:yMode val="edge"/>
          <c:x val="0.2243092160825445"/>
          <c:y val="3.10378684327050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Section!$B$3</c:f>
              <c:strCache>
                <c:ptCount val="1"/>
                <c:pt idx="0">
                  <c:v>April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Section!$A$4:$A$14</c:f>
              <c:strCache>
                <c:ptCount val="11"/>
                <c:pt idx="0">
                  <c:v>OR Path Lab</c:v>
                </c:pt>
                <c:pt idx="1">
                  <c:v>Inpt Phleb</c:v>
                </c:pt>
                <c:pt idx="2">
                  <c:v>Central Processing</c:v>
                </c:pt>
                <c:pt idx="3">
                  <c:v>Send Out</c:v>
                </c:pt>
                <c:pt idx="4">
                  <c:v>Outpt Phleb</c:v>
                </c:pt>
                <c:pt idx="5">
                  <c:v>Core Lab</c:v>
                </c:pt>
                <c:pt idx="6">
                  <c:v>Hematology</c:v>
                </c:pt>
                <c:pt idx="7">
                  <c:v>Autopsy</c:v>
                </c:pt>
                <c:pt idx="8">
                  <c:v>Micro</c:v>
                </c:pt>
                <c:pt idx="9">
                  <c:v>Chemistry</c:v>
                </c:pt>
                <c:pt idx="10">
                  <c:v>Blood Bank</c:v>
                </c:pt>
              </c:strCache>
            </c:strRef>
          </c:cat>
          <c:val>
            <c:numRef>
              <c:f>Section!$B$4:$B$14</c:f>
              <c:numCache>
                <c:formatCode>General</c:formatCode>
                <c:ptCount val="11"/>
                <c:pt idx="0">
                  <c:v>4</c:v>
                </c:pt>
                <c:pt idx="1">
                  <c:v>11</c:v>
                </c:pt>
                <c:pt idx="2">
                  <c:v>3</c:v>
                </c:pt>
                <c:pt idx="3">
                  <c:v>1</c:v>
                </c:pt>
                <c:pt idx="4">
                  <c:v>7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6A-4DFC-88BC-7F1A1E82E2BE}"/>
            </c:ext>
          </c:extLst>
        </c:ser>
        <c:ser>
          <c:idx val="1"/>
          <c:order val="1"/>
          <c:tx>
            <c:strRef>
              <c:f>Section!$C$3</c:f>
              <c:strCache>
                <c:ptCount val="1"/>
                <c:pt idx="0">
                  <c:v>May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Section!$A$4:$A$14</c:f>
              <c:strCache>
                <c:ptCount val="11"/>
                <c:pt idx="0">
                  <c:v>OR Path Lab</c:v>
                </c:pt>
                <c:pt idx="1">
                  <c:v>Inpt Phleb</c:v>
                </c:pt>
                <c:pt idx="2">
                  <c:v>Central Processing</c:v>
                </c:pt>
                <c:pt idx="3">
                  <c:v>Send Out</c:v>
                </c:pt>
                <c:pt idx="4">
                  <c:v>Outpt Phleb</c:v>
                </c:pt>
                <c:pt idx="5">
                  <c:v>Core Lab</c:v>
                </c:pt>
                <c:pt idx="6">
                  <c:v>Hematology</c:v>
                </c:pt>
                <c:pt idx="7">
                  <c:v>Autopsy</c:v>
                </c:pt>
                <c:pt idx="8">
                  <c:v>Micro</c:v>
                </c:pt>
                <c:pt idx="9">
                  <c:v>Chemistry</c:v>
                </c:pt>
                <c:pt idx="10">
                  <c:v>Blood Bank</c:v>
                </c:pt>
              </c:strCache>
            </c:strRef>
          </c:cat>
          <c:val>
            <c:numRef>
              <c:f>Section!$C$4:$C$14</c:f>
              <c:numCache>
                <c:formatCode>General</c:formatCode>
                <c:ptCount val="11"/>
                <c:pt idx="0">
                  <c:v>4</c:v>
                </c:pt>
                <c:pt idx="1">
                  <c:v>14</c:v>
                </c:pt>
                <c:pt idx="2">
                  <c:v>2</c:v>
                </c:pt>
                <c:pt idx="4">
                  <c:v>22</c:v>
                </c:pt>
                <c:pt idx="5">
                  <c:v>3</c:v>
                </c:pt>
                <c:pt idx="7">
                  <c:v>11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6A-4DFC-88BC-7F1A1E82E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57165424"/>
        <c:axId val="457168704"/>
      </c:barChart>
      <c:catAx>
        <c:axId val="45716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168704"/>
        <c:crosses val="autoZero"/>
        <c:auto val="1"/>
        <c:lblAlgn val="ctr"/>
        <c:lblOffset val="100"/>
        <c:noMultiLvlLbl val="0"/>
      </c:catAx>
      <c:valAx>
        <c:axId val="45716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16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3825" y="1152525"/>
            <a:ext cx="41465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7" tIns="46153" rIns="92307" bIns="4615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/>
          <a:srcRect l="1508" r="1998" b="1793"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Safety Coaches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June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Rounding to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985980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Why: </a:t>
            </a:r>
            <a:r>
              <a:rPr lang="en-US" sz="2400" dirty="0" smtClean="0"/>
              <a:t>shaping practice habits at the front line</a:t>
            </a:r>
          </a:p>
          <a:p>
            <a:pPr marL="0" indent="0">
              <a:buNone/>
            </a:pPr>
            <a:r>
              <a:rPr lang="en-US" sz="2400" b="1" u="sng" dirty="0" smtClean="0"/>
              <a:t>Scripting: </a:t>
            </a:r>
          </a:p>
          <a:p>
            <a:pPr lvl="2"/>
            <a:r>
              <a:rPr lang="en-US" sz="2400" b="1" dirty="0" smtClean="0"/>
              <a:t>Core Value</a:t>
            </a:r>
            <a:r>
              <a:rPr lang="en-US" sz="2400" dirty="0" smtClean="0"/>
              <a:t>: relate why safety is so important to the organization</a:t>
            </a:r>
          </a:p>
          <a:p>
            <a:pPr lvl="2"/>
            <a:r>
              <a:rPr lang="en-US" sz="2400" b="1" dirty="0" smtClean="0"/>
              <a:t>Can-do</a:t>
            </a:r>
            <a:r>
              <a:rPr lang="en-US" sz="2400" dirty="0" smtClean="0"/>
              <a:t>: review the expectation, tool or technique</a:t>
            </a:r>
          </a:p>
          <a:p>
            <a:pPr lvl="2"/>
            <a:r>
              <a:rPr lang="en-US" sz="2400" b="1" dirty="0" smtClean="0"/>
              <a:t>Concerns</a:t>
            </a:r>
            <a:r>
              <a:rPr lang="en-US" sz="2400" dirty="0" smtClean="0"/>
              <a:t>: ask for barriers to meeting the expectation</a:t>
            </a:r>
          </a:p>
          <a:p>
            <a:pPr lvl="2"/>
            <a:r>
              <a:rPr lang="en-US" sz="2400" b="1" dirty="0" smtClean="0"/>
              <a:t>Commitment</a:t>
            </a:r>
            <a:r>
              <a:rPr lang="en-US" sz="2400" dirty="0" smtClean="0"/>
              <a:t>: look them in the eye and ask for a personal commitment to making the safety tool a work habit.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116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570756"/>
          </a:xfrm>
        </p:spPr>
        <p:txBody>
          <a:bodyPr/>
          <a:lstStyle/>
          <a:p>
            <a:r>
              <a:rPr lang="en-US" sz="2400" dirty="0" smtClean="0"/>
              <a:t>Have you been to our safety training? Can you name one error prevention technique or tool?</a:t>
            </a:r>
          </a:p>
          <a:p>
            <a:r>
              <a:rPr lang="en-US" sz="2400" dirty="0" smtClean="0"/>
              <a:t>Which technique have you found the most helpful in your day-to-day work? Which is the hardest, why?</a:t>
            </a:r>
          </a:p>
          <a:p>
            <a:r>
              <a:rPr lang="en-US" sz="2400" dirty="0" smtClean="0"/>
              <a:t>Tell me a story about a time you observed a co-worker using an error prevention tool.</a:t>
            </a:r>
          </a:p>
          <a:p>
            <a:r>
              <a:rPr lang="en-US" sz="2400" dirty="0" smtClean="0"/>
              <a:t>What conditions make you most concerned that you are going to experience an unintended error or mistake that could result in harm?</a:t>
            </a:r>
          </a:p>
          <a:p>
            <a:r>
              <a:rPr lang="en-US" sz="2400" dirty="0" smtClean="0"/>
              <a:t>Can you think of any close calls that almost resulted in harm? What can we do to prevent that type of close call in the future? </a:t>
            </a:r>
          </a:p>
          <a:p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7700" y="2286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Rounding to Influence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89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Serious Safety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828800"/>
            <a:ext cx="3962400" cy="16004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Days since last SSE:</a:t>
            </a:r>
          </a:p>
          <a:p>
            <a:pPr lvl="2"/>
            <a:r>
              <a:rPr lang="en-US" dirty="0" smtClean="0"/>
              <a:t>WFBH</a:t>
            </a:r>
          </a:p>
          <a:p>
            <a:pPr lvl="2"/>
            <a:r>
              <a:rPr lang="en-US" dirty="0" smtClean="0"/>
              <a:t>BCH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713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619100"/>
              </p:ext>
            </p:extLst>
          </p:nvPr>
        </p:nvGraphicFramePr>
        <p:xfrm>
          <a:off x="152400" y="457200"/>
          <a:ext cx="8658226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0" y="5867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 bar – April (31)</a:t>
            </a:r>
          </a:p>
          <a:p>
            <a:r>
              <a:rPr lang="en-US" dirty="0" smtClean="0"/>
              <a:t>Orange bar – May (61)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08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0" y="5867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 bar – April (31)</a:t>
            </a:r>
          </a:p>
          <a:p>
            <a:r>
              <a:rPr lang="en-US" dirty="0" smtClean="0"/>
              <a:t>Orange bar – May (61)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339396"/>
              </p:ext>
            </p:extLst>
          </p:nvPr>
        </p:nvGraphicFramePr>
        <p:xfrm>
          <a:off x="609600" y="381000"/>
          <a:ext cx="8000999" cy="5072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7103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7773074" cy="963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1985772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Resolution:</a:t>
            </a:r>
          </a:p>
          <a:p>
            <a:pPr algn="ctr"/>
            <a:r>
              <a:rPr lang="en-US" sz="2800" b="1" dirty="0" smtClean="0"/>
              <a:t>12/31 = 39%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35052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Closing the Loop:</a:t>
            </a:r>
          </a:p>
          <a:p>
            <a:pPr algn="ctr"/>
            <a:r>
              <a:rPr lang="en-US" sz="2800" b="1" dirty="0" smtClean="0"/>
              <a:t>14/31 = 45%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94708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2895600" cy="2462213"/>
          </a:xfrm>
        </p:spPr>
        <p:txBody>
          <a:bodyPr/>
          <a:lstStyle/>
          <a:p>
            <a:pPr algn="ctr"/>
            <a:r>
              <a:rPr lang="en-US" sz="3200" dirty="0" smtClean="0"/>
              <a:t>Safety Focus of the Month </a:t>
            </a:r>
            <a:br>
              <a:rPr lang="en-US" sz="3200" dirty="0" smtClean="0"/>
            </a:br>
            <a:r>
              <a:rPr lang="en-US" sz="3200" dirty="0" smtClean="0"/>
              <a:t>June: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QVV</a:t>
            </a:r>
            <a:br>
              <a:rPr lang="en-US" sz="3200" dirty="0" smtClean="0"/>
            </a:br>
            <a:endParaRPr lang="en-US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833445"/>
              </p:ext>
            </p:extLst>
          </p:nvPr>
        </p:nvGraphicFramePr>
        <p:xfrm>
          <a:off x="3352800" y="228600"/>
          <a:ext cx="5562600" cy="62034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9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2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081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 With &amp; Accept Questioning Attitudes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04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3886">
                <a:tc gridSpan="2">
                  <a:txBody>
                    <a:bodyPr/>
                    <a:lstStyle/>
                    <a:p>
                      <a:pPr lvl="3" algn="l"/>
                      <a:r>
                        <a:rPr lang="en-US" sz="28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Q-</a:t>
                      </a:r>
                      <a:r>
                        <a:rPr lang="en-US" sz="28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Qualify </a:t>
                      </a:r>
                      <a:r>
                        <a:rPr lang="en-US" sz="12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(Do I trust this source?)</a:t>
                      </a:r>
                    </a:p>
                    <a:p>
                      <a:pPr lvl="3" algn="l"/>
                      <a:r>
                        <a:rPr lang="en-US" sz="2800" b="1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V-  </a:t>
                      </a:r>
                      <a:r>
                        <a:rPr lang="en-US" sz="28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Validate </a:t>
                      </a:r>
                      <a:r>
                        <a:rPr lang="en-US" sz="12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(Does it make sense to me?)</a:t>
                      </a:r>
                    </a:p>
                    <a:p>
                      <a:pPr lvl="3" algn="l"/>
                      <a:r>
                        <a:rPr lang="en-US" sz="2800" b="1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V-</a:t>
                      </a:r>
                      <a:r>
                        <a:rPr lang="en-US" sz="28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Verify </a:t>
                      </a:r>
                      <a:r>
                        <a:rPr lang="en-US" sz="12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(Check with an expert source)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30188" indent="-230188">
                        <a:spcAft>
                          <a:spcPts val="600"/>
                        </a:spcAft>
                        <a:buFontTx/>
                        <a:buBlip>
                          <a:blip r:embed="rId2"/>
                        </a:buBlip>
                      </a:pPr>
                      <a:endParaRPr lang="en-US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2165">
                <a:tc>
                  <a:txBody>
                    <a:bodyPr/>
                    <a:lstStyle/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4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questioning attitude is the single most effective</a:t>
                      </a:r>
                      <a:r>
                        <a:rPr lang="en-US" sz="14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Critical Thinking Tool! </a:t>
                      </a:r>
                      <a:endParaRPr lang="en-US" sz="140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quick way to detect incorrect information and assumptions BEFORE you act. </a:t>
                      </a:r>
                    </a:p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Qualify</a:t>
                      </a:r>
                      <a:r>
                        <a:rPr lang="en-US" sz="14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sz="1400" b="1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Validate</a:t>
                      </a:r>
                      <a:r>
                        <a:rPr lang="en-US" sz="14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are quick checks in your head. </a:t>
                      </a:r>
                      <a:r>
                        <a:rPr lang="en-US" sz="1400" b="1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Verify</a:t>
                      </a:r>
                      <a:r>
                        <a:rPr lang="en-US" sz="14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takes a little more time but addresses that feeling in your gut (your smoke detector). </a:t>
                      </a:r>
                    </a:p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2"/>
                        </a:buBlip>
                      </a:pPr>
                      <a:endParaRPr lang="en-US" sz="1400" i="1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Always </a:t>
                      </a:r>
                      <a:r>
                        <a:rPr lang="en-US" sz="1400" b="1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Verify</a:t>
                      </a:r>
                      <a:r>
                        <a:rPr lang="en-US" sz="14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when:</a:t>
                      </a:r>
                    </a:p>
                    <a:p>
                      <a:pPr marL="687388" marR="0" lvl="1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n-US" sz="14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smoke detector goes off</a:t>
                      </a:r>
                    </a:p>
                    <a:p>
                      <a:pPr marL="687388" marR="0" lvl="1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There is a change in plans</a:t>
                      </a:r>
                    </a:p>
                    <a:p>
                      <a:pPr marL="687388" marR="0" lvl="1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 are in a high-risk situation</a:t>
                      </a:r>
                    </a:p>
                    <a:p>
                      <a:pPr marL="687388" marR="0" lvl="1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 are in a new situation</a:t>
                      </a:r>
                      <a:endParaRPr lang="en-US" sz="140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spcAft>
                          <a:spcPts val="600"/>
                        </a:spcAft>
                        <a:buFontTx/>
                        <a:buNone/>
                      </a:pPr>
                      <a:endParaRPr lang="en-US" sz="140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2" descr="C:\Users\jfinman\AppData\Local\Microsoft\Windows\Temporary Internet Files\Content.IE5\LW25J8G8\MC9004344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1212145" cy="136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820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457200"/>
            <a:ext cx="3124200" cy="553998"/>
          </a:xfrm>
        </p:spPr>
        <p:txBody>
          <a:bodyPr/>
          <a:lstStyle/>
          <a:p>
            <a:r>
              <a:rPr lang="en-US" dirty="0" smtClean="0"/>
              <a:t>Your turn…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2743200" cy="2616101"/>
          </a:xfrm>
        </p:spPr>
        <p:txBody>
          <a:bodyPr/>
          <a:lstStyle/>
          <a:p>
            <a:r>
              <a:rPr lang="en-US" dirty="0" smtClean="0"/>
              <a:t>Concerns</a:t>
            </a:r>
          </a:p>
          <a:p>
            <a:r>
              <a:rPr lang="en-US" dirty="0" smtClean="0"/>
              <a:t>Good catches</a:t>
            </a:r>
          </a:p>
          <a:p>
            <a:r>
              <a:rPr lang="en-US" dirty="0" smtClean="0"/>
              <a:t>Rounding to Influence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&lt;strong&gt;Coaching&lt;/strong&gt; for Health and &lt;strong&gt;Safety&lt;/strong&gt;: e-Learning demo video on Vime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22" y="1600200"/>
            <a:ext cx="528277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4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371600"/>
            <a:ext cx="4419600" cy="10156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Next Meeting: </a:t>
            </a:r>
          </a:p>
          <a:p>
            <a:pPr marL="0" indent="0">
              <a:buNone/>
            </a:pPr>
            <a:r>
              <a:rPr lang="en-US" dirty="0" smtClean="0"/>
              <a:t>July 25th,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6807"/>
      </p:ext>
    </p:extLst>
  </p:cSld>
  <p:clrMapOvr>
    <a:masterClrMapping/>
  </p:clrMapOvr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2904</TotalTime>
  <Words>379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WFBMC Internal Theme1</vt:lpstr>
      <vt:lpstr>Lab / Pathology  Safety Coaches Meeting</vt:lpstr>
      <vt:lpstr>Patient and Family Promise</vt:lpstr>
      <vt:lpstr>Serious Safety Events</vt:lpstr>
      <vt:lpstr>PowerPoint Presentation</vt:lpstr>
      <vt:lpstr>PowerPoint Presentation</vt:lpstr>
      <vt:lpstr>PowerPoint Presentation</vt:lpstr>
      <vt:lpstr>Safety Focus of the Month  June:  QVV </vt:lpstr>
      <vt:lpstr>Your turn…</vt:lpstr>
      <vt:lpstr>PowerPoint Presentation</vt:lpstr>
      <vt:lpstr>Rounding to Influence</vt:lpstr>
      <vt:lpstr>Rounding to Influence 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Erica (Zozzaro) Van Dyke</cp:lastModifiedBy>
  <cp:revision>164</cp:revision>
  <cp:lastPrinted>2019-01-22T12:55:37Z</cp:lastPrinted>
  <dcterms:created xsi:type="dcterms:W3CDTF">2016-09-30T15:29:35Z</dcterms:created>
  <dcterms:modified xsi:type="dcterms:W3CDTF">2019-06-28T16:27:26Z</dcterms:modified>
</cp:coreProperties>
</file>