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1" r:id="rId4"/>
    <p:sldId id="299" r:id="rId5"/>
    <p:sldId id="300" r:id="rId6"/>
    <p:sldId id="302" r:id="rId7"/>
    <p:sldId id="274" r:id="rId8"/>
    <p:sldId id="290" r:id="rId9"/>
    <p:sldId id="286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 Deviations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type'!$B$3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type'!$B$4:$B$29</c:f>
              <c:numCache>
                <c:formatCode>General</c:formatCode>
                <c:ptCount val="2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D-418E-ACC9-3BCD3F853C49}"/>
            </c:ext>
          </c:extLst>
        </c:ser>
        <c:ser>
          <c:idx val="1"/>
          <c:order val="1"/>
          <c:tx>
            <c:strRef>
              <c:f>'Event type'!$C$3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type'!$C$4:$C$29</c:f>
              <c:numCache>
                <c:formatCode>General</c:formatCode>
                <c:ptCount val="26"/>
                <c:pt idx="1">
                  <c:v>2</c:v>
                </c:pt>
                <c:pt idx="4">
                  <c:v>13</c:v>
                </c:pt>
                <c:pt idx="6">
                  <c:v>4</c:v>
                </c:pt>
                <c:pt idx="7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5</c:v>
                </c:pt>
                <c:pt idx="18">
                  <c:v>1</c:v>
                </c:pt>
                <c:pt idx="19">
                  <c:v>11</c:v>
                </c:pt>
                <c:pt idx="20">
                  <c:v>1</c:v>
                </c:pt>
                <c:pt idx="21">
                  <c:v>5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D-418E-ACC9-3BCD3F853C49}"/>
            </c:ext>
          </c:extLst>
        </c:ser>
        <c:ser>
          <c:idx val="2"/>
          <c:order val="2"/>
          <c:tx>
            <c:strRef>
              <c:f>'Event type'!$D$3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type'!$D$4:$D$29</c:f>
              <c:numCache>
                <c:formatCode>General</c:formatCode>
                <c:ptCount val="26"/>
                <c:pt idx="2">
                  <c:v>2</c:v>
                </c:pt>
                <c:pt idx="4">
                  <c:v>2</c:v>
                </c:pt>
                <c:pt idx="6">
                  <c:v>5</c:v>
                </c:pt>
                <c:pt idx="7">
                  <c:v>1</c:v>
                </c:pt>
                <c:pt idx="11">
                  <c:v>1</c:v>
                </c:pt>
                <c:pt idx="12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3D-418E-ACC9-3BCD3F853C49}"/>
            </c:ext>
          </c:extLst>
        </c:ser>
        <c:ser>
          <c:idx val="3"/>
          <c:order val="3"/>
          <c:tx>
            <c:strRef>
              <c:f>'Event type'!$E$3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'Event type'!$A$4:$A$29</c:f>
              <c:strCache>
                <c:ptCount val="26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Labeling Issue</c:v>
                </c:pt>
                <c:pt idx="13">
                  <c:v>Order not followed</c:v>
                </c:pt>
                <c:pt idx="14">
                  <c:v>QC </c:v>
                </c:pt>
                <c:pt idx="15">
                  <c:v>ID Specimen Mismatch</c:v>
                </c:pt>
                <c:pt idx="16">
                  <c:v>Sample not processed</c:v>
                </c:pt>
                <c:pt idx="17">
                  <c:v>Not collected</c:v>
                </c:pt>
                <c:pt idx="18">
                  <c:v>Results posted to wrong patient</c:v>
                </c:pt>
                <c:pt idx="19">
                  <c:v>ID/ Documentation Issue</c:v>
                </c:pt>
                <c:pt idx="20">
                  <c:v>Delay in stat or critical result</c:v>
                </c:pt>
                <c:pt idx="21">
                  <c:v>Delayed Delivery</c:v>
                </c:pt>
                <c:pt idx="22">
                  <c:v>Delay normal results</c:v>
                </c:pt>
                <c:pt idx="23">
                  <c:v>Expired product</c:v>
                </c:pt>
                <c:pt idx="24">
                  <c:v>Misplaced Specimen</c:v>
                </c:pt>
                <c:pt idx="25">
                  <c:v>Equipment Issue</c:v>
                </c:pt>
              </c:strCache>
            </c:strRef>
          </c:cat>
          <c:val>
            <c:numRef>
              <c:f>'Event type'!$E$4:$E$29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3-7F3D-418E-ACC9-3BCD3F853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7289080"/>
        <c:axId val="227289736"/>
      </c:barChart>
      <c:catAx>
        <c:axId val="2272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736"/>
        <c:crosses val="autoZero"/>
        <c:auto val="1"/>
        <c:lblAlgn val="ctr"/>
        <c:lblOffset val="100"/>
        <c:noMultiLvlLbl val="0"/>
      </c:catAx>
      <c:valAx>
        <c:axId val="22728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Lab Pathology Deviations by Section </a:t>
            </a:r>
          </a:p>
        </c:rich>
      </c:tx>
      <c:layout>
        <c:manualLayout>
          <c:xMode val="edge"/>
          <c:yMode val="edge"/>
          <c:x val="0.2243092160825445"/>
          <c:y val="3.1037868432705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Section!$B$3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Section!$B$4:$B$15</c:f>
              <c:numCache>
                <c:formatCode>General</c:formatCode>
                <c:ptCount val="12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1-4988-9E2D-DC7555E47BF7}"/>
            </c:ext>
          </c:extLst>
        </c:ser>
        <c:ser>
          <c:idx val="1"/>
          <c:order val="1"/>
          <c:tx>
            <c:strRef>
              <c:f>Section!$C$3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Section!$C$4:$C$15</c:f>
              <c:numCache>
                <c:formatCode>General</c:formatCode>
                <c:ptCount val="12"/>
                <c:pt idx="0">
                  <c:v>4</c:v>
                </c:pt>
                <c:pt idx="1">
                  <c:v>14</c:v>
                </c:pt>
                <c:pt idx="2">
                  <c:v>2</c:v>
                </c:pt>
                <c:pt idx="4">
                  <c:v>22</c:v>
                </c:pt>
                <c:pt idx="5">
                  <c:v>3</c:v>
                </c:pt>
                <c:pt idx="7">
                  <c:v>11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1-4988-9E2D-DC7555E47BF7}"/>
            </c:ext>
          </c:extLst>
        </c:ser>
        <c:ser>
          <c:idx val="2"/>
          <c:order val="2"/>
          <c:tx>
            <c:strRef>
              <c:f>Section!$D$3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Section!$A$4:$A$15</c:f>
              <c:strCache>
                <c:ptCount val="12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  <c:pt idx="8">
                  <c:v>Micro</c:v>
                </c:pt>
                <c:pt idx="9">
                  <c:v>Chemistry</c:v>
                </c:pt>
                <c:pt idx="10">
                  <c:v>Blood Bank</c:v>
                </c:pt>
                <c:pt idx="11">
                  <c:v>EM</c:v>
                </c:pt>
              </c:strCache>
            </c:strRef>
          </c:cat>
          <c:val>
            <c:numRef>
              <c:f>Section!$D$4:$D$15</c:f>
              <c:numCache>
                <c:formatCode>General</c:formatCode>
                <c:ptCount val="12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4">
                  <c:v>6</c:v>
                </c:pt>
                <c:pt idx="5">
                  <c:v>1</c:v>
                </c:pt>
                <c:pt idx="7">
                  <c:v>3</c:v>
                </c:pt>
                <c:pt idx="8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1-4988-9E2D-DC7555E47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57165424"/>
        <c:axId val="457168704"/>
      </c:barChart>
      <c:catAx>
        <c:axId val="4571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8704"/>
        <c:crosses val="autoZero"/>
        <c:auto val="1"/>
        <c:lblAlgn val="ctr"/>
        <c:lblOffset val="100"/>
        <c:noMultiLvlLbl val="0"/>
      </c:catAx>
      <c:valAx>
        <c:axId val="4571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21</a:t>
            </a:r>
          </a:p>
          <a:p>
            <a:pPr marL="0" indent="0">
              <a:buNone/>
            </a:pPr>
            <a:r>
              <a:rPr lang="en-US" sz="2400" dirty="0" smtClean="0"/>
              <a:t>BCH: 73</a:t>
            </a:r>
          </a:p>
          <a:p>
            <a:pPr marL="0" indent="0">
              <a:buNone/>
            </a:pPr>
            <a:r>
              <a:rPr lang="en-US" sz="2400" dirty="0" smtClean="0"/>
              <a:t>DMC: 54</a:t>
            </a:r>
          </a:p>
          <a:p>
            <a:pPr marL="0" indent="0">
              <a:buNone/>
            </a:pPr>
            <a:r>
              <a:rPr lang="en-US" sz="2400" dirty="0" smtClean="0"/>
              <a:t>HPMC: 24</a:t>
            </a:r>
          </a:p>
          <a:p>
            <a:pPr marL="0" indent="0">
              <a:buNone/>
            </a:pPr>
            <a:r>
              <a:rPr lang="en-US" sz="2400" dirty="0" smtClean="0"/>
              <a:t>LMC: 144</a:t>
            </a:r>
          </a:p>
          <a:p>
            <a:pPr marL="0" indent="0">
              <a:buNone/>
            </a:pPr>
            <a:r>
              <a:rPr lang="en-US" sz="2400" dirty="0" smtClean="0"/>
              <a:t>WMC: 35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5886308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Blue– April (31)</a:t>
            </a:r>
          </a:p>
          <a:p>
            <a:r>
              <a:rPr lang="en-US" sz="1400" dirty="0" smtClean="0"/>
              <a:t>Orange – May (61)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Green – June (27)</a:t>
            </a:r>
          </a:p>
          <a:p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875918"/>
              </p:ext>
            </p:extLst>
          </p:nvPr>
        </p:nvGraphicFramePr>
        <p:xfrm>
          <a:off x="304800" y="381000"/>
          <a:ext cx="865822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982260"/>
              </p:ext>
            </p:extLst>
          </p:nvPr>
        </p:nvGraphicFramePr>
        <p:xfrm>
          <a:off x="838200" y="914401"/>
          <a:ext cx="7696199" cy="446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5638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Blue– April (31)</a:t>
            </a:r>
          </a:p>
          <a:p>
            <a:r>
              <a:rPr lang="en-US" sz="1400" dirty="0" smtClean="0"/>
              <a:t>Orange – May (61)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Green – June (27)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153400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= </a:t>
            </a:r>
            <a:r>
              <a:rPr lang="en-US" dirty="0"/>
              <a:t>6</a:t>
            </a:r>
            <a:r>
              <a:rPr lang="en-US" dirty="0" smtClean="0"/>
              <a:t>1 deviations reported for Lab &amp; Pathology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352800"/>
            <a:ext cx="384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Closing the Loop May: </a:t>
            </a:r>
          </a:p>
          <a:p>
            <a:pPr algn="ctr"/>
            <a:r>
              <a:rPr lang="en-US" sz="2800" b="1" dirty="0" smtClean="0"/>
              <a:t>34/61= 56%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498" y="838200"/>
            <a:ext cx="2514600" cy="1969770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July 2019: SBAR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97" y="3205357"/>
            <a:ext cx="2804403" cy="2621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09" y="0"/>
            <a:ext cx="5986791" cy="4974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125" y="4754698"/>
            <a:ext cx="5974598" cy="2103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5715000"/>
            <a:ext cx="163996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819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0101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22032"/>
            <a:ext cx="7162799" cy="51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3302</TotalTime>
  <Words>119</Words>
  <Application>Microsoft Office PowerPoint</Application>
  <PresentationFormat>On-screen Show (4:3)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PowerPoint Presentation</vt:lpstr>
      <vt:lpstr>PowerPoint Presentation</vt:lpstr>
      <vt:lpstr>RL6 Closing the Loop Compliance</vt:lpstr>
      <vt:lpstr>Safety Focus of the Month  July 2019: SBAR</vt:lpstr>
      <vt:lpstr>Safety Starts here Section Compliance 2019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Laurie Watson</cp:lastModifiedBy>
  <cp:revision>195</cp:revision>
  <cp:lastPrinted>2018-11-20T13:07:49Z</cp:lastPrinted>
  <dcterms:created xsi:type="dcterms:W3CDTF">2016-09-30T15:29:35Z</dcterms:created>
  <dcterms:modified xsi:type="dcterms:W3CDTF">2019-07-25T17:04:39Z</dcterms:modified>
</cp:coreProperties>
</file>