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91" r:id="rId4"/>
    <p:sldId id="299" r:id="rId5"/>
    <p:sldId id="300" r:id="rId6"/>
    <p:sldId id="302" r:id="rId7"/>
    <p:sldId id="274" r:id="rId8"/>
    <p:sldId id="290" r:id="rId9"/>
    <p:sldId id="286" r:id="rId1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5" autoAdjust="0"/>
  </p:normalViewPr>
  <p:slideViewPr>
    <p:cSldViewPr>
      <p:cViewPr>
        <p:scale>
          <a:sx n="118" d="100"/>
          <a:sy n="118" d="100"/>
        </p:scale>
        <p:origin x="-143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Lab Pathology Deviations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type'!$B$3</c:f>
              <c:strCache>
                <c:ptCount val="1"/>
                <c:pt idx="0">
                  <c:v>April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'Event type'!$A$4:$A$29</c:f>
              <c:strCache>
                <c:ptCount val="26"/>
                <c:pt idx="0">
                  <c:v>Accessioning issue</c:v>
                </c:pt>
                <c:pt idx="1">
                  <c:v>Deviation in SOP</c:v>
                </c:pt>
                <c:pt idx="2">
                  <c:v>Critical Values not called</c:v>
                </c:pt>
                <c:pt idx="3">
                  <c:v>Cancelled test did not notify provider</c:v>
                </c:pt>
                <c:pt idx="4">
                  <c:v>Delay specimen collection</c:v>
                </c:pt>
                <c:pt idx="5">
                  <c:v>Wrong pneumatic tube used</c:v>
                </c:pt>
                <c:pt idx="6">
                  <c:v>Short sample for coag</c:v>
                </c:pt>
                <c:pt idx="7">
                  <c:v>Wrong tube</c:v>
                </c:pt>
                <c:pt idx="8">
                  <c:v>Wrong test performed</c:v>
                </c:pt>
                <c:pt idx="9">
                  <c:v>Lost sample</c:v>
                </c:pt>
                <c:pt idx="10">
                  <c:v>BBID</c:v>
                </c:pt>
                <c:pt idx="11">
                  <c:v>Reported wrong results</c:v>
                </c:pt>
                <c:pt idx="12">
                  <c:v>Labeling Issue</c:v>
                </c:pt>
                <c:pt idx="13">
                  <c:v>Order not followed</c:v>
                </c:pt>
                <c:pt idx="14">
                  <c:v>QC </c:v>
                </c:pt>
                <c:pt idx="15">
                  <c:v>ID Specimen Mismatch</c:v>
                </c:pt>
                <c:pt idx="16">
                  <c:v>Sample not processed</c:v>
                </c:pt>
                <c:pt idx="17">
                  <c:v>Not collected</c:v>
                </c:pt>
                <c:pt idx="18">
                  <c:v>Results posted to wrong patient</c:v>
                </c:pt>
                <c:pt idx="19">
                  <c:v>ID/ Documentation Issue</c:v>
                </c:pt>
                <c:pt idx="20">
                  <c:v>Delay in stat or critical result</c:v>
                </c:pt>
                <c:pt idx="21">
                  <c:v>Delayed Delivery</c:v>
                </c:pt>
                <c:pt idx="22">
                  <c:v>Delay normal results</c:v>
                </c:pt>
                <c:pt idx="23">
                  <c:v>Expired product</c:v>
                </c:pt>
                <c:pt idx="24">
                  <c:v>Misplaced Specimen</c:v>
                </c:pt>
                <c:pt idx="25">
                  <c:v>Equipment Issue</c:v>
                </c:pt>
              </c:strCache>
            </c:strRef>
          </c:cat>
          <c:val>
            <c:numRef>
              <c:f>'Event type'!$B$4:$B$29</c:f>
              <c:numCache>
                <c:formatCode>General</c:formatCode>
                <c:ptCount val="26"/>
                <c:pt idx="0">
                  <c:v>1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1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  <c:pt idx="12">
                  <c:v>2</c:v>
                </c:pt>
                <c:pt idx="19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3D-418E-ACC9-3BCD3F853C49}"/>
            </c:ext>
          </c:extLst>
        </c:ser>
        <c:ser>
          <c:idx val="1"/>
          <c:order val="1"/>
          <c:tx>
            <c:strRef>
              <c:f>'Event type'!$C$3</c:f>
              <c:strCache>
                <c:ptCount val="1"/>
                <c:pt idx="0">
                  <c:v>May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'Event type'!$A$4:$A$29</c:f>
              <c:strCache>
                <c:ptCount val="26"/>
                <c:pt idx="0">
                  <c:v>Accessioning issue</c:v>
                </c:pt>
                <c:pt idx="1">
                  <c:v>Deviation in SOP</c:v>
                </c:pt>
                <c:pt idx="2">
                  <c:v>Critical Values not called</c:v>
                </c:pt>
                <c:pt idx="3">
                  <c:v>Cancelled test did not notify provider</c:v>
                </c:pt>
                <c:pt idx="4">
                  <c:v>Delay specimen collection</c:v>
                </c:pt>
                <c:pt idx="5">
                  <c:v>Wrong pneumatic tube used</c:v>
                </c:pt>
                <c:pt idx="6">
                  <c:v>Short sample for coag</c:v>
                </c:pt>
                <c:pt idx="7">
                  <c:v>Wrong tube</c:v>
                </c:pt>
                <c:pt idx="8">
                  <c:v>Wrong test performed</c:v>
                </c:pt>
                <c:pt idx="9">
                  <c:v>Lost sample</c:v>
                </c:pt>
                <c:pt idx="10">
                  <c:v>BBID</c:v>
                </c:pt>
                <c:pt idx="11">
                  <c:v>Reported wrong results</c:v>
                </c:pt>
                <c:pt idx="12">
                  <c:v>Labeling Issue</c:v>
                </c:pt>
                <c:pt idx="13">
                  <c:v>Order not followed</c:v>
                </c:pt>
                <c:pt idx="14">
                  <c:v>QC </c:v>
                </c:pt>
                <c:pt idx="15">
                  <c:v>ID Specimen Mismatch</c:v>
                </c:pt>
                <c:pt idx="16">
                  <c:v>Sample not processed</c:v>
                </c:pt>
                <c:pt idx="17">
                  <c:v>Not collected</c:v>
                </c:pt>
                <c:pt idx="18">
                  <c:v>Results posted to wrong patient</c:v>
                </c:pt>
                <c:pt idx="19">
                  <c:v>ID/ Documentation Issue</c:v>
                </c:pt>
                <c:pt idx="20">
                  <c:v>Delay in stat or critical result</c:v>
                </c:pt>
                <c:pt idx="21">
                  <c:v>Delayed Delivery</c:v>
                </c:pt>
                <c:pt idx="22">
                  <c:v>Delay normal results</c:v>
                </c:pt>
                <c:pt idx="23">
                  <c:v>Expired product</c:v>
                </c:pt>
                <c:pt idx="24">
                  <c:v>Misplaced Specimen</c:v>
                </c:pt>
                <c:pt idx="25">
                  <c:v>Equipment Issue</c:v>
                </c:pt>
              </c:strCache>
            </c:strRef>
          </c:cat>
          <c:val>
            <c:numRef>
              <c:f>'Event type'!$C$4:$C$29</c:f>
              <c:numCache>
                <c:formatCode>General</c:formatCode>
                <c:ptCount val="26"/>
                <c:pt idx="1">
                  <c:v>2</c:v>
                </c:pt>
                <c:pt idx="4">
                  <c:v>13</c:v>
                </c:pt>
                <c:pt idx="6">
                  <c:v>4</c:v>
                </c:pt>
                <c:pt idx="7">
                  <c:v>4</c:v>
                </c:pt>
                <c:pt idx="9">
                  <c:v>1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3</c:v>
                </c:pt>
                <c:pt idx="16">
                  <c:v>1</c:v>
                </c:pt>
                <c:pt idx="17">
                  <c:v>5</c:v>
                </c:pt>
                <c:pt idx="18">
                  <c:v>1</c:v>
                </c:pt>
                <c:pt idx="19">
                  <c:v>11</c:v>
                </c:pt>
                <c:pt idx="20">
                  <c:v>1</c:v>
                </c:pt>
                <c:pt idx="21">
                  <c:v>5</c:v>
                </c:pt>
                <c:pt idx="22">
                  <c:v>2</c:v>
                </c:pt>
                <c:pt idx="2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3D-418E-ACC9-3BCD3F853C49}"/>
            </c:ext>
          </c:extLst>
        </c:ser>
        <c:ser>
          <c:idx val="2"/>
          <c:order val="2"/>
          <c:tx>
            <c:strRef>
              <c:f>'Event type'!$D$3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'Event type'!$A$4:$A$29</c:f>
              <c:strCache>
                <c:ptCount val="26"/>
                <c:pt idx="0">
                  <c:v>Accessioning issue</c:v>
                </c:pt>
                <c:pt idx="1">
                  <c:v>Deviation in SOP</c:v>
                </c:pt>
                <c:pt idx="2">
                  <c:v>Critical Values not called</c:v>
                </c:pt>
                <c:pt idx="3">
                  <c:v>Cancelled test did not notify provider</c:v>
                </c:pt>
                <c:pt idx="4">
                  <c:v>Delay specimen collection</c:v>
                </c:pt>
                <c:pt idx="5">
                  <c:v>Wrong pneumatic tube used</c:v>
                </c:pt>
                <c:pt idx="6">
                  <c:v>Short sample for coag</c:v>
                </c:pt>
                <c:pt idx="7">
                  <c:v>Wrong tube</c:v>
                </c:pt>
                <c:pt idx="8">
                  <c:v>Wrong test performed</c:v>
                </c:pt>
                <c:pt idx="9">
                  <c:v>Lost sample</c:v>
                </c:pt>
                <c:pt idx="10">
                  <c:v>BBID</c:v>
                </c:pt>
                <c:pt idx="11">
                  <c:v>Reported wrong results</c:v>
                </c:pt>
                <c:pt idx="12">
                  <c:v>Labeling Issue</c:v>
                </c:pt>
                <c:pt idx="13">
                  <c:v>Order not followed</c:v>
                </c:pt>
                <c:pt idx="14">
                  <c:v>QC </c:v>
                </c:pt>
                <c:pt idx="15">
                  <c:v>ID Specimen Mismatch</c:v>
                </c:pt>
                <c:pt idx="16">
                  <c:v>Sample not processed</c:v>
                </c:pt>
                <c:pt idx="17">
                  <c:v>Not collected</c:v>
                </c:pt>
                <c:pt idx="18">
                  <c:v>Results posted to wrong patient</c:v>
                </c:pt>
                <c:pt idx="19">
                  <c:v>ID/ Documentation Issue</c:v>
                </c:pt>
                <c:pt idx="20">
                  <c:v>Delay in stat or critical result</c:v>
                </c:pt>
                <c:pt idx="21">
                  <c:v>Delayed Delivery</c:v>
                </c:pt>
                <c:pt idx="22">
                  <c:v>Delay normal results</c:v>
                </c:pt>
                <c:pt idx="23">
                  <c:v>Expired product</c:v>
                </c:pt>
                <c:pt idx="24">
                  <c:v>Misplaced Specimen</c:v>
                </c:pt>
                <c:pt idx="25">
                  <c:v>Equipment Issue</c:v>
                </c:pt>
              </c:strCache>
            </c:strRef>
          </c:cat>
          <c:val>
            <c:numRef>
              <c:f>'Event type'!$D$4:$D$29</c:f>
              <c:numCache>
                <c:formatCode>General</c:formatCode>
                <c:ptCount val="26"/>
                <c:pt idx="2">
                  <c:v>2</c:v>
                </c:pt>
                <c:pt idx="4">
                  <c:v>2</c:v>
                </c:pt>
                <c:pt idx="6">
                  <c:v>5</c:v>
                </c:pt>
                <c:pt idx="7">
                  <c:v>1</c:v>
                </c:pt>
                <c:pt idx="11">
                  <c:v>1</c:v>
                </c:pt>
                <c:pt idx="12">
                  <c:v>2</c:v>
                </c:pt>
                <c:pt idx="18">
                  <c:v>1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4">
                  <c:v>2</c:v>
                </c:pt>
                <c:pt idx="2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F3D-418E-ACC9-3BCD3F853C49}"/>
            </c:ext>
          </c:extLst>
        </c:ser>
        <c:ser>
          <c:idx val="3"/>
          <c:order val="3"/>
          <c:tx>
            <c:strRef>
              <c:f>'Event type'!$E$3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'Event type'!$A$4:$A$29</c:f>
              <c:strCache>
                <c:ptCount val="26"/>
                <c:pt idx="0">
                  <c:v>Accessioning issue</c:v>
                </c:pt>
                <c:pt idx="1">
                  <c:v>Deviation in SOP</c:v>
                </c:pt>
                <c:pt idx="2">
                  <c:v>Critical Values not called</c:v>
                </c:pt>
                <c:pt idx="3">
                  <c:v>Cancelled test did not notify provider</c:v>
                </c:pt>
                <c:pt idx="4">
                  <c:v>Delay specimen collection</c:v>
                </c:pt>
                <c:pt idx="5">
                  <c:v>Wrong pneumatic tube used</c:v>
                </c:pt>
                <c:pt idx="6">
                  <c:v>Short sample for coag</c:v>
                </c:pt>
                <c:pt idx="7">
                  <c:v>Wrong tube</c:v>
                </c:pt>
                <c:pt idx="8">
                  <c:v>Wrong test performed</c:v>
                </c:pt>
                <c:pt idx="9">
                  <c:v>Lost sample</c:v>
                </c:pt>
                <c:pt idx="10">
                  <c:v>BBID</c:v>
                </c:pt>
                <c:pt idx="11">
                  <c:v>Reported wrong results</c:v>
                </c:pt>
                <c:pt idx="12">
                  <c:v>Labeling Issue</c:v>
                </c:pt>
                <c:pt idx="13">
                  <c:v>Order not followed</c:v>
                </c:pt>
                <c:pt idx="14">
                  <c:v>QC </c:v>
                </c:pt>
                <c:pt idx="15">
                  <c:v>ID Specimen Mismatch</c:v>
                </c:pt>
                <c:pt idx="16">
                  <c:v>Sample not processed</c:v>
                </c:pt>
                <c:pt idx="17">
                  <c:v>Not collected</c:v>
                </c:pt>
                <c:pt idx="18">
                  <c:v>Results posted to wrong patient</c:v>
                </c:pt>
                <c:pt idx="19">
                  <c:v>ID/ Documentation Issue</c:v>
                </c:pt>
                <c:pt idx="20">
                  <c:v>Delay in stat or critical result</c:v>
                </c:pt>
                <c:pt idx="21">
                  <c:v>Delayed Delivery</c:v>
                </c:pt>
                <c:pt idx="22">
                  <c:v>Delay normal results</c:v>
                </c:pt>
                <c:pt idx="23">
                  <c:v>Expired product</c:v>
                </c:pt>
                <c:pt idx="24">
                  <c:v>Misplaced Specimen</c:v>
                </c:pt>
                <c:pt idx="25">
                  <c:v>Equipment Issue</c:v>
                </c:pt>
              </c:strCache>
            </c:strRef>
          </c:cat>
          <c:val>
            <c:numRef>
              <c:f>'Event type'!$E$4:$E$29</c:f>
              <c:numCache>
                <c:formatCode>General</c:formatCode>
                <c:ptCount val="2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F3D-418E-ACC9-3BCD3F853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8087936"/>
        <c:axId val="108097920"/>
      </c:barChart>
      <c:catAx>
        <c:axId val="10808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097920"/>
        <c:crosses val="autoZero"/>
        <c:auto val="1"/>
        <c:lblAlgn val="ctr"/>
        <c:lblOffset val="100"/>
        <c:noMultiLvlLbl val="0"/>
      </c:catAx>
      <c:valAx>
        <c:axId val="10809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087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Lab Pathology Deviations by Section </a:t>
            </a:r>
          </a:p>
        </c:rich>
      </c:tx>
      <c:layout>
        <c:manualLayout>
          <c:xMode val="edge"/>
          <c:yMode val="edge"/>
          <c:x val="0.2243092160825445"/>
          <c:y val="3.103786843270507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Section!$B$3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Section!$A$4:$A$15</c:f>
              <c:strCache>
                <c:ptCount val="12"/>
                <c:pt idx="0">
                  <c:v>OR Path Lab</c:v>
                </c:pt>
                <c:pt idx="1">
                  <c:v>Inpt Phleb</c:v>
                </c:pt>
                <c:pt idx="2">
                  <c:v>Central Processing</c:v>
                </c:pt>
                <c:pt idx="3">
                  <c:v>Send Out</c:v>
                </c:pt>
                <c:pt idx="4">
                  <c:v>Outpt Phleb</c:v>
                </c:pt>
                <c:pt idx="5">
                  <c:v>Core Lab</c:v>
                </c:pt>
                <c:pt idx="6">
                  <c:v>Hematology</c:v>
                </c:pt>
                <c:pt idx="7">
                  <c:v>Autopsy</c:v>
                </c:pt>
                <c:pt idx="8">
                  <c:v>Micro</c:v>
                </c:pt>
                <c:pt idx="9">
                  <c:v>Chemistry</c:v>
                </c:pt>
                <c:pt idx="10">
                  <c:v>Blood Bank</c:v>
                </c:pt>
                <c:pt idx="11">
                  <c:v>EM</c:v>
                </c:pt>
              </c:strCache>
            </c:strRef>
          </c:cat>
          <c:val>
            <c:numRef>
              <c:f>Section!$B$4:$B$15</c:f>
              <c:numCache>
                <c:formatCode>General</c:formatCode>
                <c:ptCount val="12"/>
                <c:pt idx="0">
                  <c:v>4</c:v>
                </c:pt>
                <c:pt idx="1">
                  <c:v>11</c:v>
                </c:pt>
                <c:pt idx="2">
                  <c:v>3</c:v>
                </c:pt>
                <c:pt idx="3">
                  <c:v>1</c:v>
                </c:pt>
                <c:pt idx="4">
                  <c:v>7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B1-4988-9E2D-DC7555E47BF7}"/>
            </c:ext>
          </c:extLst>
        </c:ser>
        <c:ser>
          <c:idx val="1"/>
          <c:order val="1"/>
          <c:tx>
            <c:strRef>
              <c:f>Section!$C$3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Section!$A$4:$A$15</c:f>
              <c:strCache>
                <c:ptCount val="12"/>
                <c:pt idx="0">
                  <c:v>OR Path Lab</c:v>
                </c:pt>
                <c:pt idx="1">
                  <c:v>Inpt Phleb</c:v>
                </c:pt>
                <c:pt idx="2">
                  <c:v>Central Processing</c:v>
                </c:pt>
                <c:pt idx="3">
                  <c:v>Send Out</c:v>
                </c:pt>
                <c:pt idx="4">
                  <c:v>Outpt Phleb</c:v>
                </c:pt>
                <c:pt idx="5">
                  <c:v>Core Lab</c:v>
                </c:pt>
                <c:pt idx="6">
                  <c:v>Hematology</c:v>
                </c:pt>
                <c:pt idx="7">
                  <c:v>Autopsy</c:v>
                </c:pt>
                <c:pt idx="8">
                  <c:v>Micro</c:v>
                </c:pt>
                <c:pt idx="9">
                  <c:v>Chemistry</c:v>
                </c:pt>
                <c:pt idx="10">
                  <c:v>Blood Bank</c:v>
                </c:pt>
                <c:pt idx="11">
                  <c:v>EM</c:v>
                </c:pt>
              </c:strCache>
            </c:strRef>
          </c:cat>
          <c:val>
            <c:numRef>
              <c:f>Section!$C$4:$C$15</c:f>
              <c:numCache>
                <c:formatCode>General</c:formatCode>
                <c:ptCount val="12"/>
                <c:pt idx="0">
                  <c:v>4</c:v>
                </c:pt>
                <c:pt idx="1">
                  <c:v>14</c:v>
                </c:pt>
                <c:pt idx="2">
                  <c:v>2</c:v>
                </c:pt>
                <c:pt idx="4">
                  <c:v>22</c:v>
                </c:pt>
                <c:pt idx="5">
                  <c:v>3</c:v>
                </c:pt>
                <c:pt idx="7">
                  <c:v>11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B1-4988-9E2D-DC7555E47BF7}"/>
            </c:ext>
          </c:extLst>
        </c:ser>
        <c:ser>
          <c:idx val="2"/>
          <c:order val="2"/>
          <c:tx>
            <c:strRef>
              <c:f>Section!$D$3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Section!$A$4:$A$15</c:f>
              <c:strCache>
                <c:ptCount val="12"/>
                <c:pt idx="0">
                  <c:v>OR Path Lab</c:v>
                </c:pt>
                <c:pt idx="1">
                  <c:v>Inpt Phleb</c:v>
                </c:pt>
                <c:pt idx="2">
                  <c:v>Central Processing</c:v>
                </c:pt>
                <c:pt idx="3">
                  <c:v>Send Out</c:v>
                </c:pt>
                <c:pt idx="4">
                  <c:v>Outpt Phleb</c:v>
                </c:pt>
                <c:pt idx="5">
                  <c:v>Core Lab</c:v>
                </c:pt>
                <c:pt idx="6">
                  <c:v>Hematology</c:v>
                </c:pt>
                <c:pt idx="7">
                  <c:v>Autopsy</c:v>
                </c:pt>
                <c:pt idx="8">
                  <c:v>Micro</c:v>
                </c:pt>
                <c:pt idx="9">
                  <c:v>Chemistry</c:v>
                </c:pt>
                <c:pt idx="10">
                  <c:v>Blood Bank</c:v>
                </c:pt>
                <c:pt idx="11">
                  <c:v>EM</c:v>
                </c:pt>
              </c:strCache>
            </c:strRef>
          </c:cat>
          <c:val>
            <c:numRef>
              <c:f>Section!$D$4:$D$15</c:f>
              <c:numCache>
                <c:formatCode>General</c:formatCode>
                <c:ptCount val="12"/>
                <c:pt idx="0">
                  <c:v>1</c:v>
                </c:pt>
                <c:pt idx="1">
                  <c:v>7</c:v>
                </c:pt>
                <c:pt idx="2">
                  <c:v>4</c:v>
                </c:pt>
                <c:pt idx="4">
                  <c:v>6</c:v>
                </c:pt>
                <c:pt idx="5">
                  <c:v>1</c:v>
                </c:pt>
                <c:pt idx="7">
                  <c:v>3</c:v>
                </c:pt>
                <c:pt idx="8">
                  <c:v>2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1B1-4988-9E2D-DC7555E47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09456768"/>
        <c:axId val="109479040"/>
      </c:barChart>
      <c:catAx>
        <c:axId val="10945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79040"/>
        <c:crosses val="autoZero"/>
        <c:auto val="1"/>
        <c:lblAlgn val="ctr"/>
        <c:lblOffset val="100"/>
        <c:noMultiLvlLbl val="0"/>
      </c:catAx>
      <c:valAx>
        <c:axId val="10947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5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D1EFD21-2644-4D75-9A45-219ADBC3CE30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ED90702-C7E9-4644-8919-DC7411CF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5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30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/>
          <a:srcRect l="1508" r="1998" b="1793"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2012-08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untry Club Medical P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052312-038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  <p:sldLayoutId id="2147483660" r:id="rId10"/>
    <p:sldLayoutId id="2147483658" r:id="rId11"/>
    <p:sldLayoutId id="2147483661" r:id="rId12"/>
    <p:sldLayoutId id="2147483659" r:id="rId13"/>
    <p:sldLayoutId id="2147483663" r:id="rId14"/>
    <p:sldLayoutId id="214748366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623049" cy="1107996"/>
          </a:xfrm>
        </p:spPr>
        <p:txBody>
          <a:bodyPr/>
          <a:lstStyle/>
          <a:p>
            <a:r>
              <a:rPr lang="en-US" dirty="0" smtClean="0"/>
              <a:t>Lab / Pathology </a:t>
            </a:r>
            <a:br>
              <a:rPr lang="en-US" dirty="0" smtClean="0"/>
            </a:br>
            <a:r>
              <a:rPr lang="en-US" dirty="0" smtClean="0"/>
              <a:t>Managers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5939539" cy="369332"/>
          </a:xfrm>
        </p:spPr>
        <p:txBody>
          <a:bodyPr/>
          <a:lstStyle/>
          <a:p>
            <a:r>
              <a:rPr lang="en-US" dirty="0" smtClean="0"/>
              <a:t>July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and Family Promise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Serious Safety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514600"/>
            <a:ext cx="2590800" cy="298543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WFB: 21</a:t>
            </a:r>
          </a:p>
          <a:p>
            <a:pPr marL="0" indent="0">
              <a:buNone/>
            </a:pPr>
            <a:r>
              <a:rPr lang="en-US" sz="2400" dirty="0" smtClean="0"/>
              <a:t>BCH: 73</a:t>
            </a:r>
          </a:p>
          <a:p>
            <a:pPr marL="0" indent="0">
              <a:buNone/>
            </a:pPr>
            <a:r>
              <a:rPr lang="en-US" sz="2400" dirty="0" smtClean="0"/>
              <a:t>DMC: 54</a:t>
            </a:r>
          </a:p>
          <a:p>
            <a:pPr marL="0" indent="0">
              <a:buNone/>
            </a:pPr>
            <a:r>
              <a:rPr lang="en-US" sz="2400" dirty="0" smtClean="0"/>
              <a:t>HPMC: 24</a:t>
            </a:r>
          </a:p>
          <a:p>
            <a:pPr marL="0" indent="0">
              <a:buNone/>
            </a:pPr>
            <a:r>
              <a:rPr lang="en-US" sz="2400" dirty="0" smtClean="0"/>
              <a:t>LMC: 144</a:t>
            </a:r>
          </a:p>
          <a:p>
            <a:pPr marL="0" indent="0">
              <a:buNone/>
            </a:pPr>
            <a:r>
              <a:rPr lang="en-US" sz="2400" dirty="0" smtClean="0"/>
              <a:t>WMC: 35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1722566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Days since last SSE: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3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0" y="5886308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Blue– April (31)</a:t>
            </a:r>
          </a:p>
          <a:p>
            <a:r>
              <a:rPr lang="en-US" sz="1400" dirty="0" smtClean="0"/>
              <a:t>Orange – May (61)</a:t>
            </a:r>
          </a:p>
          <a:p>
            <a:r>
              <a:rPr lang="en-US" sz="1400" b="1" dirty="0" smtClean="0">
                <a:solidFill>
                  <a:srgbClr val="00B050"/>
                </a:solidFill>
              </a:rPr>
              <a:t>Green – June (27)</a:t>
            </a:r>
          </a:p>
          <a:p>
            <a:endParaRPr lang="en-US" sz="1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875918"/>
              </p:ext>
            </p:extLst>
          </p:nvPr>
        </p:nvGraphicFramePr>
        <p:xfrm>
          <a:off x="304800" y="381000"/>
          <a:ext cx="8658226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73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982260"/>
              </p:ext>
            </p:extLst>
          </p:nvPr>
        </p:nvGraphicFramePr>
        <p:xfrm>
          <a:off x="838200" y="914401"/>
          <a:ext cx="7696199" cy="446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62600" y="56388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Blue– April (31)</a:t>
            </a:r>
          </a:p>
          <a:p>
            <a:r>
              <a:rPr lang="en-US" sz="1400" dirty="0" smtClean="0"/>
              <a:t>Orange – May (61)</a:t>
            </a:r>
          </a:p>
          <a:p>
            <a:r>
              <a:rPr lang="en-US" sz="1400" b="1" dirty="0" smtClean="0">
                <a:solidFill>
                  <a:srgbClr val="00B050"/>
                </a:solidFill>
              </a:rPr>
              <a:t>Green – June (27)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7140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4572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RL</a:t>
            </a:r>
            <a:r>
              <a:rPr lang="en-US" dirty="0"/>
              <a:t>6</a:t>
            </a:r>
            <a:r>
              <a:rPr lang="en-US" dirty="0" smtClean="0"/>
              <a:t> Closing the Loop 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8153400" cy="4308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May = </a:t>
            </a:r>
            <a:r>
              <a:rPr lang="en-US" dirty="0"/>
              <a:t>6</a:t>
            </a:r>
            <a:r>
              <a:rPr lang="en-US" dirty="0" smtClean="0"/>
              <a:t>1 deviations reported for Lab &amp; Pathology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3352800"/>
            <a:ext cx="3842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Closing the Loop May: </a:t>
            </a:r>
          </a:p>
          <a:p>
            <a:pPr algn="ctr"/>
            <a:r>
              <a:rPr lang="en-US" sz="2800" b="1" dirty="0" smtClean="0"/>
              <a:t>34/61= 56%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817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8498" y="838200"/>
            <a:ext cx="2514600" cy="1969770"/>
          </a:xfrm>
        </p:spPr>
        <p:txBody>
          <a:bodyPr/>
          <a:lstStyle/>
          <a:p>
            <a:pPr algn="ctr"/>
            <a:r>
              <a:rPr lang="en-US" sz="3200" dirty="0" smtClean="0"/>
              <a:t>Safety Focus of the Month </a:t>
            </a:r>
            <a:br>
              <a:rPr lang="en-US" sz="3200" dirty="0" smtClean="0"/>
            </a:br>
            <a:r>
              <a:rPr lang="en-US" sz="3200" dirty="0" smtClean="0"/>
              <a:t>July 2019: SBAR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97" y="3205357"/>
            <a:ext cx="2804403" cy="2621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209" y="0"/>
            <a:ext cx="5986791" cy="4974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1125" y="4754698"/>
            <a:ext cx="5974598" cy="21033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5715000"/>
            <a:ext cx="1639966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07996"/>
          </a:xfrm>
        </p:spPr>
        <p:txBody>
          <a:bodyPr/>
          <a:lstStyle/>
          <a:p>
            <a:pPr algn="ctr"/>
            <a:r>
              <a:rPr lang="en-US" dirty="0" smtClean="0"/>
              <a:t>Safety Starts here Section Compliance 2019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0"/>
            <a:ext cx="838199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8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00101" y="304800"/>
            <a:ext cx="7772400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smtClean="0"/>
              <a:t>Safety Coach Meeting Participation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22032"/>
            <a:ext cx="7162799" cy="510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2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FBMC Internal Theme1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WFBMC Internal Theme1</Template>
  <TotalTime>3302</TotalTime>
  <Words>119</Words>
  <Application>Microsoft Office PowerPoint</Application>
  <PresentationFormat>On-screen Show (4:3)</PresentationFormat>
  <Paragraphs>29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WFBMC Internal Theme1</vt:lpstr>
      <vt:lpstr>Lab / Pathology  Managers Meeting</vt:lpstr>
      <vt:lpstr>Patient and Family Promise</vt:lpstr>
      <vt:lpstr>Serious Safety Events</vt:lpstr>
      <vt:lpstr>PowerPoint Presentation</vt:lpstr>
      <vt:lpstr>PowerPoint Presentation</vt:lpstr>
      <vt:lpstr>RL6 Closing the Loop Compliance</vt:lpstr>
      <vt:lpstr>Safety Focus of the Month  July 2019: SBAR</vt:lpstr>
      <vt:lpstr>Safety Starts here Section Compliance 2019</vt:lpstr>
      <vt:lpstr>PowerPoint Presentation</vt:lpstr>
    </vt:vector>
  </TitlesOfParts>
  <Company>WFUHS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WFUHS</dc:creator>
  <cp:lastModifiedBy>WFBMC</cp:lastModifiedBy>
  <cp:revision>195</cp:revision>
  <cp:lastPrinted>2018-11-20T13:07:49Z</cp:lastPrinted>
  <dcterms:created xsi:type="dcterms:W3CDTF">2016-09-30T15:29:35Z</dcterms:created>
  <dcterms:modified xsi:type="dcterms:W3CDTF">2019-07-29T14:56:20Z</dcterms:modified>
</cp:coreProperties>
</file>