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91" r:id="rId4"/>
    <p:sldId id="299" r:id="rId5"/>
    <p:sldId id="300" r:id="rId6"/>
    <p:sldId id="303" r:id="rId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5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Lab</a:t>
            </a:r>
            <a:r>
              <a:rPr lang="en-US" baseline="0"/>
              <a:t> Pathology Deviations by Event Type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'FY20 Deviations'!$B$4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'FY20 Deviations'!$A$5:$A$17</c:f>
              <c:strCache>
                <c:ptCount val="13"/>
                <c:pt idx="0">
                  <c:v>ID/Documentation</c:v>
                </c:pt>
                <c:pt idx="1">
                  <c:v>Incorrect Results Reported</c:v>
                </c:pt>
                <c:pt idx="2">
                  <c:v>Lost Specimen</c:v>
                </c:pt>
                <c:pt idx="3">
                  <c:v>Labeling</c:v>
                </c:pt>
                <c:pt idx="4">
                  <c:v>Short Coagulation</c:v>
                </c:pt>
                <c:pt idx="5">
                  <c:v>Packing List Deviation</c:v>
                </c:pt>
                <c:pt idx="6">
                  <c:v>Delay Normal Result</c:v>
                </c:pt>
                <c:pt idx="7">
                  <c:v>Incorrect Specimen Processing</c:v>
                </c:pt>
                <c:pt idx="8">
                  <c:v>Wrong Tube</c:v>
                </c:pt>
                <c:pt idx="9">
                  <c:v>Hemolyzed Specimen</c:v>
                </c:pt>
                <c:pt idx="10">
                  <c:v>Delayed Collection</c:v>
                </c:pt>
                <c:pt idx="11">
                  <c:v>Wrong Patient Collected</c:v>
                </c:pt>
                <c:pt idx="12">
                  <c:v>Other</c:v>
                </c:pt>
              </c:strCache>
            </c:strRef>
          </c:cat>
          <c:val>
            <c:numRef>
              <c:f>'FY20 Deviations'!$B$5:$B$17</c:f>
              <c:numCache>
                <c:formatCode>General</c:formatCode>
                <c:ptCount val="13"/>
                <c:pt idx="0">
                  <c:v>16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11</c:v>
                </c:pt>
                <c:pt idx="5">
                  <c:v>7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E7-41A6-9648-43F3616E8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5896080"/>
        <c:axId val="225897064"/>
      </c:barChart>
      <c:catAx>
        <c:axId val="22589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897064"/>
        <c:crosses val="autoZero"/>
        <c:auto val="1"/>
        <c:lblAlgn val="ctr"/>
        <c:lblOffset val="100"/>
        <c:noMultiLvlLbl val="0"/>
      </c:catAx>
      <c:valAx>
        <c:axId val="225897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89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Lab Pathology</a:t>
            </a:r>
            <a:r>
              <a:rPr lang="en-US" baseline="0"/>
              <a:t> Deviations by Section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48860184611755E-2"/>
          <c:y val="0.14267361111111113"/>
          <c:w val="0.9345147306024949"/>
          <c:h val="0.75252323928258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Sheet2!$B$4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Sheet2!$A$5:$A$12</c:f>
              <c:strCache>
                <c:ptCount val="8"/>
                <c:pt idx="0">
                  <c:v>Autopsy</c:v>
                </c:pt>
                <c:pt idx="1">
                  <c:v>Outpatient Phlebotomy</c:v>
                </c:pt>
                <c:pt idx="2">
                  <c:v>Inpatient Phlebotomy</c:v>
                </c:pt>
                <c:pt idx="3">
                  <c:v>Central Processing</c:v>
                </c:pt>
                <c:pt idx="4">
                  <c:v>OR Path Lab</c:v>
                </c:pt>
                <c:pt idx="5">
                  <c:v>Micro</c:v>
                </c:pt>
                <c:pt idx="6">
                  <c:v>Histology</c:v>
                </c:pt>
                <c:pt idx="7">
                  <c:v>Core Lab</c:v>
                </c:pt>
              </c:strCache>
            </c:strRef>
          </c:cat>
          <c:val>
            <c:numRef>
              <c:f>Sheet2!$B$5:$B$12</c:f>
              <c:numCache>
                <c:formatCode>General</c:formatCode>
                <c:ptCount val="8"/>
                <c:pt idx="0">
                  <c:v>16</c:v>
                </c:pt>
                <c:pt idx="1">
                  <c:v>17</c:v>
                </c:pt>
                <c:pt idx="2">
                  <c:v>12</c:v>
                </c:pt>
                <c:pt idx="3">
                  <c:v>4</c:v>
                </c:pt>
                <c:pt idx="4">
                  <c:v>2</c:v>
                </c:pt>
                <c:pt idx="5">
                  <c:v>5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C3-49CC-8FAC-4223384D9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8984152"/>
        <c:axId val="438988744"/>
      </c:barChart>
      <c:catAx>
        <c:axId val="43898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988744"/>
        <c:crosses val="autoZero"/>
        <c:auto val="1"/>
        <c:lblAlgn val="ctr"/>
        <c:lblOffset val="100"/>
        <c:noMultiLvlLbl val="0"/>
      </c:catAx>
      <c:valAx>
        <c:axId val="438988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984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08/29/2019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/>
          <a:srcRect l="1508" r="1998" b="1793"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markhoustonrecovery.com/images/upload/warning%201.gif&amp;imgrefurl=http://www.markhoustonrecovery.com/the_warning_signs_of_drug_and_alcohol_addiction.php&amp;usg=__yYNgMra2xRAOHRU5bw5iXp61LRc=&amp;h=1247&amp;w=1413&amp;sz=23&amp;hl=en&amp;start=41&amp;tbnid=_VZGtdgK3Q6_5M:&amp;tbnh=132&amp;tbnw=150&amp;prev=/images?q=warning+signs&amp;gbv=2&amp;ndsp=18&amp;hl=en&amp;sa=N&amp;start=36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August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Serious Safety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514600"/>
            <a:ext cx="2590800" cy="298543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WFB: 10</a:t>
            </a:r>
          </a:p>
          <a:p>
            <a:pPr marL="0" indent="0">
              <a:buNone/>
            </a:pPr>
            <a:r>
              <a:rPr lang="en-US" sz="2400" dirty="0" smtClean="0"/>
              <a:t>BCH: 108</a:t>
            </a:r>
          </a:p>
          <a:p>
            <a:pPr marL="0" indent="0">
              <a:buNone/>
            </a:pPr>
            <a:r>
              <a:rPr lang="en-US" sz="2400" dirty="0" smtClean="0"/>
              <a:t>DMC: 89</a:t>
            </a:r>
          </a:p>
          <a:p>
            <a:pPr marL="0" indent="0">
              <a:buNone/>
            </a:pPr>
            <a:r>
              <a:rPr lang="en-US" sz="2400" dirty="0" smtClean="0"/>
              <a:t>HPMC: 26</a:t>
            </a:r>
          </a:p>
          <a:p>
            <a:pPr marL="0" indent="0">
              <a:buNone/>
            </a:pPr>
            <a:r>
              <a:rPr lang="en-US" sz="2400" dirty="0" smtClean="0"/>
              <a:t>LMC: 179</a:t>
            </a:r>
          </a:p>
          <a:p>
            <a:pPr marL="0" indent="0">
              <a:buNone/>
            </a:pPr>
            <a:r>
              <a:rPr lang="en-US" sz="2400" dirty="0" smtClean="0"/>
              <a:t>WMC: 70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172256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Days since last SSE: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3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418090"/>
              </p:ext>
            </p:extLst>
          </p:nvPr>
        </p:nvGraphicFramePr>
        <p:xfrm>
          <a:off x="838200" y="1905000"/>
          <a:ext cx="7391400" cy="374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Lab Pathology Deviations - July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Lab Pathology Deviations by Section July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549041"/>
              </p:ext>
            </p:extLst>
          </p:nvPr>
        </p:nvGraphicFramePr>
        <p:xfrm>
          <a:off x="1066800" y="1752600"/>
          <a:ext cx="6781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14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696200" cy="990600"/>
          </a:xfrm>
        </p:spPr>
        <p:txBody>
          <a:bodyPr/>
          <a:lstStyle/>
          <a:p>
            <a:pPr algn="ctr"/>
            <a:r>
              <a:rPr lang="en-US" sz="3200" dirty="0" smtClean="0"/>
              <a:t>Safety Focus of the Month </a:t>
            </a:r>
            <a:br>
              <a:rPr lang="en-US" sz="3200" dirty="0" smtClean="0"/>
            </a:br>
            <a:r>
              <a:rPr lang="en-US" sz="3200" dirty="0" smtClean="0"/>
              <a:t>August: ARCC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b="1" dirty="0"/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914400" y="1428096"/>
            <a:ext cx="79248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r>
              <a:rPr lang="en-US" altLang="en-US" dirty="0">
                <a:solidFill>
                  <a:schemeClr val="tx2"/>
                </a:solidFill>
              </a:rPr>
              <a:t>Measured way to escalate safety concerns to help</a:t>
            </a:r>
            <a:br>
              <a:rPr lang="en-US" altLang="en-US" dirty="0">
                <a:solidFill>
                  <a:schemeClr val="tx2"/>
                </a:solidFill>
              </a:rPr>
            </a:br>
            <a:r>
              <a:rPr lang="en-US" altLang="en-US" dirty="0">
                <a:solidFill>
                  <a:schemeClr val="tx2"/>
                </a:solidFill>
              </a:rPr>
              <a:t>prevent safety events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chemeClr val="tx2"/>
                </a:solidFill>
              </a:rPr>
              <a:t>Use the lightest touch possible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32150" y="3124200"/>
            <a:ext cx="2527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A</a:t>
            </a:r>
            <a:r>
              <a:rPr lang="en-US" altLang="en-US" dirty="0">
                <a:solidFill>
                  <a:schemeClr val="tx2"/>
                </a:solidFill>
              </a:rPr>
              <a:t>sk a Question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09800" y="3740391"/>
            <a:ext cx="2635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chemeClr val="tx2"/>
                </a:solidFill>
              </a:rPr>
              <a:t>Make a </a:t>
            </a:r>
            <a:r>
              <a:rPr lang="en-US" altLang="en-US" sz="4000" b="1" dirty="0">
                <a:solidFill>
                  <a:schemeClr val="accent2"/>
                </a:solidFill>
              </a:rPr>
              <a:t>R</a:t>
            </a:r>
            <a:r>
              <a:rPr lang="en-US" altLang="en-US" dirty="0">
                <a:solidFill>
                  <a:schemeClr val="tx2"/>
                </a:solidFill>
              </a:rPr>
              <a:t>equest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003425" y="4160836"/>
            <a:ext cx="304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chemeClr val="tx2"/>
                </a:solidFill>
              </a:rPr>
              <a:t>Voice a </a:t>
            </a:r>
            <a:r>
              <a:rPr lang="en-US" altLang="en-US" sz="4000" b="1" dirty="0">
                <a:solidFill>
                  <a:schemeClr val="accent2"/>
                </a:solidFill>
              </a:rPr>
              <a:t>C</a:t>
            </a:r>
            <a:r>
              <a:rPr lang="en-US" altLang="en-US" dirty="0">
                <a:solidFill>
                  <a:schemeClr val="tx2"/>
                </a:solidFill>
              </a:rPr>
              <a:t>oncern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032794" y="4706691"/>
            <a:ext cx="4926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chemeClr val="tx2"/>
                </a:solidFill>
              </a:rPr>
              <a:t>Use </a:t>
            </a:r>
            <a:r>
              <a:rPr lang="en-US" altLang="en-US" sz="4000" b="1" dirty="0">
                <a:solidFill>
                  <a:schemeClr val="accent2"/>
                </a:solidFill>
              </a:rPr>
              <a:t>C</a:t>
            </a:r>
            <a:r>
              <a:rPr lang="en-US" altLang="en-US" dirty="0">
                <a:solidFill>
                  <a:schemeClr val="tx2"/>
                </a:solidFill>
              </a:rPr>
              <a:t>hain of Command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7200" y="4899265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chemeClr val="tx2"/>
                </a:solidFill>
              </a:rPr>
              <a:t>If no success…</a:t>
            </a:r>
          </a:p>
        </p:txBody>
      </p:sp>
      <p:sp>
        <p:nvSpPr>
          <p:cNvPr id="10" name="TextBox 3"/>
          <p:cNvSpPr>
            <a:spLocks noChangeArrowheads="1"/>
          </p:cNvSpPr>
          <p:nvPr/>
        </p:nvSpPr>
        <p:spPr bwMode="auto">
          <a:xfrm>
            <a:off x="1905000" y="5635071"/>
            <a:ext cx="4978400" cy="5254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sz="2300" b="1" i="1" dirty="0">
                <a:solidFill>
                  <a:schemeClr val="bg2"/>
                </a:solidFill>
              </a:rPr>
              <a:t>Key phrase: </a:t>
            </a:r>
            <a:r>
              <a:rPr lang="en-US" altLang="en-US" sz="2600" b="1" dirty="0">
                <a:solidFill>
                  <a:schemeClr val="bg2"/>
                </a:solidFill>
              </a:rPr>
              <a:t>“I have a concern.”</a:t>
            </a:r>
          </a:p>
        </p:txBody>
      </p:sp>
      <p:pic>
        <p:nvPicPr>
          <p:cNvPr id="11" name="Picture 10" descr="http://t2.gstatic.com/images?q=tbn:_VZGtdgK3Q6_5M:http://www.markhoustonrecovery.com/images/upload/warning%25201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81180"/>
            <a:ext cx="186531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289812"/>
      </p:ext>
    </p:extLst>
  </p:cSld>
  <p:clrMapOvr>
    <a:masterClrMapping/>
  </p:clrMapOvr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3613</TotalTime>
  <Words>96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WFBMC Internal Theme1</vt:lpstr>
      <vt:lpstr>Lab / Pathology  Managers Meeting</vt:lpstr>
      <vt:lpstr>Patient and Family Promise</vt:lpstr>
      <vt:lpstr>Serious Safety Events</vt:lpstr>
      <vt:lpstr>Lab Pathology Deviations - July</vt:lpstr>
      <vt:lpstr>Lab Pathology Deviations by Section July</vt:lpstr>
      <vt:lpstr>Safety Focus of the Month  August: ARCC  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Christy Hernandez</cp:lastModifiedBy>
  <cp:revision>205</cp:revision>
  <cp:lastPrinted>2018-11-20T13:07:49Z</cp:lastPrinted>
  <dcterms:created xsi:type="dcterms:W3CDTF">2016-09-30T15:29:35Z</dcterms:created>
  <dcterms:modified xsi:type="dcterms:W3CDTF">2019-08-29T17:11:11Z</dcterms:modified>
</cp:coreProperties>
</file>