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91" r:id="rId4"/>
    <p:sldId id="300" r:id="rId5"/>
    <p:sldId id="299" r:id="rId6"/>
    <p:sldId id="302" r:id="rId7"/>
    <p:sldId id="305" r:id="rId8"/>
    <p:sldId id="304" r:id="rId9"/>
    <p:sldId id="290" r:id="rId10"/>
    <p:sldId id="286" r:id="rId11"/>
    <p:sldId id="307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5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dctr.ad.wfubmc.edu\dfs\home4$\shportis\Desktop%20Documents\RL6%20Lab%20Path%20Deviations%20Lo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dctr.ad.wfubmc.edu\dfs\home4$\shportis\Desktop%20Documents\RL6%20Lab%20Path%20Deviations%20Lo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Event Type</a:t>
            </a:r>
          </a:p>
        </c:rich>
      </c:tx>
      <c:layout>
        <c:manualLayout>
          <c:xMode val="edge"/>
          <c:yMode val="edge"/>
          <c:x val="0.41591161872092719"/>
          <c:y val="1.76600441501103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Type'!$A$3:$A$21</c:f>
              <c:strCache>
                <c:ptCount val="19"/>
                <c:pt idx="0">
                  <c:v>Accessioning Error</c:v>
                </c:pt>
                <c:pt idx="1">
                  <c:v>Incorrect Results Reported</c:v>
                </c:pt>
                <c:pt idx="2">
                  <c:v>Lost Specimen</c:v>
                </c:pt>
                <c:pt idx="3">
                  <c:v>Labeling Issue</c:v>
                </c:pt>
                <c:pt idx="4">
                  <c:v>Short Sample</c:v>
                </c:pt>
                <c:pt idx="5">
                  <c:v>Deviation in SOP</c:v>
                </c:pt>
                <c:pt idx="6">
                  <c:v>Delay Normal Result</c:v>
                </c:pt>
                <c:pt idx="7">
                  <c:v>Incorrect Processing</c:v>
                </c:pt>
                <c:pt idx="8">
                  <c:v>Wrong tube</c:v>
                </c:pt>
                <c:pt idx="9">
                  <c:v>Hemolyzed Specimen</c:v>
                </c:pt>
                <c:pt idx="10">
                  <c:v>Delayed Collection</c:v>
                </c:pt>
                <c:pt idx="11">
                  <c:v>Wrong Patient Collected</c:v>
                </c:pt>
                <c:pt idx="12">
                  <c:v>Incorrect Test Performed</c:v>
                </c:pt>
                <c:pt idx="13">
                  <c:v>Not Collected</c:v>
                </c:pt>
                <c:pt idx="14">
                  <c:v>Order Cancelled</c:v>
                </c:pt>
                <c:pt idx="15">
                  <c:v>Critical Results Not Called</c:v>
                </c:pt>
                <c:pt idx="16">
                  <c:v>BBID</c:v>
                </c:pt>
                <c:pt idx="17">
                  <c:v>Results Posted to Wrong MR</c:v>
                </c:pt>
                <c:pt idx="18">
                  <c:v>Other</c:v>
                </c:pt>
              </c:strCache>
            </c:strRef>
          </c:cat>
          <c:val>
            <c:numRef>
              <c:f>'Event Type'!$B$3:$B$21</c:f>
              <c:numCache>
                <c:formatCode>General</c:formatCode>
                <c:ptCount val="19"/>
                <c:pt idx="0">
                  <c:v>16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11</c:v>
                </c:pt>
                <c:pt idx="5">
                  <c:v>7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B8-4EBC-BD13-12F7DC0E2C56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Type'!$A$3:$A$21</c:f>
              <c:strCache>
                <c:ptCount val="19"/>
                <c:pt idx="0">
                  <c:v>Accessioning Error</c:v>
                </c:pt>
                <c:pt idx="1">
                  <c:v>Incorrect Results Reported</c:v>
                </c:pt>
                <c:pt idx="2">
                  <c:v>Lost Specimen</c:v>
                </c:pt>
                <c:pt idx="3">
                  <c:v>Labeling Issue</c:v>
                </c:pt>
                <c:pt idx="4">
                  <c:v>Short Sample</c:v>
                </c:pt>
                <c:pt idx="5">
                  <c:v>Deviation in SOP</c:v>
                </c:pt>
                <c:pt idx="6">
                  <c:v>Delay Normal Result</c:v>
                </c:pt>
                <c:pt idx="7">
                  <c:v>Incorrect Processing</c:v>
                </c:pt>
                <c:pt idx="8">
                  <c:v>Wrong tube</c:v>
                </c:pt>
                <c:pt idx="9">
                  <c:v>Hemolyzed Specimen</c:v>
                </c:pt>
                <c:pt idx="10">
                  <c:v>Delayed Collection</c:v>
                </c:pt>
                <c:pt idx="11">
                  <c:v>Wrong Patient Collected</c:v>
                </c:pt>
                <c:pt idx="12">
                  <c:v>Incorrect Test Performed</c:v>
                </c:pt>
                <c:pt idx="13">
                  <c:v>Not Collected</c:v>
                </c:pt>
                <c:pt idx="14">
                  <c:v>Order Cancelled</c:v>
                </c:pt>
                <c:pt idx="15">
                  <c:v>Critical Results Not Called</c:v>
                </c:pt>
                <c:pt idx="16">
                  <c:v>BBID</c:v>
                </c:pt>
                <c:pt idx="17">
                  <c:v>Results Posted to Wrong MR</c:v>
                </c:pt>
                <c:pt idx="18">
                  <c:v>Other</c:v>
                </c:pt>
              </c:strCache>
            </c:strRef>
          </c:cat>
          <c:val>
            <c:numRef>
              <c:f>'Event Type'!$C$3:$C$21</c:f>
              <c:numCache>
                <c:formatCode>General</c:formatCode>
                <c:ptCount val="19"/>
                <c:pt idx="0">
                  <c:v>7</c:v>
                </c:pt>
                <c:pt idx="1">
                  <c:v>42</c:v>
                </c:pt>
                <c:pt idx="2">
                  <c:v>1</c:v>
                </c:pt>
                <c:pt idx="3">
                  <c:v>4</c:v>
                </c:pt>
                <c:pt idx="4">
                  <c:v>7</c:v>
                </c:pt>
                <c:pt idx="5">
                  <c:v>23</c:v>
                </c:pt>
                <c:pt idx="6">
                  <c:v>6</c:v>
                </c:pt>
                <c:pt idx="8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3</c:v>
                </c:pt>
                <c:pt idx="16">
                  <c:v>1</c:v>
                </c:pt>
                <c:pt idx="17">
                  <c:v>2</c:v>
                </c:pt>
                <c:pt idx="1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B8-4EBC-BD13-12F7DC0E2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5131232"/>
        <c:axId val="315129264"/>
      </c:barChart>
      <c:catAx>
        <c:axId val="31513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129264"/>
        <c:crosses val="autoZero"/>
        <c:auto val="1"/>
        <c:lblAlgn val="ctr"/>
        <c:lblOffset val="100"/>
        <c:noMultiLvlLbl val="0"/>
      </c:catAx>
      <c:valAx>
        <c:axId val="31512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13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By Section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'By Section'!$B$2</c:f>
              <c:strCache>
                <c:ptCount val="1"/>
                <c:pt idx="0">
                  <c:v>Jul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'By Section'!$A$3:$A$14</c:f>
              <c:strCache>
                <c:ptCount val="12"/>
                <c:pt idx="0">
                  <c:v>Autopsy</c:v>
                </c:pt>
                <c:pt idx="1">
                  <c:v>OP Phleb</c:v>
                </c:pt>
                <c:pt idx="2">
                  <c:v>IP Phleb</c:v>
                </c:pt>
                <c:pt idx="3">
                  <c:v>Central Process</c:v>
                </c:pt>
                <c:pt idx="4">
                  <c:v>OR Path Lab</c:v>
                </c:pt>
                <c:pt idx="5">
                  <c:v>Micro</c:v>
                </c:pt>
                <c:pt idx="6">
                  <c:v>Histology</c:v>
                </c:pt>
                <c:pt idx="7">
                  <c:v>Core Lab</c:v>
                </c:pt>
                <c:pt idx="8">
                  <c:v>Chemistry</c:v>
                </c:pt>
                <c:pt idx="9">
                  <c:v>Send Out</c:v>
                </c:pt>
                <c:pt idx="10">
                  <c:v>Blood Bank</c:v>
                </c:pt>
                <c:pt idx="11">
                  <c:v>Blood gas</c:v>
                </c:pt>
              </c:strCache>
            </c:strRef>
          </c:cat>
          <c:val>
            <c:numRef>
              <c:f>'By Section'!$B$3:$B$14</c:f>
              <c:numCache>
                <c:formatCode>General</c:formatCode>
                <c:ptCount val="12"/>
                <c:pt idx="0">
                  <c:v>16</c:v>
                </c:pt>
                <c:pt idx="1">
                  <c:v>17</c:v>
                </c:pt>
                <c:pt idx="2">
                  <c:v>12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2-4491-8392-C306DE400A4A}"/>
            </c:ext>
          </c:extLst>
        </c:ser>
        <c:ser>
          <c:idx val="1"/>
          <c:order val="1"/>
          <c:tx>
            <c:strRef>
              <c:f>'By Section'!$C$2</c:f>
              <c:strCache>
                <c:ptCount val="1"/>
                <c:pt idx="0">
                  <c:v>Aug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'By Section'!$A$3:$A$14</c:f>
              <c:strCache>
                <c:ptCount val="12"/>
                <c:pt idx="0">
                  <c:v>Autopsy</c:v>
                </c:pt>
                <c:pt idx="1">
                  <c:v>OP Phleb</c:v>
                </c:pt>
                <c:pt idx="2">
                  <c:v>IP Phleb</c:v>
                </c:pt>
                <c:pt idx="3">
                  <c:v>Central Process</c:v>
                </c:pt>
                <c:pt idx="4">
                  <c:v>OR Path Lab</c:v>
                </c:pt>
                <c:pt idx="5">
                  <c:v>Micro</c:v>
                </c:pt>
                <c:pt idx="6">
                  <c:v>Histology</c:v>
                </c:pt>
                <c:pt idx="7">
                  <c:v>Core Lab</c:v>
                </c:pt>
                <c:pt idx="8">
                  <c:v>Chemistry</c:v>
                </c:pt>
                <c:pt idx="9">
                  <c:v>Send Out</c:v>
                </c:pt>
                <c:pt idx="10">
                  <c:v>Blood Bank</c:v>
                </c:pt>
                <c:pt idx="11">
                  <c:v>Blood gas</c:v>
                </c:pt>
              </c:strCache>
            </c:strRef>
          </c:cat>
          <c:val>
            <c:numRef>
              <c:f>'By Section'!$C$3:$C$14</c:f>
              <c:numCache>
                <c:formatCode>General</c:formatCode>
                <c:ptCount val="12"/>
                <c:pt idx="0">
                  <c:v>9</c:v>
                </c:pt>
                <c:pt idx="1">
                  <c:v>25</c:v>
                </c:pt>
                <c:pt idx="2">
                  <c:v>15</c:v>
                </c:pt>
                <c:pt idx="3">
                  <c:v>4</c:v>
                </c:pt>
                <c:pt idx="4">
                  <c:v>4</c:v>
                </c:pt>
                <c:pt idx="5">
                  <c:v>1</c:v>
                </c:pt>
                <c:pt idx="7">
                  <c:v>14</c:v>
                </c:pt>
                <c:pt idx="8">
                  <c:v>31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2-4491-8392-C306DE400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41547560"/>
        <c:axId val="541546904"/>
      </c:barChart>
      <c:catAx>
        <c:axId val="54154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546904"/>
        <c:crosses val="autoZero"/>
        <c:auto val="1"/>
        <c:lblAlgn val="ctr"/>
        <c:lblOffset val="100"/>
        <c:noMultiLvlLbl val="0"/>
      </c:catAx>
      <c:valAx>
        <c:axId val="541546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547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3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66800" y="4972050"/>
            <a:ext cx="6705600" cy="43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1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  <p:sldLayoutId id="214748367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00101" y="304800"/>
            <a:ext cx="77724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Safety Coach Meeting Participation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1" y="1447800"/>
            <a:ext cx="7772399" cy="460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07996"/>
          </a:xfrm>
        </p:spPr>
        <p:txBody>
          <a:bodyPr/>
          <a:lstStyle/>
          <a:p>
            <a:pPr algn="ctr"/>
            <a:r>
              <a:rPr lang="en-US" dirty="0"/>
              <a:t>Zero tolerance for expired reagents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3046988"/>
          </a:xfrm>
        </p:spPr>
        <p:txBody>
          <a:bodyPr/>
          <a:lstStyle/>
          <a:p>
            <a:pPr marL="971550" lvl="2" indent="-514350"/>
            <a:r>
              <a:rPr lang="en-US" sz="2000" dirty="0" smtClean="0"/>
              <a:t>The </a:t>
            </a:r>
            <a:r>
              <a:rPr lang="en-US" sz="2000" dirty="0" smtClean="0"/>
              <a:t>Associate Director and Lab manager of each lab section will develop a plan to appropriately maintain their inventory </a:t>
            </a:r>
            <a:r>
              <a:rPr lang="en-US" sz="2000" i="1" u="sng" dirty="0" smtClean="0"/>
              <a:t>to avoid use of expired reagents in their section</a:t>
            </a:r>
            <a:r>
              <a:rPr lang="en-US" sz="2000" i="1" dirty="0" smtClean="0"/>
              <a:t>.</a:t>
            </a:r>
          </a:p>
          <a:p>
            <a:pPr marL="971550" lvl="2" indent="-514350"/>
            <a:r>
              <a:rPr lang="en-US" sz="2000" dirty="0" smtClean="0"/>
              <a:t>The Safety Governance Committee will review the action plans at the September </a:t>
            </a:r>
            <a:r>
              <a:rPr lang="en-US" sz="2000" dirty="0" smtClean="0"/>
              <a:t>meeting (September 25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).</a:t>
            </a:r>
            <a:endParaRPr lang="en-US" sz="2000" dirty="0" smtClean="0"/>
          </a:p>
          <a:p>
            <a:pPr marL="971550" lvl="2" indent="-514350"/>
            <a:r>
              <a:rPr lang="en-US" sz="2000" dirty="0" smtClean="0"/>
              <a:t>October will be the kickoff for zero tolerance of expired reagents</a:t>
            </a:r>
          </a:p>
          <a:p>
            <a:pPr marL="1196975" lvl="3" indent="-514350"/>
            <a:endParaRPr lang="en-US" dirty="0"/>
          </a:p>
        </p:txBody>
      </p:sp>
      <p:pic>
        <p:nvPicPr>
          <p:cNvPr id="5" name="Picture 4" descr="My Kind Of Introduction: Riiviva Microderm Kit Giveaw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886200"/>
            <a:ext cx="3667237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9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514600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WFB: 31</a:t>
            </a:r>
          </a:p>
          <a:p>
            <a:pPr marL="0" indent="0">
              <a:buNone/>
            </a:pPr>
            <a:r>
              <a:rPr lang="en-US" sz="2400" dirty="0" smtClean="0"/>
              <a:t>BCH: 129</a:t>
            </a:r>
          </a:p>
          <a:p>
            <a:pPr marL="0" indent="0">
              <a:buNone/>
            </a:pPr>
            <a:r>
              <a:rPr lang="en-US" sz="2400" dirty="0" smtClean="0"/>
              <a:t>DMC: 110</a:t>
            </a:r>
          </a:p>
          <a:p>
            <a:pPr marL="0" indent="0">
              <a:buNone/>
            </a:pPr>
            <a:r>
              <a:rPr lang="en-US" sz="2400" dirty="0" smtClean="0"/>
              <a:t>HPMC: 47</a:t>
            </a:r>
          </a:p>
          <a:p>
            <a:pPr marL="0" indent="0">
              <a:buNone/>
            </a:pPr>
            <a:r>
              <a:rPr lang="en-US" sz="2400" dirty="0" smtClean="0"/>
              <a:t>LMC: 200</a:t>
            </a:r>
          </a:p>
          <a:p>
            <a:pPr marL="0" indent="0">
              <a:buNone/>
            </a:pPr>
            <a:r>
              <a:rPr lang="en-US" sz="2400" dirty="0" smtClean="0"/>
              <a:t>WMC: 91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72256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754137"/>
              </p:ext>
            </p:extLst>
          </p:nvPr>
        </p:nvGraphicFramePr>
        <p:xfrm>
          <a:off x="838200" y="1447800"/>
          <a:ext cx="7696200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02670" y="6013817"/>
            <a:ext cx="1887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Blue Bar – July (58)</a:t>
            </a:r>
          </a:p>
          <a:p>
            <a:r>
              <a:rPr lang="en-US" sz="1400" dirty="0" smtClean="0"/>
              <a:t>Orange Bar – Aug (107)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14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 by Section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802688"/>
              </p:ext>
            </p:extLst>
          </p:nvPr>
        </p:nvGraphicFramePr>
        <p:xfrm>
          <a:off x="533400" y="1905000"/>
          <a:ext cx="8077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02670" y="6013817"/>
            <a:ext cx="1887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Blue Bar – July (58)</a:t>
            </a:r>
          </a:p>
          <a:p>
            <a:r>
              <a:rPr lang="en-US" sz="1400" dirty="0" smtClean="0"/>
              <a:t>Orange Bar – Aug (107)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7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</a:t>
            </a:r>
            <a:endParaRPr lang="en-US" dirty="0"/>
          </a:p>
        </p:txBody>
      </p:sp>
      <p:sp>
        <p:nvSpPr>
          <p:cNvPr id="4" name="TextBox 6"/>
          <p:cNvSpPr txBox="1"/>
          <p:nvPr/>
        </p:nvSpPr>
        <p:spPr>
          <a:xfrm>
            <a:off x="2514600" y="1905000"/>
            <a:ext cx="3842971" cy="228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/>
              <a:t>Closing the Loop </a:t>
            </a:r>
          </a:p>
          <a:p>
            <a:pPr algn="ctr"/>
            <a:r>
              <a:rPr lang="en-US" sz="2800" b="1" dirty="0"/>
              <a:t>May 2019: 34/61= 56%</a:t>
            </a:r>
          </a:p>
          <a:p>
            <a:pPr algn="ctr"/>
            <a:r>
              <a:rPr lang="en-US" sz="2800" b="1" dirty="0"/>
              <a:t>June 2019: 18/26= 69%</a:t>
            </a:r>
          </a:p>
          <a:p>
            <a:pPr algn="ctr"/>
            <a:r>
              <a:rPr lang="en-US" sz="2800" b="1" dirty="0"/>
              <a:t>July: 35/58=</a:t>
            </a:r>
            <a:r>
              <a:rPr lang="en-US" sz="2800" b="1" baseline="0" dirty="0"/>
              <a:t> 60%</a:t>
            </a:r>
          </a:p>
          <a:p>
            <a:pPr algn="ctr"/>
            <a:r>
              <a:rPr lang="en-US" sz="2800" b="1" baseline="0" dirty="0"/>
              <a:t>August 66/107= 62%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817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0" y="1524000"/>
            <a:ext cx="2819400" cy="2769989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</a:t>
            </a:r>
            <a:br>
              <a:rPr lang="en-US" dirty="0" smtClean="0"/>
            </a:br>
            <a:r>
              <a:rPr lang="en-US" dirty="0" smtClean="0"/>
              <a:t>by</a:t>
            </a:r>
            <a:br>
              <a:rPr lang="en-US" dirty="0" smtClean="0"/>
            </a:br>
            <a:r>
              <a:rPr lang="en-US" dirty="0" smtClean="0"/>
              <a:t>Section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533400"/>
            <a:ext cx="3048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171142"/>
            <a:ext cx="2857500" cy="34395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343150" y="322117"/>
          <a:ext cx="4457700" cy="53357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1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 With &amp; Accept Questioning Attitudes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911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8085">
                <a:tc gridSpan="2">
                  <a:txBody>
                    <a:bodyPr/>
                    <a:lstStyle/>
                    <a:p>
                      <a:pPr marL="0" lvl="0" indent="0" algn="ctr" defTabSz="914400">
                        <a:tabLst>
                          <a:tab pos="346075" algn="l"/>
                        </a:tabLst>
                      </a:pPr>
                      <a:r>
                        <a:rPr lang="en-US" sz="21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STOP</a:t>
                      </a:r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lvl="0" algn="ctr"/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you are uncertain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30188" indent="-230188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endParaRPr lang="en-US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2411"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you</a:t>
                      </a: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have a question about your planned action</a:t>
                      </a:r>
                    </a:p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When you realize that the task does</a:t>
                      </a: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 follow the normal policy, procedure, protocol, plan, etc. 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endParaRPr lang="en-US" sz="110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something just doesn’t feel right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you hear someone say “I have a concern” STOP and address this genuine worry that we may cause harm</a:t>
                      </a:r>
                      <a:endParaRPr lang="en-US" sz="110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057400" y="-228600"/>
            <a:ext cx="1885950" cy="15773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Please use this template as provided. Do not modify the font, bullets, border or background.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for orange text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for blue text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this if you need red</a:t>
            </a:r>
          </a:p>
        </p:txBody>
      </p:sp>
      <p:pic>
        <p:nvPicPr>
          <p:cNvPr id="6" name="Picture 7" descr="C:\Users\cheri\AppData\Local\Microsoft\Windows\Temporary Internet Files\Content.IE5\V3LGWDZ7\MCj0434805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2875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1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07996"/>
          </a:xfrm>
        </p:spPr>
        <p:txBody>
          <a:bodyPr/>
          <a:lstStyle/>
          <a:p>
            <a:pPr algn="ctr"/>
            <a:r>
              <a:rPr lang="en-US" dirty="0" smtClean="0"/>
              <a:t>Safety Starts Here Section Compliance 2019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09" y="1417466"/>
            <a:ext cx="7739982" cy="452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3813</TotalTime>
  <Words>290</Words>
  <Application>Microsoft Office PowerPoint</Application>
  <PresentationFormat>On-screen Show (4:3)</PresentationFormat>
  <Paragraphs>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WFBMC Internal Theme1</vt:lpstr>
      <vt:lpstr>Lab / Pathology  Managers Meeting</vt:lpstr>
      <vt:lpstr>Patient and Family Promise</vt:lpstr>
      <vt:lpstr>Serious Safety Events</vt:lpstr>
      <vt:lpstr>Lab Pathology Deviations</vt:lpstr>
      <vt:lpstr>Lab Pathology Deviations by Section</vt:lpstr>
      <vt:lpstr>RL6 Closing the Loop Compliance</vt:lpstr>
      <vt:lpstr>RL6 Closing the Loop Compliance by Section</vt:lpstr>
      <vt:lpstr>PowerPoint Presentation</vt:lpstr>
      <vt:lpstr>Safety Starts Here Section Compliance 2019</vt:lpstr>
      <vt:lpstr>PowerPoint Presentation</vt:lpstr>
      <vt:lpstr>Zero tolerance for expired reagents 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Shelley C. Bowman</cp:lastModifiedBy>
  <cp:revision>211</cp:revision>
  <cp:lastPrinted>2018-11-20T13:07:49Z</cp:lastPrinted>
  <dcterms:created xsi:type="dcterms:W3CDTF">2016-09-30T15:29:35Z</dcterms:created>
  <dcterms:modified xsi:type="dcterms:W3CDTF">2019-09-10T12:03:49Z</dcterms:modified>
</cp:coreProperties>
</file>