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91" r:id="rId3"/>
    <p:sldId id="300" r:id="rId4"/>
    <p:sldId id="299" r:id="rId5"/>
    <p:sldId id="319" r:id="rId6"/>
    <p:sldId id="320" r:id="rId7"/>
    <p:sldId id="321" r:id="rId8"/>
    <p:sldId id="314" r:id="rId9"/>
    <p:sldId id="315" r:id="rId10"/>
    <p:sldId id="317" r:id="rId11"/>
    <p:sldId id="318" r:id="rId12"/>
    <p:sldId id="290" r:id="rId13"/>
    <p:sldId id="286" r:id="rId14"/>
    <p:sldId id="322" r:id="rId15"/>
    <p:sldId id="311" r:id="rId16"/>
    <p:sldId id="312" r:id="rId17"/>
    <p:sldId id="313" r:id="rId18"/>
    <p:sldId id="310"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35" autoAdjust="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edctr.ad.wfubmc.edu\dfs\home4$\shportis\Desktop%20Documents\RL6%20Lab%20Path%20Deviations%20Lo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Event Type</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'Event Type'!$B$2</c:f>
              <c:strCache>
                <c:ptCount val="1"/>
                <c:pt idx="0">
                  <c:v>Jul</c:v>
                </c:pt>
              </c:strCache>
            </c:strRef>
          </c:tx>
          <c:spPr>
            <a:solidFill>
              <a:schemeClr val="accent1"/>
            </a:solidFill>
            <a:ln>
              <a:noFill/>
            </a:ln>
            <a:effectLst/>
          </c:spPr>
          <c:invertIfNegative val="0"/>
          <c:cat>
            <c:strRef>
              <c:f>'Event Type'!$A$3:$A$22</c:f>
              <c:strCache>
                <c:ptCount val="20"/>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Other</c:v>
                </c:pt>
              </c:strCache>
            </c:strRef>
          </c:cat>
          <c:val>
            <c:numRef>
              <c:f>'Event Type'!$B$3:$B$22</c:f>
              <c:numCache>
                <c:formatCode>General</c:formatCode>
                <c:ptCount val="20"/>
                <c:pt idx="0">
                  <c:v>16</c:v>
                </c:pt>
                <c:pt idx="1">
                  <c:v>4</c:v>
                </c:pt>
                <c:pt idx="2">
                  <c:v>3</c:v>
                </c:pt>
                <c:pt idx="3">
                  <c:v>4</c:v>
                </c:pt>
                <c:pt idx="4">
                  <c:v>11</c:v>
                </c:pt>
                <c:pt idx="5">
                  <c:v>7</c:v>
                </c:pt>
                <c:pt idx="6">
                  <c:v>1</c:v>
                </c:pt>
                <c:pt idx="7">
                  <c:v>2</c:v>
                </c:pt>
                <c:pt idx="8">
                  <c:v>3</c:v>
                </c:pt>
                <c:pt idx="9">
                  <c:v>1</c:v>
                </c:pt>
                <c:pt idx="10">
                  <c:v>2</c:v>
                </c:pt>
                <c:pt idx="11">
                  <c:v>1</c:v>
                </c:pt>
                <c:pt idx="19">
                  <c:v>3</c:v>
                </c:pt>
              </c:numCache>
            </c:numRef>
          </c:val>
          <c:extLst>
            <c:ext xmlns:c16="http://schemas.microsoft.com/office/drawing/2014/chart" uri="{C3380CC4-5D6E-409C-BE32-E72D297353CC}">
              <c16:uniqueId val="{00000000-2F6C-4E7F-A958-BDE31C95AC5A}"/>
            </c:ext>
          </c:extLst>
        </c:ser>
        <c:ser>
          <c:idx val="1"/>
          <c:order val="1"/>
          <c:tx>
            <c:strRef>
              <c:f>'Event Type'!$C$2</c:f>
              <c:strCache>
                <c:ptCount val="1"/>
                <c:pt idx="0">
                  <c:v>Aug</c:v>
                </c:pt>
              </c:strCache>
            </c:strRef>
          </c:tx>
          <c:spPr>
            <a:solidFill>
              <a:schemeClr val="accent2"/>
            </a:solidFill>
            <a:ln>
              <a:noFill/>
            </a:ln>
            <a:effectLst/>
          </c:spPr>
          <c:invertIfNegative val="0"/>
          <c:cat>
            <c:strRef>
              <c:f>'Event Type'!$A$3:$A$22</c:f>
              <c:strCache>
                <c:ptCount val="20"/>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Other</c:v>
                </c:pt>
              </c:strCache>
            </c:strRef>
          </c:cat>
          <c:val>
            <c:numRef>
              <c:f>'Event Type'!$C$3:$C$22</c:f>
              <c:numCache>
                <c:formatCode>General</c:formatCode>
                <c:ptCount val="20"/>
                <c:pt idx="0">
                  <c:v>7</c:v>
                </c:pt>
                <c:pt idx="1">
                  <c:v>42</c:v>
                </c:pt>
                <c:pt idx="2">
                  <c:v>1</c:v>
                </c:pt>
                <c:pt idx="3">
                  <c:v>4</c:v>
                </c:pt>
                <c:pt idx="4">
                  <c:v>7</c:v>
                </c:pt>
                <c:pt idx="5">
                  <c:v>23</c:v>
                </c:pt>
                <c:pt idx="6">
                  <c:v>6</c:v>
                </c:pt>
                <c:pt idx="8">
                  <c:v>4</c:v>
                </c:pt>
                <c:pt idx="12">
                  <c:v>1</c:v>
                </c:pt>
                <c:pt idx="13">
                  <c:v>1</c:v>
                </c:pt>
                <c:pt idx="14">
                  <c:v>1</c:v>
                </c:pt>
                <c:pt idx="15">
                  <c:v>3</c:v>
                </c:pt>
                <c:pt idx="16">
                  <c:v>1</c:v>
                </c:pt>
                <c:pt idx="17">
                  <c:v>2</c:v>
                </c:pt>
                <c:pt idx="19">
                  <c:v>4</c:v>
                </c:pt>
              </c:numCache>
            </c:numRef>
          </c:val>
          <c:extLst>
            <c:ext xmlns:c16="http://schemas.microsoft.com/office/drawing/2014/chart" uri="{C3380CC4-5D6E-409C-BE32-E72D297353CC}">
              <c16:uniqueId val="{00000001-2F6C-4E7F-A958-BDE31C95AC5A}"/>
            </c:ext>
          </c:extLst>
        </c:ser>
        <c:ser>
          <c:idx val="2"/>
          <c:order val="2"/>
          <c:tx>
            <c:strRef>
              <c:f>'Event Type'!$D$2</c:f>
              <c:strCache>
                <c:ptCount val="1"/>
                <c:pt idx="0">
                  <c:v>Sep</c:v>
                </c:pt>
              </c:strCache>
            </c:strRef>
          </c:tx>
          <c:spPr>
            <a:solidFill>
              <a:schemeClr val="accent3"/>
            </a:solidFill>
            <a:ln>
              <a:noFill/>
            </a:ln>
            <a:effectLst/>
          </c:spPr>
          <c:invertIfNegative val="0"/>
          <c:cat>
            <c:strRef>
              <c:f>'Event Type'!$A$3:$A$22</c:f>
              <c:strCache>
                <c:ptCount val="20"/>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Other</c:v>
                </c:pt>
              </c:strCache>
            </c:strRef>
          </c:cat>
          <c:val>
            <c:numRef>
              <c:f>'Event Type'!$D$3:$D$22</c:f>
              <c:numCache>
                <c:formatCode>General</c:formatCode>
                <c:ptCount val="20"/>
                <c:pt idx="0">
                  <c:v>2</c:v>
                </c:pt>
                <c:pt idx="1">
                  <c:v>37</c:v>
                </c:pt>
                <c:pt idx="2">
                  <c:v>5</c:v>
                </c:pt>
                <c:pt idx="3">
                  <c:v>3</c:v>
                </c:pt>
                <c:pt idx="4">
                  <c:v>6</c:v>
                </c:pt>
                <c:pt idx="5">
                  <c:v>17</c:v>
                </c:pt>
                <c:pt idx="6">
                  <c:v>3</c:v>
                </c:pt>
                <c:pt idx="8">
                  <c:v>5</c:v>
                </c:pt>
                <c:pt idx="9">
                  <c:v>1</c:v>
                </c:pt>
                <c:pt idx="10">
                  <c:v>3</c:v>
                </c:pt>
                <c:pt idx="14">
                  <c:v>2</c:v>
                </c:pt>
                <c:pt idx="15">
                  <c:v>3</c:v>
                </c:pt>
                <c:pt idx="16">
                  <c:v>3</c:v>
                </c:pt>
                <c:pt idx="18">
                  <c:v>2</c:v>
                </c:pt>
                <c:pt idx="19">
                  <c:v>2</c:v>
                </c:pt>
              </c:numCache>
            </c:numRef>
          </c:val>
          <c:extLst>
            <c:ext xmlns:c16="http://schemas.microsoft.com/office/drawing/2014/chart" uri="{C3380CC4-5D6E-409C-BE32-E72D297353CC}">
              <c16:uniqueId val="{00000002-2F6C-4E7F-A958-BDE31C95AC5A}"/>
            </c:ext>
          </c:extLst>
        </c:ser>
        <c:ser>
          <c:idx val="3"/>
          <c:order val="3"/>
          <c:tx>
            <c:strRef>
              <c:f>'Event Type'!$E$2</c:f>
              <c:strCache>
                <c:ptCount val="1"/>
                <c:pt idx="0">
                  <c:v>Oct</c:v>
                </c:pt>
              </c:strCache>
            </c:strRef>
          </c:tx>
          <c:spPr>
            <a:solidFill>
              <a:schemeClr val="accent4"/>
            </a:solidFill>
            <a:ln>
              <a:noFill/>
            </a:ln>
            <a:effectLst/>
          </c:spPr>
          <c:invertIfNegative val="0"/>
          <c:cat>
            <c:strRef>
              <c:f>'Event Type'!$A$3:$A$22</c:f>
              <c:strCache>
                <c:ptCount val="20"/>
                <c:pt idx="0">
                  <c:v>Accessioning Error</c:v>
                </c:pt>
                <c:pt idx="1">
                  <c:v>Incorrect Results Reported</c:v>
                </c:pt>
                <c:pt idx="2">
                  <c:v>Lost Specimen</c:v>
                </c:pt>
                <c:pt idx="3">
                  <c:v>Labeling Issue</c:v>
                </c:pt>
                <c:pt idx="4">
                  <c:v>Short Sample</c:v>
                </c:pt>
                <c:pt idx="5">
                  <c:v>Deviation in SOP</c:v>
                </c:pt>
                <c:pt idx="6">
                  <c:v>Delay Normal Result</c:v>
                </c:pt>
                <c:pt idx="7">
                  <c:v>Incorrect Processing</c:v>
                </c:pt>
                <c:pt idx="8">
                  <c:v>Wrong tube</c:v>
                </c:pt>
                <c:pt idx="9">
                  <c:v>Hemolyzed Specimen</c:v>
                </c:pt>
                <c:pt idx="10">
                  <c:v>Delayed Collection</c:v>
                </c:pt>
                <c:pt idx="11">
                  <c:v>Wrong Patient Collected</c:v>
                </c:pt>
                <c:pt idx="12">
                  <c:v>Incorrect Test Performed</c:v>
                </c:pt>
                <c:pt idx="13">
                  <c:v>Not Collected</c:v>
                </c:pt>
                <c:pt idx="14">
                  <c:v>Order Cancelled</c:v>
                </c:pt>
                <c:pt idx="15">
                  <c:v>Critical Results Not Called</c:v>
                </c:pt>
                <c:pt idx="16">
                  <c:v>BBID</c:v>
                </c:pt>
                <c:pt idx="17">
                  <c:v>Results Posted to Wrong MR</c:v>
                </c:pt>
                <c:pt idx="18">
                  <c:v>Delayed Delivery to Lab</c:v>
                </c:pt>
                <c:pt idx="19">
                  <c:v>Other</c:v>
                </c:pt>
              </c:strCache>
            </c:strRef>
          </c:cat>
          <c:val>
            <c:numRef>
              <c:f>'Event Type'!$E$3:$E$22</c:f>
              <c:numCache>
                <c:formatCode>General</c:formatCode>
                <c:ptCount val="20"/>
                <c:pt idx="0">
                  <c:v>4</c:v>
                </c:pt>
                <c:pt idx="1">
                  <c:v>16</c:v>
                </c:pt>
                <c:pt idx="2">
                  <c:v>3</c:v>
                </c:pt>
                <c:pt idx="3">
                  <c:v>1</c:v>
                </c:pt>
                <c:pt idx="4">
                  <c:v>3</c:v>
                </c:pt>
                <c:pt idx="5">
                  <c:v>11</c:v>
                </c:pt>
                <c:pt idx="6">
                  <c:v>4</c:v>
                </c:pt>
                <c:pt idx="7">
                  <c:v>1</c:v>
                </c:pt>
                <c:pt idx="8">
                  <c:v>3</c:v>
                </c:pt>
                <c:pt idx="10">
                  <c:v>3</c:v>
                </c:pt>
                <c:pt idx="13">
                  <c:v>1</c:v>
                </c:pt>
                <c:pt idx="14">
                  <c:v>1</c:v>
                </c:pt>
                <c:pt idx="15">
                  <c:v>1</c:v>
                </c:pt>
                <c:pt idx="16">
                  <c:v>3</c:v>
                </c:pt>
                <c:pt idx="18">
                  <c:v>6</c:v>
                </c:pt>
                <c:pt idx="19">
                  <c:v>5</c:v>
                </c:pt>
              </c:numCache>
            </c:numRef>
          </c:val>
          <c:extLst>
            <c:ext xmlns:c16="http://schemas.microsoft.com/office/drawing/2014/chart" uri="{C3380CC4-5D6E-409C-BE32-E72D297353CC}">
              <c16:uniqueId val="{00000003-2F6C-4E7F-A958-BDE31C95AC5A}"/>
            </c:ext>
          </c:extLst>
        </c:ser>
        <c:dLbls>
          <c:showLegendKey val="0"/>
          <c:showVal val="0"/>
          <c:showCatName val="0"/>
          <c:showSerName val="0"/>
          <c:showPercent val="0"/>
          <c:showBubbleSize val="0"/>
        </c:dLbls>
        <c:gapWidth val="267"/>
        <c:overlap val="-43"/>
        <c:axId val="315131232"/>
        <c:axId val="315129264"/>
      </c:barChart>
      <c:catAx>
        <c:axId val="31513123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15129264"/>
        <c:crosses val="autoZero"/>
        <c:auto val="1"/>
        <c:lblAlgn val="ctr"/>
        <c:lblOffset val="100"/>
        <c:noMultiLvlLbl val="0"/>
      </c:catAx>
      <c:valAx>
        <c:axId val="3151292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15131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By Section</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'By Section'!$B$2</c:f>
              <c:strCache>
                <c:ptCount val="1"/>
                <c:pt idx="0">
                  <c:v>Jul</c:v>
                </c:pt>
              </c:strCache>
            </c:strRef>
          </c:tx>
          <c:spPr>
            <a:solidFill>
              <a:schemeClr val="accent1"/>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Section'!$B$3:$B$18</c:f>
              <c:numCache>
                <c:formatCode>General</c:formatCode>
                <c:ptCount val="16"/>
                <c:pt idx="0">
                  <c:v>16</c:v>
                </c:pt>
                <c:pt idx="1">
                  <c:v>17</c:v>
                </c:pt>
                <c:pt idx="2">
                  <c:v>12</c:v>
                </c:pt>
                <c:pt idx="3">
                  <c:v>4</c:v>
                </c:pt>
                <c:pt idx="4">
                  <c:v>2</c:v>
                </c:pt>
                <c:pt idx="5">
                  <c:v>5</c:v>
                </c:pt>
                <c:pt idx="6">
                  <c:v>1</c:v>
                </c:pt>
                <c:pt idx="7">
                  <c:v>1</c:v>
                </c:pt>
              </c:numCache>
            </c:numRef>
          </c:val>
          <c:extLst>
            <c:ext xmlns:c16="http://schemas.microsoft.com/office/drawing/2014/chart" uri="{C3380CC4-5D6E-409C-BE32-E72D297353CC}">
              <c16:uniqueId val="{00000000-EB00-4B2D-B5EF-5CEF28C25774}"/>
            </c:ext>
          </c:extLst>
        </c:ser>
        <c:ser>
          <c:idx val="1"/>
          <c:order val="1"/>
          <c:tx>
            <c:strRef>
              <c:f>'By Section'!$C$2</c:f>
              <c:strCache>
                <c:ptCount val="1"/>
                <c:pt idx="0">
                  <c:v>Aug</c:v>
                </c:pt>
              </c:strCache>
            </c:strRef>
          </c:tx>
          <c:spPr>
            <a:solidFill>
              <a:schemeClr val="accent2"/>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Section'!$C$3:$C$18</c:f>
              <c:numCache>
                <c:formatCode>General</c:formatCode>
                <c:ptCount val="16"/>
                <c:pt idx="0">
                  <c:v>9</c:v>
                </c:pt>
                <c:pt idx="1">
                  <c:v>25</c:v>
                </c:pt>
                <c:pt idx="2">
                  <c:v>15</c:v>
                </c:pt>
                <c:pt idx="3">
                  <c:v>4</c:v>
                </c:pt>
                <c:pt idx="4">
                  <c:v>4</c:v>
                </c:pt>
                <c:pt idx="5">
                  <c:v>1</c:v>
                </c:pt>
                <c:pt idx="7">
                  <c:v>14</c:v>
                </c:pt>
                <c:pt idx="8">
                  <c:v>31</c:v>
                </c:pt>
                <c:pt idx="9">
                  <c:v>1</c:v>
                </c:pt>
                <c:pt idx="10">
                  <c:v>2</c:v>
                </c:pt>
                <c:pt idx="12">
                  <c:v>1</c:v>
                </c:pt>
              </c:numCache>
            </c:numRef>
          </c:val>
          <c:extLst>
            <c:ext xmlns:c16="http://schemas.microsoft.com/office/drawing/2014/chart" uri="{C3380CC4-5D6E-409C-BE32-E72D297353CC}">
              <c16:uniqueId val="{00000001-EB00-4B2D-B5EF-5CEF28C25774}"/>
            </c:ext>
          </c:extLst>
        </c:ser>
        <c:ser>
          <c:idx val="2"/>
          <c:order val="2"/>
          <c:tx>
            <c:strRef>
              <c:f>'By Section'!$D$2</c:f>
              <c:strCache>
                <c:ptCount val="1"/>
                <c:pt idx="0">
                  <c:v>Sep</c:v>
                </c:pt>
              </c:strCache>
            </c:strRef>
          </c:tx>
          <c:spPr>
            <a:solidFill>
              <a:schemeClr val="accent3"/>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Section'!$D$3:$D$18</c:f>
              <c:numCache>
                <c:formatCode>General</c:formatCode>
                <c:ptCount val="16"/>
                <c:pt idx="0">
                  <c:v>2</c:v>
                </c:pt>
                <c:pt idx="1">
                  <c:v>26</c:v>
                </c:pt>
                <c:pt idx="2">
                  <c:v>10</c:v>
                </c:pt>
                <c:pt idx="3">
                  <c:v>8</c:v>
                </c:pt>
                <c:pt idx="4">
                  <c:v>5</c:v>
                </c:pt>
                <c:pt idx="5">
                  <c:v>4</c:v>
                </c:pt>
                <c:pt idx="7">
                  <c:v>18</c:v>
                </c:pt>
                <c:pt idx="8">
                  <c:v>5</c:v>
                </c:pt>
                <c:pt idx="11">
                  <c:v>1</c:v>
                </c:pt>
                <c:pt idx="13">
                  <c:v>1</c:v>
                </c:pt>
                <c:pt idx="14">
                  <c:v>14</c:v>
                </c:pt>
              </c:numCache>
            </c:numRef>
          </c:val>
          <c:extLst>
            <c:ext xmlns:c16="http://schemas.microsoft.com/office/drawing/2014/chart" uri="{C3380CC4-5D6E-409C-BE32-E72D297353CC}">
              <c16:uniqueId val="{00000002-EB00-4B2D-B5EF-5CEF28C25774}"/>
            </c:ext>
          </c:extLst>
        </c:ser>
        <c:ser>
          <c:idx val="3"/>
          <c:order val="3"/>
          <c:tx>
            <c:strRef>
              <c:f>'By Section'!$E$2</c:f>
              <c:strCache>
                <c:ptCount val="1"/>
                <c:pt idx="0">
                  <c:v>Oct</c:v>
                </c:pt>
              </c:strCache>
            </c:strRef>
          </c:tx>
          <c:spPr>
            <a:solidFill>
              <a:schemeClr val="accent4"/>
            </a:solidFill>
            <a:ln>
              <a:noFill/>
            </a:ln>
            <a:effectLst/>
          </c:spPr>
          <c:invertIfNegative val="0"/>
          <c:cat>
            <c:strRef>
              <c:f>'By Section'!$A$3:$A$18</c:f>
              <c:strCache>
                <c:ptCount val="16"/>
                <c:pt idx="0">
                  <c:v>Autopsy</c:v>
                </c:pt>
                <c:pt idx="1">
                  <c:v>OP Phleb</c:v>
                </c:pt>
                <c:pt idx="2">
                  <c:v>IP Phleb</c:v>
                </c:pt>
                <c:pt idx="3">
                  <c:v>Central Process</c:v>
                </c:pt>
                <c:pt idx="4">
                  <c:v>OR Path Lab</c:v>
                </c:pt>
                <c:pt idx="5">
                  <c:v>Micro</c:v>
                </c:pt>
                <c:pt idx="6">
                  <c:v>Histology</c:v>
                </c:pt>
                <c:pt idx="7">
                  <c:v>Core Lab - Hematology</c:v>
                </c:pt>
                <c:pt idx="8">
                  <c:v>Chemistry</c:v>
                </c:pt>
                <c:pt idx="9">
                  <c:v>Send Out</c:v>
                </c:pt>
                <c:pt idx="10">
                  <c:v>Blood Bank</c:v>
                </c:pt>
                <c:pt idx="11">
                  <c:v>Cryogenetics</c:v>
                </c:pt>
                <c:pt idx="12">
                  <c:v>Blood Gas</c:v>
                </c:pt>
                <c:pt idx="13">
                  <c:v>Molecular Diag</c:v>
                </c:pt>
                <c:pt idx="14">
                  <c:v>Mass Spec</c:v>
                </c:pt>
                <c:pt idx="15">
                  <c:v>Cytology</c:v>
                </c:pt>
              </c:strCache>
            </c:strRef>
          </c:cat>
          <c:val>
            <c:numRef>
              <c:f>'By Section'!$E$3:$E$18</c:f>
              <c:numCache>
                <c:formatCode>General</c:formatCode>
                <c:ptCount val="16"/>
                <c:pt idx="0">
                  <c:v>6</c:v>
                </c:pt>
                <c:pt idx="1">
                  <c:v>21</c:v>
                </c:pt>
                <c:pt idx="2">
                  <c:v>9</c:v>
                </c:pt>
                <c:pt idx="3">
                  <c:v>5</c:v>
                </c:pt>
                <c:pt idx="4">
                  <c:v>5</c:v>
                </c:pt>
                <c:pt idx="5">
                  <c:v>2</c:v>
                </c:pt>
                <c:pt idx="7">
                  <c:v>4</c:v>
                </c:pt>
                <c:pt idx="8">
                  <c:v>12</c:v>
                </c:pt>
                <c:pt idx="10">
                  <c:v>1</c:v>
                </c:pt>
                <c:pt idx="15">
                  <c:v>1</c:v>
                </c:pt>
              </c:numCache>
            </c:numRef>
          </c:val>
          <c:extLst>
            <c:ext xmlns:c16="http://schemas.microsoft.com/office/drawing/2014/chart" uri="{C3380CC4-5D6E-409C-BE32-E72D297353CC}">
              <c16:uniqueId val="{00000003-EB00-4B2D-B5EF-5CEF28C25774}"/>
            </c:ext>
          </c:extLst>
        </c:ser>
        <c:dLbls>
          <c:showLegendKey val="0"/>
          <c:showVal val="0"/>
          <c:showCatName val="0"/>
          <c:showSerName val="0"/>
          <c:showPercent val="0"/>
          <c:showBubbleSize val="0"/>
        </c:dLbls>
        <c:gapWidth val="267"/>
        <c:overlap val="-43"/>
        <c:axId val="541547560"/>
        <c:axId val="541546904"/>
      </c:barChart>
      <c:catAx>
        <c:axId val="5415475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541546904"/>
        <c:crosses val="autoZero"/>
        <c:auto val="1"/>
        <c:lblAlgn val="ctr"/>
        <c:lblOffset val="100"/>
        <c:noMultiLvlLbl val="0"/>
      </c:catAx>
      <c:valAx>
        <c:axId val="5415469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5415475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D1EFD21-2644-4D75-9A45-219ADBC3CE30}" type="datetimeFigureOut">
              <a:rPr lang="en-US" smtClean="0"/>
              <a:t>11/15/2019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3</a:t>
            </a:fld>
            <a:endParaRPr lang="en-US"/>
          </a:p>
        </p:txBody>
      </p:sp>
    </p:spTree>
    <p:extLst>
      <p:ext uri="{BB962C8B-B14F-4D97-AF65-F5344CB8AC3E}">
        <p14:creationId xmlns:p14="http://schemas.microsoft.com/office/powerpoint/2010/main" val="352497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6</a:t>
            </a:fld>
            <a:endParaRPr lang="en-US"/>
          </a:p>
        </p:txBody>
      </p:sp>
    </p:spTree>
    <p:extLst>
      <p:ext uri="{BB962C8B-B14F-4D97-AF65-F5344CB8AC3E}">
        <p14:creationId xmlns:p14="http://schemas.microsoft.com/office/powerpoint/2010/main" val="34834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12</a:t>
            </a:fld>
            <a:endParaRPr lang="en-US"/>
          </a:p>
        </p:txBody>
      </p:sp>
    </p:spTree>
    <p:extLst>
      <p:ext uri="{BB962C8B-B14F-4D97-AF65-F5344CB8AC3E}">
        <p14:creationId xmlns:p14="http://schemas.microsoft.com/office/powerpoint/2010/main" val="377483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772400" cy="1292662"/>
          </a:xfrm>
        </p:spPr>
        <p:txBody>
          <a:bodyPr/>
          <a:lstStyle/>
          <a:p>
            <a:pPr marL="0" indent="0" algn="ctr">
              <a:buNone/>
            </a:pPr>
            <a:r>
              <a:rPr lang="en-US" dirty="0" smtClean="0"/>
              <a:t>What safety tools can we use to minimize the risk of posting the wrong result to the medical record? </a:t>
            </a:r>
            <a:endParaRPr lang="en-US" dirty="0"/>
          </a:p>
        </p:txBody>
      </p:sp>
      <p:sp>
        <p:nvSpPr>
          <p:cNvPr id="4" name="Title 1"/>
          <p:cNvSpPr>
            <a:spLocks noGrp="1"/>
          </p:cNvSpPr>
          <p:nvPr>
            <p:ph type="title"/>
          </p:nvPr>
        </p:nvSpPr>
        <p:spPr>
          <a:xfrm>
            <a:off x="762000" y="152400"/>
            <a:ext cx="7772400" cy="553998"/>
          </a:xfrm>
        </p:spPr>
        <p:txBody>
          <a:bodyPr/>
          <a:lstStyle/>
          <a:p>
            <a:pPr algn="ctr"/>
            <a:r>
              <a:rPr lang="en-US" dirty="0" smtClean="0"/>
              <a:t>Safety Focus of the Month</a:t>
            </a:r>
            <a:br>
              <a:rPr lang="en-US" dirty="0" smtClean="0"/>
            </a:br>
            <a:r>
              <a:rPr lang="en-US" dirty="0" smtClean="0"/>
              <a:t>Incorrect Results Posted</a:t>
            </a:r>
            <a:endParaRPr lang="en-US" dirty="0"/>
          </a:p>
        </p:txBody>
      </p:sp>
      <p:pic>
        <p:nvPicPr>
          <p:cNvPr id="6" name="Picture 5" descr="Anzouya: A Different But Useful Post In A Case Of Emergenc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429000"/>
            <a:ext cx="3657600" cy="2590800"/>
          </a:xfrm>
          <a:prstGeom prst="rect">
            <a:avLst/>
          </a:prstGeom>
        </p:spPr>
      </p:pic>
    </p:spTree>
    <p:extLst>
      <p:ext uri="{BB962C8B-B14F-4D97-AF65-F5344CB8AC3E}">
        <p14:creationId xmlns:p14="http://schemas.microsoft.com/office/powerpoint/2010/main" val="340304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89" y="228600"/>
            <a:ext cx="7772400" cy="1107996"/>
          </a:xfrm>
        </p:spPr>
        <p:txBody>
          <a:bodyPr/>
          <a:lstStyle/>
          <a:p>
            <a:pPr algn="ctr"/>
            <a:r>
              <a:rPr lang="en-US" dirty="0" smtClean="0"/>
              <a:t>Eliminate High Risk Behavior</a:t>
            </a:r>
            <a:br>
              <a:rPr lang="en-US" dirty="0" smtClean="0"/>
            </a:br>
            <a:r>
              <a:rPr lang="en-US" dirty="0" smtClean="0"/>
              <a:t> Distractions</a:t>
            </a:r>
            <a:endParaRPr lang="en-US" dirty="0"/>
          </a:p>
        </p:txBody>
      </p:sp>
      <p:sp>
        <p:nvSpPr>
          <p:cNvPr id="3" name="Content Placeholder 2"/>
          <p:cNvSpPr>
            <a:spLocks noGrp="1"/>
          </p:cNvSpPr>
          <p:nvPr>
            <p:ph idx="1"/>
          </p:nvPr>
        </p:nvSpPr>
        <p:spPr>
          <a:xfrm>
            <a:off x="743989" y="1600200"/>
            <a:ext cx="7772400" cy="4462760"/>
          </a:xfrm>
        </p:spPr>
        <p:txBody>
          <a:bodyPr/>
          <a:lstStyle/>
          <a:p>
            <a:pPr marL="0" indent="0" algn="ctr">
              <a:buNone/>
            </a:pPr>
            <a:r>
              <a:rPr lang="en-US" sz="2000" b="1" dirty="0" smtClean="0"/>
              <a:t>Personal Electronic Devices and Internet Access Policy </a:t>
            </a:r>
          </a:p>
          <a:p>
            <a:pPr marL="1139825" lvl="3" indent="-457200"/>
            <a:r>
              <a:rPr lang="en-US" sz="2000" dirty="0" smtClean="0"/>
              <a:t>The use of personal cell phones and other electronic devices, in direct and indirect patient care areas is prohibited unless used for hospital business.</a:t>
            </a:r>
          </a:p>
          <a:p>
            <a:pPr marL="1139825" lvl="3" indent="-457200"/>
            <a:r>
              <a:rPr lang="en-US" sz="2000" dirty="0"/>
              <a:t>Non-business related and social networking sites should not be accessed while on duty and/or on any computers within sight of patients and/ or visitors, including mobile carts and all computers in all Lab &amp; Pathology departments work areas and hallways.</a:t>
            </a:r>
          </a:p>
          <a:p>
            <a:pPr marL="1139825" lvl="3" indent="-457200"/>
            <a:r>
              <a:rPr lang="en-US" sz="2000" dirty="0" smtClean="0"/>
              <a:t>Personal </a:t>
            </a:r>
            <a:r>
              <a:rPr lang="en-US" sz="2000" dirty="0"/>
              <a:t>electronic devices should not be used in direct patient care areas, indirect patient care areas or laboratory work areas. This includes, but is not limited to, charging or laying out personal electronic devices in the work area. </a:t>
            </a:r>
          </a:p>
        </p:txBody>
      </p:sp>
    </p:spTree>
    <p:extLst>
      <p:ext uri="{BB962C8B-B14F-4D97-AF65-F5344CB8AC3E}">
        <p14:creationId xmlns:p14="http://schemas.microsoft.com/office/powerpoint/2010/main" val="3135594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07996"/>
          </a:xfrm>
        </p:spPr>
        <p:txBody>
          <a:bodyPr/>
          <a:lstStyle/>
          <a:p>
            <a:pPr algn="ctr"/>
            <a:r>
              <a:rPr lang="en-US" dirty="0" smtClean="0"/>
              <a:t>Safety Starts Here Section Compliance 2019</a:t>
            </a:r>
            <a:endParaRPr lang="en-US" dirty="0"/>
          </a:p>
        </p:txBody>
      </p:sp>
      <p:pic>
        <p:nvPicPr>
          <p:cNvPr id="3" name="Picture 2"/>
          <p:cNvPicPr>
            <a:picLocks noChangeAspect="1"/>
          </p:cNvPicPr>
          <p:nvPr/>
        </p:nvPicPr>
        <p:blipFill>
          <a:blip r:embed="rId3"/>
          <a:stretch>
            <a:fillRect/>
          </a:stretch>
        </p:blipFill>
        <p:spPr>
          <a:xfrm>
            <a:off x="91209" y="1512800"/>
            <a:ext cx="8961582" cy="4507000"/>
          </a:xfrm>
          <a:prstGeom prst="rect">
            <a:avLst/>
          </a:prstGeom>
        </p:spPr>
      </p:pic>
    </p:spTree>
    <p:extLst>
      <p:ext uri="{BB962C8B-B14F-4D97-AF65-F5344CB8AC3E}">
        <p14:creationId xmlns:p14="http://schemas.microsoft.com/office/powerpoint/2010/main" val="1614081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1" y="304800"/>
            <a:ext cx="7772400"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Safety Coach Meeting Participation</a:t>
            </a:r>
            <a:endParaRPr lang="en-US" dirty="0"/>
          </a:p>
        </p:txBody>
      </p:sp>
      <p:pic>
        <p:nvPicPr>
          <p:cNvPr id="2" name="Picture 1"/>
          <p:cNvPicPr>
            <a:picLocks noChangeAspect="1"/>
          </p:cNvPicPr>
          <p:nvPr/>
        </p:nvPicPr>
        <p:blipFill>
          <a:blip r:embed="rId2"/>
          <a:stretch>
            <a:fillRect/>
          </a:stretch>
        </p:blipFill>
        <p:spPr>
          <a:xfrm>
            <a:off x="228600" y="1371600"/>
            <a:ext cx="8770707" cy="4604600"/>
          </a:xfrm>
          <a:prstGeom prst="rect">
            <a:avLst/>
          </a:prstGeom>
        </p:spPr>
      </p:pic>
    </p:spTree>
    <p:extLst>
      <p:ext uri="{BB962C8B-B14F-4D97-AF65-F5344CB8AC3E}">
        <p14:creationId xmlns:p14="http://schemas.microsoft.com/office/powerpoint/2010/main" val="3818425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1371600" y="-914400"/>
            <a:ext cx="6248400" cy="8534400"/>
          </a:xfrm>
          <a:prstGeom prst="rect">
            <a:avLst/>
          </a:prstGeom>
        </p:spPr>
      </p:pic>
    </p:spTree>
    <p:extLst>
      <p:ext uri="{BB962C8B-B14F-4D97-AF65-F5344CB8AC3E}">
        <p14:creationId xmlns:p14="http://schemas.microsoft.com/office/powerpoint/2010/main" val="3388999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r>
              <a:rPr lang="en-US" dirty="0" smtClean="0"/>
              <a:t>Emergency Alert Plain Text Matrix</a:t>
            </a:r>
            <a:endParaRPr lang="en-US" dirty="0"/>
          </a:p>
        </p:txBody>
      </p:sp>
      <p:pic>
        <p:nvPicPr>
          <p:cNvPr id="6" name="Picture 5"/>
          <p:cNvPicPr>
            <a:picLocks noChangeAspect="1"/>
          </p:cNvPicPr>
          <p:nvPr/>
        </p:nvPicPr>
        <p:blipFill>
          <a:blip r:embed="rId2"/>
          <a:stretch>
            <a:fillRect/>
          </a:stretch>
        </p:blipFill>
        <p:spPr>
          <a:xfrm>
            <a:off x="152400" y="1524000"/>
            <a:ext cx="8839201" cy="4124325"/>
          </a:xfrm>
          <a:prstGeom prst="rect">
            <a:avLst/>
          </a:prstGeom>
        </p:spPr>
      </p:pic>
    </p:spTree>
    <p:extLst>
      <p:ext uri="{BB962C8B-B14F-4D97-AF65-F5344CB8AC3E}">
        <p14:creationId xmlns:p14="http://schemas.microsoft.com/office/powerpoint/2010/main" val="217709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76200"/>
            <a:ext cx="7772400" cy="553998"/>
          </a:xfrm>
        </p:spPr>
        <p:txBody>
          <a:bodyPr/>
          <a:lstStyle/>
          <a:p>
            <a:r>
              <a:rPr lang="en-US" dirty="0" smtClean="0"/>
              <a:t>Emergency Alert Plain Text Matrix</a:t>
            </a:r>
            <a:endParaRPr lang="en-US" dirty="0"/>
          </a:p>
        </p:txBody>
      </p:sp>
      <p:pic>
        <p:nvPicPr>
          <p:cNvPr id="5" name="Picture 4"/>
          <p:cNvPicPr>
            <a:picLocks noChangeAspect="1"/>
          </p:cNvPicPr>
          <p:nvPr/>
        </p:nvPicPr>
        <p:blipFill>
          <a:blip r:embed="rId2"/>
          <a:stretch>
            <a:fillRect/>
          </a:stretch>
        </p:blipFill>
        <p:spPr>
          <a:xfrm>
            <a:off x="190500" y="914400"/>
            <a:ext cx="8763000" cy="5400675"/>
          </a:xfrm>
          <a:prstGeom prst="rect">
            <a:avLst/>
          </a:prstGeom>
        </p:spPr>
      </p:pic>
    </p:spTree>
    <p:extLst>
      <p:ext uri="{BB962C8B-B14F-4D97-AF65-F5344CB8AC3E}">
        <p14:creationId xmlns:p14="http://schemas.microsoft.com/office/powerpoint/2010/main" val="2973643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457200"/>
            <a:ext cx="7772400" cy="553998"/>
          </a:xfrm>
        </p:spPr>
        <p:txBody>
          <a:bodyPr/>
          <a:lstStyle/>
          <a:p>
            <a:r>
              <a:rPr lang="en-US" dirty="0" smtClean="0"/>
              <a:t>Emergency Alert Plain Text Matrix</a:t>
            </a:r>
            <a:endParaRPr lang="en-US" dirty="0"/>
          </a:p>
        </p:txBody>
      </p:sp>
      <p:pic>
        <p:nvPicPr>
          <p:cNvPr id="5" name="Picture 4"/>
          <p:cNvPicPr>
            <a:picLocks noChangeAspect="1"/>
          </p:cNvPicPr>
          <p:nvPr/>
        </p:nvPicPr>
        <p:blipFill>
          <a:blip r:embed="rId2"/>
          <a:stretch>
            <a:fillRect/>
          </a:stretch>
        </p:blipFill>
        <p:spPr>
          <a:xfrm>
            <a:off x="152400" y="1524000"/>
            <a:ext cx="8839201" cy="4210050"/>
          </a:xfrm>
          <a:prstGeom prst="rect">
            <a:avLst/>
          </a:prstGeom>
        </p:spPr>
      </p:pic>
    </p:spTree>
    <p:extLst>
      <p:ext uri="{BB962C8B-B14F-4D97-AF65-F5344CB8AC3E}">
        <p14:creationId xmlns:p14="http://schemas.microsoft.com/office/powerpoint/2010/main" val="81275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gineer Everything: PSSR (Personal Safety &amp; Soci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438400"/>
            <a:ext cx="3810000" cy="2857500"/>
          </a:xfrm>
          <a:prstGeom prst="rect">
            <a:avLst/>
          </a:prstGeom>
        </p:spPr>
      </p:pic>
      <p:pic>
        <p:nvPicPr>
          <p:cNvPr id="4" name="Picture 3" descr="“Mind the Gap” on patient engagement: uck, “What???”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81200"/>
            <a:ext cx="4572000" cy="4229100"/>
          </a:xfrm>
          <a:prstGeom prst="rect">
            <a:avLst/>
          </a:prstGeom>
        </p:spPr>
      </p:pic>
    </p:spTree>
    <p:extLst>
      <p:ext uri="{BB962C8B-B14F-4D97-AF65-F5344CB8AC3E}">
        <p14:creationId xmlns:p14="http://schemas.microsoft.com/office/powerpoint/2010/main" val="298567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Serious Safety Events</a:t>
            </a:r>
            <a:endParaRPr lang="en-US" dirty="0"/>
          </a:p>
        </p:txBody>
      </p:sp>
      <p:sp>
        <p:nvSpPr>
          <p:cNvPr id="3" name="Content Placeholder 2"/>
          <p:cNvSpPr>
            <a:spLocks noGrp="1"/>
          </p:cNvSpPr>
          <p:nvPr>
            <p:ph idx="1"/>
          </p:nvPr>
        </p:nvSpPr>
        <p:spPr>
          <a:xfrm>
            <a:off x="3200400" y="2514600"/>
            <a:ext cx="2590800" cy="2985433"/>
          </a:xfrm>
        </p:spPr>
        <p:txBody>
          <a:bodyPr/>
          <a:lstStyle/>
          <a:p>
            <a:pPr marL="0" indent="0">
              <a:buNone/>
            </a:pPr>
            <a:r>
              <a:rPr lang="en-US" sz="2400" dirty="0" smtClean="0"/>
              <a:t>WFB: 25</a:t>
            </a:r>
          </a:p>
          <a:p>
            <a:pPr marL="0" indent="0">
              <a:buNone/>
            </a:pPr>
            <a:r>
              <a:rPr lang="en-US" sz="2400" dirty="0" smtClean="0"/>
              <a:t>BCH: 19</a:t>
            </a:r>
          </a:p>
          <a:p>
            <a:pPr marL="0" indent="0">
              <a:buNone/>
            </a:pPr>
            <a:r>
              <a:rPr lang="en-US" sz="2400" dirty="0" smtClean="0"/>
              <a:t>DMC: 173</a:t>
            </a:r>
          </a:p>
          <a:p>
            <a:pPr marL="0" indent="0">
              <a:buNone/>
            </a:pPr>
            <a:r>
              <a:rPr lang="en-US" sz="2400" dirty="0" smtClean="0"/>
              <a:t>HPMC: 110</a:t>
            </a:r>
          </a:p>
          <a:p>
            <a:pPr marL="0" indent="0">
              <a:buNone/>
            </a:pPr>
            <a:r>
              <a:rPr lang="en-US" sz="2400" dirty="0" smtClean="0"/>
              <a:t>LMC: 263</a:t>
            </a:r>
          </a:p>
          <a:p>
            <a:pPr marL="0" indent="0">
              <a:buNone/>
            </a:pPr>
            <a:r>
              <a:rPr lang="en-US" sz="2400" dirty="0" smtClean="0"/>
              <a:t>WMC: 46</a:t>
            </a:r>
            <a:endParaRPr lang="en-US" sz="2400" dirty="0"/>
          </a:p>
        </p:txBody>
      </p:sp>
      <p:sp>
        <p:nvSpPr>
          <p:cNvPr id="6" name="TextBox 5"/>
          <p:cNvSpPr txBox="1"/>
          <p:nvPr/>
        </p:nvSpPr>
        <p:spPr>
          <a:xfrm>
            <a:off x="2819400" y="1722566"/>
            <a:ext cx="32766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Days since last SSE: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3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81000"/>
            <a:ext cx="7772400" cy="553998"/>
          </a:xfrm>
        </p:spPr>
        <p:txBody>
          <a:bodyPr/>
          <a:lstStyle/>
          <a:p>
            <a:pPr algn="ctr"/>
            <a:r>
              <a:rPr lang="en-US" dirty="0" smtClean="0"/>
              <a:t>Lab Pathology Deviations</a:t>
            </a:r>
            <a:endParaRPr lang="en-US" dirty="0"/>
          </a:p>
        </p:txBody>
      </p:sp>
      <p:sp>
        <p:nvSpPr>
          <p:cNvPr id="2" name="TextBox 1"/>
          <p:cNvSpPr txBox="1"/>
          <p:nvPr/>
        </p:nvSpPr>
        <p:spPr>
          <a:xfrm>
            <a:off x="6934200" y="5715000"/>
            <a:ext cx="1887415" cy="954107"/>
          </a:xfrm>
          <a:prstGeom prst="rect">
            <a:avLst/>
          </a:prstGeom>
          <a:noFill/>
        </p:spPr>
        <p:txBody>
          <a:bodyPr wrap="square" rtlCol="0">
            <a:spAutoFit/>
          </a:bodyPr>
          <a:lstStyle/>
          <a:p>
            <a:r>
              <a:rPr lang="en-US" sz="1400" dirty="0" smtClean="0"/>
              <a:t>July - Blue (58)</a:t>
            </a:r>
          </a:p>
          <a:p>
            <a:r>
              <a:rPr lang="en-US" sz="1400" dirty="0" smtClean="0"/>
              <a:t>Aug – Orange (107)</a:t>
            </a:r>
          </a:p>
          <a:p>
            <a:r>
              <a:rPr lang="en-US" sz="1400" dirty="0" smtClean="0"/>
              <a:t>Sept – Yellow (94)</a:t>
            </a:r>
          </a:p>
          <a:p>
            <a:r>
              <a:rPr lang="en-US" sz="1400" b="1" dirty="0" smtClean="0">
                <a:solidFill>
                  <a:srgbClr val="FF0000"/>
                </a:solidFill>
              </a:rPr>
              <a:t>October – Brown (66)</a:t>
            </a:r>
            <a:endParaRPr lang="en-US" sz="1400" b="1"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3261022544"/>
              </p:ext>
            </p:extLst>
          </p:nvPr>
        </p:nvGraphicFramePr>
        <p:xfrm>
          <a:off x="457200" y="1143000"/>
          <a:ext cx="8153400" cy="4181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40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457200"/>
            <a:ext cx="7772400" cy="553998"/>
          </a:xfrm>
        </p:spPr>
        <p:txBody>
          <a:bodyPr/>
          <a:lstStyle/>
          <a:p>
            <a:pPr algn="ctr"/>
            <a:r>
              <a:rPr lang="en-US" dirty="0" smtClean="0"/>
              <a:t>Lab Pathology Deviations by Section</a:t>
            </a:r>
            <a:endParaRPr lang="en-US" dirty="0"/>
          </a:p>
        </p:txBody>
      </p:sp>
      <p:sp>
        <p:nvSpPr>
          <p:cNvPr id="7" name="TextBox 6"/>
          <p:cNvSpPr txBox="1"/>
          <p:nvPr/>
        </p:nvSpPr>
        <p:spPr>
          <a:xfrm>
            <a:off x="6934200" y="5715000"/>
            <a:ext cx="1887415" cy="954107"/>
          </a:xfrm>
          <a:prstGeom prst="rect">
            <a:avLst/>
          </a:prstGeom>
          <a:noFill/>
        </p:spPr>
        <p:txBody>
          <a:bodyPr wrap="square" rtlCol="0">
            <a:spAutoFit/>
          </a:bodyPr>
          <a:lstStyle/>
          <a:p>
            <a:r>
              <a:rPr lang="en-US" sz="1400" dirty="0" smtClean="0"/>
              <a:t>July - Blue (58)</a:t>
            </a:r>
          </a:p>
          <a:p>
            <a:r>
              <a:rPr lang="en-US" sz="1400" dirty="0" smtClean="0"/>
              <a:t>Aug – Orange (107)</a:t>
            </a:r>
          </a:p>
          <a:p>
            <a:r>
              <a:rPr lang="en-US" sz="1400" dirty="0" smtClean="0"/>
              <a:t>Sept – Yellow (94)</a:t>
            </a:r>
          </a:p>
          <a:p>
            <a:r>
              <a:rPr lang="en-US" sz="1400" b="1" dirty="0" smtClean="0">
                <a:solidFill>
                  <a:srgbClr val="FF0000"/>
                </a:solidFill>
              </a:rPr>
              <a:t>October – Brown (66)</a:t>
            </a:r>
            <a:endParaRPr lang="en-US" sz="1400" b="1" dirty="0">
              <a:solidFill>
                <a:srgbClr val="FF0000"/>
              </a:solidFill>
            </a:endParaRPr>
          </a:p>
        </p:txBody>
      </p:sp>
      <p:graphicFrame>
        <p:nvGraphicFramePr>
          <p:cNvPr id="9" name="Chart 8"/>
          <p:cNvGraphicFramePr>
            <a:graphicFrameLocks/>
          </p:cNvGraphicFramePr>
          <p:nvPr>
            <p:extLst>
              <p:ext uri="{D42A27DB-BD31-4B8C-83A1-F6EECF244321}">
                <p14:modId xmlns:p14="http://schemas.microsoft.com/office/powerpoint/2010/main" val="2616534558"/>
              </p:ext>
            </p:extLst>
          </p:nvPr>
        </p:nvGraphicFramePr>
        <p:xfrm>
          <a:off x="457200" y="1371600"/>
          <a:ext cx="81534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7300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53998"/>
          </a:xfrm>
        </p:spPr>
        <p:txBody>
          <a:bodyPr/>
          <a:lstStyle/>
          <a:p>
            <a:pPr algn="ctr"/>
            <a:r>
              <a:rPr lang="en-US" dirty="0" smtClean="0"/>
              <a:t>RL6: Describe the Event</a:t>
            </a:r>
            <a:endParaRPr lang="en-US" dirty="0"/>
          </a:p>
        </p:txBody>
      </p:sp>
      <p:sp>
        <p:nvSpPr>
          <p:cNvPr id="3" name="Content Placeholder 2"/>
          <p:cNvSpPr>
            <a:spLocks noGrp="1"/>
          </p:cNvSpPr>
          <p:nvPr>
            <p:ph idx="1"/>
          </p:nvPr>
        </p:nvSpPr>
        <p:spPr>
          <a:xfrm>
            <a:off x="762000" y="1066800"/>
            <a:ext cx="7772400" cy="5447645"/>
          </a:xfrm>
        </p:spPr>
        <p:txBody>
          <a:bodyPr/>
          <a:lstStyle/>
          <a:p>
            <a:pPr marL="0" indent="0">
              <a:buNone/>
            </a:pPr>
            <a:r>
              <a:rPr lang="en-US" dirty="0" smtClean="0"/>
              <a:t>Include the following (when applicable):</a:t>
            </a:r>
          </a:p>
          <a:p>
            <a:pPr lvl="2"/>
            <a:r>
              <a:rPr lang="en-US" dirty="0"/>
              <a:t>T</a:t>
            </a:r>
            <a:r>
              <a:rPr lang="en-US" dirty="0" smtClean="0"/>
              <a:t>he exact deviation/error/concern and include the specific test</a:t>
            </a:r>
          </a:p>
          <a:p>
            <a:pPr lvl="2"/>
            <a:r>
              <a:rPr lang="en-US" dirty="0" smtClean="0"/>
              <a:t>What impact was there to the patient (specimen had to be recollected)</a:t>
            </a:r>
          </a:p>
          <a:p>
            <a:pPr lvl="2"/>
            <a:r>
              <a:rPr lang="en-US" dirty="0" smtClean="0"/>
              <a:t>If no impact to the patient (specimen was viable for processing, recollection not required) document that</a:t>
            </a:r>
          </a:p>
          <a:p>
            <a:pPr lvl="2"/>
            <a:r>
              <a:rPr lang="en-US" dirty="0" smtClean="0"/>
              <a:t>What was done, if anything (care team notified at date/time)</a:t>
            </a:r>
          </a:p>
          <a:p>
            <a:pPr marL="2286000" lvl="5" indent="0">
              <a:buNone/>
            </a:pPr>
            <a:endParaRPr lang="en-US" dirty="0" smtClean="0"/>
          </a:p>
        </p:txBody>
      </p:sp>
    </p:spTree>
    <p:extLst>
      <p:ext uri="{BB962C8B-B14F-4D97-AF65-F5344CB8AC3E}">
        <p14:creationId xmlns:p14="http://schemas.microsoft.com/office/powerpoint/2010/main" val="291684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7694414"/>
          </a:xfrm>
        </p:spPr>
        <p:txBody>
          <a:bodyPr/>
          <a:lstStyle/>
          <a:p>
            <a:pPr marL="0" indent="0">
              <a:buNone/>
            </a:pPr>
            <a:r>
              <a:rPr lang="en-US" sz="2000" dirty="0" smtClean="0"/>
              <a:t>Examples of appropriate documentation:</a:t>
            </a:r>
          </a:p>
          <a:p>
            <a:r>
              <a:rPr lang="en-US" sz="2000" dirty="0" smtClean="0"/>
              <a:t>Troponin was collected in a gold top tube; troponins should be collected in a green top tube. Recollection was required. Care team was notified 10/11/2019 @ 1000. </a:t>
            </a:r>
          </a:p>
          <a:p>
            <a:r>
              <a:rPr lang="en-US" sz="2000" dirty="0" smtClean="0"/>
              <a:t>A1C results that had an unacceptable graph were mistakenly posted in the medical record on 10/10/2019 @ 1000. Mistake was identified; the correct result was posted at 10/11/2019 @ 1200. Care team was notified 10/11/2019 @ 1200 </a:t>
            </a:r>
          </a:p>
          <a:p>
            <a:r>
              <a:rPr lang="en-US" sz="2000" dirty="0" smtClean="0"/>
              <a:t>CBC was </a:t>
            </a:r>
            <a:r>
              <a:rPr lang="en-US" sz="2000" dirty="0" err="1" smtClean="0"/>
              <a:t>hemolyzed</a:t>
            </a:r>
            <a:r>
              <a:rPr lang="en-US" sz="2000" dirty="0" smtClean="0"/>
              <a:t>. Recollection was required. Nurse was notified 10/11/2019 @ 1200</a:t>
            </a:r>
          </a:p>
          <a:p>
            <a:r>
              <a:rPr lang="en-US" sz="2000" dirty="0" smtClean="0"/>
              <a:t>CMP arrived in a black carrier.  Should have arrived in a red carrier. Recollection is not required. </a:t>
            </a:r>
          </a:p>
          <a:p>
            <a:r>
              <a:rPr lang="en-US" sz="2000" dirty="0" smtClean="0"/>
              <a:t>Specimen arrived in lab without a requisition. Sample placed in refrigerator; recollection not required.  Jane Doe notified 10/11/2019 @ 0800 that a requisition is needed to process the sample. </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a:p>
        </p:txBody>
      </p:sp>
      <p:sp>
        <p:nvSpPr>
          <p:cNvPr id="4" name="Title 1"/>
          <p:cNvSpPr>
            <a:spLocks noGrp="1"/>
          </p:cNvSpPr>
          <p:nvPr>
            <p:ph type="title"/>
          </p:nvPr>
        </p:nvSpPr>
        <p:spPr>
          <a:xfrm>
            <a:off x="762000" y="152400"/>
            <a:ext cx="7772400" cy="553998"/>
          </a:xfrm>
        </p:spPr>
        <p:txBody>
          <a:bodyPr/>
          <a:lstStyle/>
          <a:p>
            <a:pPr algn="ctr"/>
            <a:r>
              <a:rPr lang="en-US" dirty="0" smtClean="0"/>
              <a:t>RL6: Describe the Event</a:t>
            </a:r>
            <a:endParaRPr lang="en-US" dirty="0"/>
          </a:p>
        </p:txBody>
      </p:sp>
    </p:spTree>
    <p:extLst>
      <p:ext uri="{BB962C8B-B14F-4D97-AF65-F5344CB8AC3E}">
        <p14:creationId xmlns:p14="http://schemas.microsoft.com/office/powerpoint/2010/main" val="190481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4308872"/>
          </a:xfrm>
        </p:spPr>
        <p:txBody>
          <a:bodyPr/>
          <a:lstStyle/>
          <a:p>
            <a:pPr marL="0" indent="0">
              <a:buNone/>
            </a:pPr>
            <a:r>
              <a:rPr lang="en-US" sz="2400" b="1" dirty="0" smtClean="0"/>
              <a:t>How can these be improved upon?</a:t>
            </a:r>
          </a:p>
          <a:p>
            <a:r>
              <a:rPr lang="en-US" sz="2400" dirty="0" smtClean="0"/>
              <a:t>Received unlabeled blood. Collected by Jane Doe per Beaker.</a:t>
            </a:r>
          </a:p>
          <a:p>
            <a:r>
              <a:rPr lang="en-US" sz="2400" dirty="0" smtClean="0"/>
              <a:t>Urine collected in a culture preservation tube for chemistry and UA testing. Collected by Jane Doe.</a:t>
            </a:r>
          </a:p>
          <a:p>
            <a:r>
              <a:rPr lang="en-US" sz="2400" dirty="0" smtClean="0"/>
              <a:t>Blood received in a no additive tube. Collected by Jane Doe.</a:t>
            </a:r>
          </a:p>
          <a:p>
            <a:r>
              <a:rPr lang="en-US" sz="2400" dirty="0" smtClean="0"/>
              <a:t>Specimen received in lab and placed in a bin. The fresh tissue was not placed in the refrigerator over the weekend and there was no requisition. </a:t>
            </a:r>
            <a:endParaRPr lang="en-US" sz="2400" dirty="0"/>
          </a:p>
        </p:txBody>
      </p:sp>
      <p:sp>
        <p:nvSpPr>
          <p:cNvPr id="4" name="Title 1"/>
          <p:cNvSpPr>
            <a:spLocks noGrp="1"/>
          </p:cNvSpPr>
          <p:nvPr>
            <p:ph type="title"/>
          </p:nvPr>
        </p:nvSpPr>
        <p:spPr>
          <a:xfrm>
            <a:off x="838200" y="152400"/>
            <a:ext cx="7772400" cy="553998"/>
          </a:xfrm>
        </p:spPr>
        <p:txBody>
          <a:bodyPr/>
          <a:lstStyle/>
          <a:p>
            <a:pPr algn="ctr"/>
            <a:r>
              <a:rPr lang="en-US" dirty="0" smtClean="0"/>
              <a:t>RL6: Describe the Event</a:t>
            </a:r>
            <a:endParaRPr lang="en-US" dirty="0"/>
          </a:p>
        </p:txBody>
      </p:sp>
    </p:spTree>
    <p:extLst>
      <p:ext uri="{BB962C8B-B14F-4D97-AF65-F5344CB8AC3E}">
        <p14:creationId xmlns:p14="http://schemas.microsoft.com/office/powerpoint/2010/main" val="274546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07996"/>
          </a:xfrm>
        </p:spPr>
        <p:txBody>
          <a:bodyPr/>
          <a:lstStyle/>
          <a:p>
            <a:pPr algn="ctr"/>
            <a:r>
              <a:rPr lang="en-US" dirty="0" smtClean="0"/>
              <a:t>Safety Focus of the Month</a:t>
            </a:r>
            <a:br>
              <a:rPr lang="en-US" dirty="0" smtClean="0"/>
            </a:br>
            <a:r>
              <a:rPr lang="en-US" dirty="0" smtClean="0"/>
              <a:t>Incorrect Results Posted</a:t>
            </a:r>
            <a:endParaRPr lang="en-US" dirty="0"/>
          </a:p>
        </p:txBody>
      </p:sp>
      <p:sp>
        <p:nvSpPr>
          <p:cNvPr id="3" name="TextBox 2"/>
          <p:cNvSpPr txBox="1"/>
          <p:nvPr/>
        </p:nvSpPr>
        <p:spPr>
          <a:xfrm>
            <a:off x="609600" y="1524000"/>
            <a:ext cx="7620000" cy="4524315"/>
          </a:xfrm>
          <a:prstGeom prst="rect">
            <a:avLst/>
          </a:prstGeom>
          <a:noFill/>
        </p:spPr>
        <p:txBody>
          <a:bodyPr wrap="square" rtlCol="0">
            <a:spAutoFit/>
          </a:bodyPr>
          <a:lstStyle/>
          <a:p>
            <a:r>
              <a:rPr lang="en-US" b="1" u="sng" dirty="0" smtClean="0"/>
              <a:t>Examples:</a:t>
            </a:r>
          </a:p>
          <a:p>
            <a:r>
              <a:rPr lang="en-US" dirty="0"/>
              <a:t>The pathology resident signed all the electrophoresis result sheets, which the tech had mistaken for our medical director's signature.  The tech then released the comments on the sheet to the patient's chart.  When the director came down later, he reviewed the results and told the tech to correct them and that he hadn't reviewed them. The IEOP/</a:t>
            </a:r>
            <a:r>
              <a:rPr lang="en-US" dirty="0" err="1"/>
              <a:t>Immunofixation</a:t>
            </a:r>
            <a:r>
              <a:rPr lang="en-US" dirty="0"/>
              <a:t> result was initially resulted on 10/2/19 at 0832 and corrected on 10/3/19 at 1301.  The correction was called to the nurse</a:t>
            </a:r>
            <a:r>
              <a:rPr lang="en-US" dirty="0" smtClean="0"/>
              <a:t>.  (Effected 6 patients medical records)</a:t>
            </a:r>
          </a:p>
          <a:p>
            <a:endParaRPr lang="en-US" dirty="0"/>
          </a:p>
          <a:p>
            <a:r>
              <a:rPr lang="en-US" dirty="0"/>
              <a:t>Technologist entered 1 as dilution factor rather than 1.1 when typing in results. Error was found on daily QA review of manually entered results.   This calculation error resulted in the number of WBCs in the CSF changing from 897 to 1078 / cubic mm.  Original result was reported 9/23/19 14:34; Correction was reported 9/24/19 09:52 and called to </a:t>
            </a:r>
            <a:r>
              <a:rPr lang="en-US" dirty="0" smtClean="0"/>
              <a:t>5ATW</a:t>
            </a:r>
            <a:r>
              <a:rPr lang="en-US" dirty="0"/>
              <a:t>.  </a:t>
            </a:r>
            <a:r>
              <a:rPr lang="en-US" dirty="0" smtClean="0"/>
              <a:t>(3 additional incorrect results posted in Sept related to dilution errors)</a:t>
            </a:r>
            <a:endParaRPr lang="en-US" dirty="0"/>
          </a:p>
          <a:p>
            <a:endParaRPr lang="en-US" dirty="0"/>
          </a:p>
        </p:txBody>
      </p:sp>
    </p:spTree>
    <p:extLst>
      <p:ext uri="{BB962C8B-B14F-4D97-AF65-F5344CB8AC3E}">
        <p14:creationId xmlns:p14="http://schemas.microsoft.com/office/powerpoint/2010/main" val="42132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Incorrect Results Posted</a:t>
            </a:r>
            <a:endParaRPr lang="en-US" dirty="0"/>
          </a:p>
        </p:txBody>
      </p:sp>
      <p:sp>
        <p:nvSpPr>
          <p:cNvPr id="3" name="Content Placeholder 2"/>
          <p:cNvSpPr>
            <a:spLocks noGrp="1"/>
          </p:cNvSpPr>
          <p:nvPr>
            <p:ph idx="1"/>
          </p:nvPr>
        </p:nvSpPr>
        <p:spPr>
          <a:xfrm>
            <a:off x="914400" y="1828800"/>
            <a:ext cx="7772400" cy="3108543"/>
          </a:xfrm>
        </p:spPr>
        <p:txBody>
          <a:bodyPr/>
          <a:lstStyle/>
          <a:p>
            <a:pPr marL="0" indent="0">
              <a:buNone/>
            </a:pPr>
            <a:r>
              <a:rPr lang="en-US" sz="1800" dirty="0" smtClean="0">
                <a:latin typeface="+mn-lt"/>
              </a:rPr>
              <a:t>Example:</a:t>
            </a:r>
          </a:p>
          <a:p>
            <a:pPr marL="0" indent="0">
              <a:buNone/>
            </a:pPr>
            <a:r>
              <a:rPr lang="en-US" sz="1800" dirty="0">
                <a:latin typeface="+mn-lt"/>
              </a:rPr>
              <a:t>Tech reported TNTC bacteria in Beaker. Was not noted on the patient's worksheet. </a:t>
            </a:r>
            <a:r>
              <a:rPr lang="en-US" sz="1800" dirty="0" smtClean="0">
                <a:latin typeface="+mn-lt"/>
              </a:rPr>
              <a:t>Employee </a:t>
            </a:r>
            <a:r>
              <a:rPr lang="en-US" sz="1800" dirty="0">
                <a:latin typeface="+mn-lt"/>
              </a:rPr>
              <a:t>looked at sample and only saw few bacteria. Changed result from TNTC to few. </a:t>
            </a:r>
            <a:r>
              <a:rPr lang="en-US" sz="1800" dirty="0" smtClean="0">
                <a:latin typeface="+mn-lt"/>
              </a:rPr>
              <a:t> (2 separate times this same issue occurred)</a:t>
            </a:r>
          </a:p>
          <a:p>
            <a:pPr marL="0" indent="0">
              <a:buNone/>
            </a:pPr>
            <a:endParaRPr lang="en-US" sz="1800" dirty="0">
              <a:latin typeface="+mn-lt"/>
            </a:endParaRPr>
          </a:p>
          <a:p>
            <a:pPr marL="0" indent="0">
              <a:buNone/>
            </a:pPr>
            <a:r>
              <a:rPr lang="en-US" sz="1800" dirty="0">
                <a:latin typeface="+mn-lt"/>
              </a:rPr>
              <a:t>Tech released glucose results of &lt;10 before checking the sample and repeating.  When she repeated the sample, the results change from &lt;10 to 131 mg/</a:t>
            </a:r>
            <a:r>
              <a:rPr lang="en-US" sz="1800" dirty="0" err="1">
                <a:latin typeface="+mn-lt"/>
              </a:rPr>
              <a:t>dL</a:t>
            </a:r>
            <a:r>
              <a:rPr lang="en-US" sz="1800" dirty="0">
                <a:latin typeface="+mn-lt"/>
              </a:rPr>
              <a:t>.  The result was corrected and called to the </a:t>
            </a:r>
            <a:r>
              <a:rPr lang="en-US" sz="1800" dirty="0" smtClean="0">
                <a:latin typeface="+mn-lt"/>
              </a:rPr>
              <a:t>floor – 8 hours later</a:t>
            </a:r>
            <a:endParaRPr lang="en-US" sz="1800" dirty="0">
              <a:latin typeface="+mn-lt"/>
            </a:endParaRPr>
          </a:p>
          <a:p>
            <a:pPr marL="0" indent="0">
              <a:buNone/>
            </a:pPr>
            <a:endParaRPr lang="en-US" sz="1800" dirty="0">
              <a:latin typeface="+mn-lt"/>
            </a:endParaRPr>
          </a:p>
        </p:txBody>
      </p:sp>
    </p:spTree>
    <p:extLst>
      <p:ext uri="{BB962C8B-B14F-4D97-AF65-F5344CB8AC3E}">
        <p14:creationId xmlns:p14="http://schemas.microsoft.com/office/powerpoint/2010/main" val="4051012228"/>
      </p:ext>
    </p:extLst>
  </p:cSld>
  <p:clrMapOvr>
    <a:masterClrMapping/>
  </p:clrMapOvr>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WFBMC Internal Theme1</Template>
  <TotalTime>4217</TotalTime>
  <Words>650</Words>
  <Application>Microsoft Office PowerPoint</Application>
  <PresentationFormat>On-screen Show (4:3)</PresentationFormat>
  <Paragraphs>68</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WFBMC Internal Theme1</vt:lpstr>
      <vt:lpstr>Patient and Family Promise</vt:lpstr>
      <vt:lpstr>Serious Safety Events</vt:lpstr>
      <vt:lpstr>Lab Pathology Deviations</vt:lpstr>
      <vt:lpstr>Lab Pathology Deviations by Section</vt:lpstr>
      <vt:lpstr>RL6: Describe the Event</vt:lpstr>
      <vt:lpstr>RL6: Describe the Event</vt:lpstr>
      <vt:lpstr>RL6: Describe the Event</vt:lpstr>
      <vt:lpstr>Safety Focus of the Month Incorrect Results Posted</vt:lpstr>
      <vt:lpstr>Incorrect Results Posted</vt:lpstr>
      <vt:lpstr>Safety Focus of the Month Incorrect Results Posted</vt:lpstr>
      <vt:lpstr>Eliminate High Risk Behavior  Distractions</vt:lpstr>
      <vt:lpstr>Safety Starts Here Section Compliance 2019</vt:lpstr>
      <vt:lpstr>PowerPoint Presentation</vt:lpstr>
      <vt:lpstr>PowerPoint Presentation</vt:lpstr>
      <vt:lpstr>Emergency Alert Plain Text Matrix</vt:lpstr>
      <vt:lpstr>Emergency Alert Plain Text Matrix</vt:lpstr>
      <vt:lpstr>Emergency Alert Plain Text Matrix</vt:lpstr>
      <vt:lpstr>PowerPoint Presentation</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Heather Lawson</cp:lastModifiedBy>
  <cp:revision>248</cp:revision>
  <cp:lastPrinted>2018-11-20T13:07:49Z</cp:lastPrinted>
  <dcterms:created xsi:type="dcterms:W3CDTF">2016-09-30T15:29:35Z</dcterms:created>
  <dcterms:modified xsi:type="dcterms:W3CDTF">2019-11-15T21:09:50Z</dcterms:modified>
</cp:coreProperties>
</file>