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91" r:id="rId4"/>
    <p:sldId id="300" r:id="rId5"/>
    <p:sldId id="299" r:id="rId6"/>
    <p:sldId id="302" r:id="rId7"/>
    <p:sldId id="305" r:id="rId8"/>
    <p:sldId id="323" r:id="rId9"/>
    <p:sldId id="324" r:id="rId10"/>
    <p:sldId id="290" r:id="rId11"/>
    <p:sldId id="286" r:id="rId12"/>
    <p:sldId id="310"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5" autoAdjust="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Event Type</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'Event Type'!$B$2</c:f>
              <c:strCache>
                <c:ptCount val="1"/>
                <c:pt idx="0">
                  <c:v>Jul</c:v>
                </c:pt>
              </c:strCache>
            </c:strRef>
          </c:tx>
          <c:spPr>
            <a:solidFill>
              <a:schemeClr val="accent1"/>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Type'!$B$3:$B$23</c:f>
              <c:numCache>
                <c:formatCode>General</c:formatCode>
                <c:ptCount val="21"/>
                <c:pt idx="0">
                  <c:v>16</c:v>
                </c:pt>
                <c:pt idx="1">
                  <c:v>4</c:v>
                </c:pt>
                <c:pt idx="2">
                  <c:v>3</c:v>
                </c:pt>
                <c:pt idx="3">
                  <c:v>4</c:v>
                </c:pt>
                <c:pt idx="4">
                  <c:v>11</c:v>
                </c:pt>
                <c:pt idx="5">
                  <c:v>7</c:v>
                </c:pt>
                <c:pt idx="6">
                  <c:v>1</c:v>
                </c:pt>
                <c:pt idx="7">
                  <c:v>2</c:v>
                </c:pt>
                <c:pt idx="8">
                  <c:v>3</c:v>
                </c:pt>
                <c:pt idx="9">
                  <c:v>1</c:v>
                </c:pt>
                <c:pt idx="10">
                  <c:v>2</c:v>
                </c:pt>
                <c:pt idx="11">
                  <c:v>1</c:v>
                </c:pt>
                <c:pt idx="20">
                  <c:v>3</c:v>
                </c:pt>
              </c:numCache>
            </c:numRef>
          </c:val>
          <c:extLst>
            <c:ext xmlns:c16="http://schemas.microsoft.com/office/drawing/2014/chart" uri="{C3380CC4-5D6E-409C-BE32-E72D297353CC}">
              <c16:uniqueId val="{00000000-B9EC-487E-B9D3-D9ABDF9DB44F}"/>
            </c:ext>
          </c:extLst>
        </c:ser>
        <c:ser>
          <c:idx val="1"/>
          <c:order val="1"/>
          <c:tx>
            <c:strRef>
              <c:f>'Event Type'!$C$2</c:f>
              <c:strCache>
                <c:ptCount val="1"/>
                <c:pt idx="0">
                  <c:v>Aug</c:v>
                </c:pt>
              </c:strCache>
            </c:strRef>
          </c:tx>
          <c:spPr>
            <a:solidFill>
              <a:schemeClr val="accent2"/>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Type'!$C$3:$C$23</c:f>
              <c:numCache>
                <c:formatCode>General</c:formatCode>
                <c:ptCount val="21"/>
                <c:pt idx="0">
                  <c:v>7</c:v>
                </c:pt>
                <c:pt idx="1">
                  <c:v>42</c:v>
                </c:pt>
                <c:pt idx="2">
                  <c:v>1</c:v>
                </c:pt>
                <c:pt idx="3">
                  <c:v>4</c:v>
                </c:pt>
                <c:pt idx="4">
                  <c:v>7</c:v>
                </c:pt>
                <c:pt idx="5">
                  <c:v>23</c:v>
                </c:pt>
                <c:pt idx="6">
                  <c:v>6</c:v>
                </c:pt>
                <c:pt idx="8">
                  <c:v>4</c:v>
                </c:pt>
                <c:pt idx="12">
                  <c:v>1</c:v>
                </c:pt>
                <c:pt idx="13">
                  <c:v>1</c:v>
                </c:pt>
                <c:pt idx="14">
                  <c:v>1</c:v>
                </c:pt>
                <c:pt idx="15">
                  <c:v>3</c:v>
                </c:pt>
                <c:pt idx="16">
                  <c:v>1</c:v>
                </c:pt>
                <c:pt idx="17">
                  <c:v>2</c:v>
                </c:pt>
                <c:pt idx="20">
                  <c:v>4</c:v>
                </c:pt>
              </c:numCache>
            </c:numRef>
          </c:val>
          <c:extLst>
            <c:ext xmlns:c16="http://schemas.microsoft.com/office/drawing/2014/chart" uri="{C3380CC4-5D6E-409C-BE32-E72D297353CC}">
              <c16:uniqueId val="{00000001-B9EC-487E-B9D3-D9ABDF9DB44F}"/>
            </c:ext>
          </c:extLst>
        </c:ser>
        <c:ser>
          <c:idx val="2"/>
          <c:order val="2"/>
          <c:tx>
            <c:strRef>
              <c:f>'Event Type'!$D$2</c:f>
              <c:strCache>
                <c:ptCount val="1"/>
                <c:pt idx="0">
                  <c:v>Sep</c:v>
                </c:pt>
              </c:strCache>
            </c:strRef>
          </c:tx>
          <c:spPr>
            <a:solidFill>
              <a:schemeClr val="accent3"/>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Type'!$D$3:$D$23</c:f>
              <c:numCache>
                <c:formatCode>General</c:formatCode>
                <c:ptCount val="21"/>
                <c:pt idx="0">
                  <c:v>2</c:v>
                </c:pt>
                <c:pt idx="1">
                  <c:v>37</c:v>
                </c:pt>
                <c:pt idx="2">
                  <c:v>5</c:v>
                </c:pt>
                <c:pt idx="3">
                  <c:v>3</c:v>
                </c:pt>
                <c:pt idx="4">
                  <c:v>6</c:v>
                </c:pt>
                <c:pt idx="5">
                  <c:v>17</c:v>
                </c:pt>
                <c:pt idx="6">
                  <c:v>3</c:v>
                </c:pt>
                <c:pt idx="8">
                  <c:v>5</c:v>
                </c:pt>
                <c:pt idx="9">
                  <c:v>1</c:v>
                </c:pt>
                <c:pt idx="10">
                  <c:v>3</c:v>
                </c:pt>
                <c:pt idx="14">
                  <c:v>2</c:v>
                </c:pt>
                <c:pt idx="15">
                  <c:v>3</c:v>
                </c:pt>
                <c:pt idx="16">
                  <c:v>3</c:v>
                </c:pt>
                <c:pt idx="18">
                  <c:v>2</c:v>
                </c:pt>
                <c:pt idx="20">
                  <c:v>2</c:v>
                </c:pt>
              </c:numCache>
            </c:numRef>
          </c:val>
          <c:extLst>
            <c:ext xmlns:c16="http://schemas.microsoft.com/office/drawing/2014/chart" uri="{C3380CC4-5D6E-409C-BE32-E72D297353CC}">
              <c16:uniqueId val="{00000002-B9EC-487E-B9D3-D9ABDF9DB44F}"/>
            </c:ext>
          </c:extLst>
        </c:ser>
        <c:ser>
          <c:idx val="3"/>
          <c:order val="3"/>
          <c:tx>
            <c:strRef>
              <c:f>'Event Type'!$E$2</c:f>
              <c:strCache>
                <c:ptCount val="1"/>
                <c:pt idx="0">
                  <c:v>Oct</c:v>
                </c:pt>
              </c:strCache>
            </c:strRef>
          </c:tx>
          <c:spPr>
            <a:solidFill>
              <a:schemeClr val="accent4"/>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Type'!$E$3:$E$23</c:f>
              <c:numCache>
                <c:formatCode>General</c:formatCode>
                <c:ptCount val="21"/>
                <c:pt idx="0">
                  <c:v>4</c:v>
                </c:pt>
                <c:pt idx="1">
                  <c:v>16</c:v>
                </c:pt>
                <c:pt idx="2">
                  <c:v>3</c:v>
                </c:pt>
                <c:pt idx="3">
                  <c:v>1</c:v>
                </c:pt>
                <c:pt idx="4">
                  <c:v>3</c:v>
                </c:pt>
                <c:pt idx="5">
                  <c:v>11</c:v>
                </c:pt>
                <c:pt idx="6">
                  <c:v>4</c:v>
                </c:pt>
                <c:pt idx="7">
                  <c:v>1</c:v>
                </c:pt>
                <c:pt idx="8">
                  <c:v>3</c:v>
                </c:pt>
                <c:pt idx="10">
                  <c:v>3</c:v>
                </c:pt>
                <c:pt idx="13">
                  <c:v>1</c:v>
                </c:pt>
                <c:pt idx="14">
                  <c:v>1</c:v>
                </c:pt>
                <c:pt idx="15">
                  <c:v>1</c:v>
                </c:pt>
                <c:pt idx="16">
                  <c:v>3</c:v>
                </c:pt>
                <c:pt idx="18">
                  <c:v>6</c:v>
                </c:pt>
                <c:pt idx="20">
                  <c:v>5</c:v>
                </c:pt>
              </c:numCache>
            </c:numRef>
          </c:val>
          <c:extLst>
            <c:ext xmlns:c16="http://schemas.microsoft.com/office/drawing/2014/chart" uri="{C3380CC4-5D6E-409C-BE32-E72D297353CC}">
              <c16:uniqueId val="{00000003-B9EC-487E-B9D3-D9ABDF9DB44F}"/>
            </c:ext>
          </c:extLst>
        </c:ser>
        <c:ser>
          <c:idx val="4"/>
          <c:order val="4"/>
          <c:tx>
            <c:strRef>
              <c:f>'Event Type'!$F$2</c:f>
              <c:strCache>
                <c:ptCount val="1"/>
                <c:pt idx="0">
                  <c:v>Nov</c:v>
                </c:pt>
              </c:strCache>
            </c:strRef>
          </c:tx>
          <c:spPr>
            <a:solidFill>
              <a:srgbClr val="00B050"/>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Type'!$F$3:$F$23</c:f>
              <c:numCache>
                <c:formatCode>General</c:formatCode>
                <c:ptCount val="21"/>
                <c:pt idx="0">
                  <c:v>1</c:v>
                </c:pt>
                <c:pt idx="1">
                  <c:v>4</c:v>
                </c:pt>
                <c:pt idx="2">
                  <c:v>4</c:v>
                </c:pt>
                <c:pt idx="3">
                  <c:v>6</c:v>
                </c:pt>
                <c:pt idx="4">
                  <c:v>14</c:v>
                </c:pt>
                <c:pt idx="5">
                  <c:v>7</c:v>
                </c:pt>
                <c:pt idx="6">
                  <c:v>6</c:v>
                </c:pt>
                <c:pt idx="8">
                  <c:v>2</c:v>
                </c:pt>
                <c:pt idx="10">
                  <c:v>1</c:v>
                </c:pt>
                <c:pt idx="14">
                  <c:v>1</c:v>
                </c:pt>
                <c:pt idx="15">
                  <c:v>1</c:v>
                </c:pt>
                <c:pt idx="16">
                  <c:v>3</c:v>
                </c:pt>
                <c:pt idx="18">
                  <c:v>1</c:v>
                </c:pt>
                <c:pt idx="19">
                  <c:v>3</c:v>
                </c:pt>
                <c:pt idx="20">
                  <c:v>3</c:v>
                </c:pt>
              </c:numCache>
            </c:numRef>
          </c:val>
          <c:extLst>
            <c:ext xmlns:c16="http://schemas.microsoft.com/office/drawing/2014/chart" uri="{C3380CC4-5D6E-409C-BE32-E72D297353CC}">
              <c16:uniqueId val="{00000004-B9EC-487E-B9D3-D9ABDF9DB44F}"/>
            </c:ext>
          </c:extLst>
        </c:ser>
        <c:dLbls>
          <c:showLegendKey val="0"/>
          <c:showVal val="0"/>
          <c:showCatName val="0"/>
          <c:showSerName val="0"/>
          <c:showPercent val="0"/>
          <c:showBubbleSize val="0"/>
        </c:dLbls>
        <c:gapWidth val="267"/>
        <c:overlap val="-43"/>
        <c:axId val="315131232"/>
        <c:axId val="315129264"/>
      </c:barChart>
      <c:catAx>
        <c:axId val="3151312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15129264"/>
        <c:crosses val="autoZero"/>
        <c:auto val="1"/>
        <c:lblAlgn val="ctr"/>
        <c:lblOffset val="100"/>
        <c:noMultiLvlLbl val="0"/>
      </c:catAx>
      <c:valAx>
        <c:axId val="3151292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1513123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By Section</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'By Section'!$B$2</c:f>
              <c:strCache>
                <c:ptCount val="1"/>
                <c:pt idx="0">
                  <c:v>Jul</c:v>
                </c:pt>
              </c:strCache>
            </c:strRef>
          </c:tx>
          <c:spPr>
            <a:solidFill>
              <a:schemeClr val="accent1"/>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Section'!$B$3:$B$18</c:f>
              <c:numCache>
                <c:formatCode>General</c:formatCode>
                <c:ptCount val="16"/>
                <c:pt idx="0">
                  <c:v>16</c:v>
                </c:pt>
                <c:pt idx="1">
                  <c:v>17</c:v>
                </c:pt>
                <c:pt idx="2">
                  <c:v>12</c:v>
                </c:pt>
                <c:pt idx="3">
                  <c:v>4</c:v>
                </c:pt>
                <c:pt idx="4">
                  <c:v>2</c:v>
                </c:pt>
                <c:pt idx="5">
                  <c:v>5</c:v>
                </c:pt>
                <c:pt idx="6">
                  <c:v>1</c:v>
                </c:pt>
                <c:pt idx="7">
                  <c:v>1</c:v>
                </c:pt>
              </c:numCache>
            </c:numRef>
          </c:val>
          <c:extLst>
            <c:ext xmlns:c16="http://schemas.microsoft.com/office/drawing/2014/chart" uri="{C3380CC4-5D6E-409C-BE32-E72D297353CC}">
              <c16:uniqueId val="{00000000-9076-4416-A5D7-AFC87819B0C2}"/>
            </c:ext>
          </c:extLst>
        </c:ser>
        <c:ser>
          <c:idx val="1"/>
          <c:order val="1"/>
          <c:tx>
            <c:strRef>
              <c:f>'By Section'!$C$2</c:f>
              <c:strCache>
                <c:ptCount val="1"/>
                <c:pt idx="0">
                  <c:v>Aug</c:v>
                </c:pt>
              </c:strCache>
            </c:strRef>
          </c:tx>
          <c:spPr>
            <a:solidFill>
              <a:schemeClr val="accent2"/>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Section'!$C$3:$C$18</c:f>
              <c:numCache>
                <c:formatCode>General</c:formatCode>
                <c:ptCount val="16"/>
                <c:pt idx="0">
                  <c:v>9</c:v>
                </c:pt>
                <c:pt idx="1">
                  <c:v>25</c:v>
                </c:pt>
                <c:pt idx="2">
                  <c:v>15</c:v>
                </c:pt>
                <c:pt idx="3">
                  <c:v>4</c:v>
                </c:pt>
                <c:pt idx="4">
                  <c:v>4</c:v>
                </c:pt>
                <c:pt idx="5">
                  <c:v>1</c:v>
                </c:pt>
                <c:pt idx="7">
                  <c:v>14</c:v>
                </c:pt>
                <c:pt idx="8">
                  <c:v>31</c:v>
                </c:pt>
                <c:pt idx="9">
                  <c:v>1</c:v>
                </c:pt>
                <c:pt idx="10">
                  <c:v>2</c:v>
                </c:pt>
                <c:pt idx="12">
                  <c:v>1</c:v>
                </c:pt>
              </c:numCache>
            </c:numRef>
          </c:val>
          <c:extLst>
            <c:ext xmlns:c16="http://schemas.microsoft.com/office/drawing/2014/chart" uri="{C3380CC4-5D6E-409C-BE32-E72D297353CC}">
              <c16:uniqueId val="{00000001-9076-4416-A5D7-AFC87819B0C2}"/>
            </c:ext>
          </c:extLst>
        </c:ser>
        <c:ser>
          <c:idx val="2"/>
          <c:order val="2"/>
          <c:tx>
            <c:strRef>
              <c:f>'By Section'!$D$2</c:f>
              <c:strCache>
                <c:ptCount val="1"/>
                <c:pt idx="0">
                  <c:v>Sep</c:v>
                </c:pt>
              </c:strCache>
            </c:strRef>
          </c:tx>
          <c:spPr>
            <a:solidFill>
              <a:schemeClr val="accent3"/>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Section'!$D$3:$D$18</c:f>
              <c:numCache>
                <c:formatCode>General</c:formatCode>
                <c:ptCount val="16"/>
                <c:pt idx="0">
                  <c:v>2</c:v>
                </c:pt>
                <c:pt idx="1">
                  <c:v>26</c:v>
                </c:pt>
                <c:pt idx="2">
                  <c:v>10</c:v>
                </c:pt>
                <c:pt idx="3">
                  <c:v>8</c:v>
                </c:pt>
                <c:pt idx="4">
                  <c:v>5</c:v>
                </c:pt>
                <c:pt idx="5">
                  <c:v>4</c:v>
                </c:pt>
                <c:pt idx="7">
                  <c:v>18</c:v>
                </c:pt>
                <c:pt idx="8">
                  <c:v>5</c:v>
                </c:pt>
                <c:pt idx="11">
                  <c:v>1</c:v>
                </c:pt>
                <c:pt idx="13">
                  <c:v>1</c:v>
                </c:pt>
                <c:pt idx="14">
                  <c:v>14</c:v>
                </c:pt>
              </c:numCache>
            </c:numRef>
          </c:val>
          <c:extLst>
            <c:ext xmlns:c16="http://schemas.microsoft.com/office/drawing/2014/chart" uri="{C3380CC4-5D6E-409C-BE32-E72D297353CC}">
              <c16:uniqueId val="{00000002-9076-4416-A5D7-AFC87819B0C2}"/>
            </c:ext>
          </c:extLst>
        </c:ser>
        <c:ser>
          <c:idx val="3"/>
          <c:order val="3"/>
          <c:tx>
            <c:strRef>
              <c:f>'By Section'!$E$2</c:f>
              <c:strCache>
                <c:ptCount val="1"/>
                <c:pt idx="0">
                  <c:v>Oct</c:v>
                </c:pt>
              </c:strCache>
            </c:strRef>
          </c:tx>
          <c:spPr>
            <a:solidFill>
              <a:schemeClr val="accent4"/>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Section'!$E$3:$E$18</c:f>
              <c:numCache>
                <c:formatCode>General</c:formatCode>
                <c:ptCount val="16"/>
                <c:pt idx="0">
                  <c:v>6</c:v>
                </c:pt>
                <c:pt idx="1">
                  <c:v>21</c:v>
                </c:pt>
                <c:pt idx="2">
                  <c:v>9</c:v>
                </c:pt>
                <c:pt idx="3">
                  <c:v>5</c:v>
                </c:pt>
                <c:pt idx="4">
                  <c:v>5</c:v>
                </c:pt>
                <c:pt idx="5">
                  <c:v>2</c:v>
                </c:pt>
                <c:pt idx="7">
                  <c:v>4</c:v>
                </c:pt>
                <c:pt idx="8">
                  <c:v>12</c:v>
                </c:pt>
                <c:pt idx="10">
                  <c:v>1</c:v>
                </c:pt>
                <c:pt idx="15">
                  <c:v>1</c:v>
                </c:pt>
              </c:numCache>
            </c:numRef>
          </c:val>
          <c:extLst>
            <c:ext xmlns:c16="http://schemas.microsoft.com/office/drawing/2014/chart" uri="{C3380CC4-5D6E-409C-BE32-E72D297353CC}">
              <c16:uniqueId val="{00000003-9076-4416-A5D7-AFC87819B0C2}"/>
            </c:ext>
          </c:extLst>
        </c:ser>
        <c:ser>
          <c:idx val="4"/>
          <c:order val="4"/>
          <c:tx>
            <c:strRef>
              <c:f>'By Section'!$F$2</c:f>
              <c:strCache>
                <c:ptCount val="1"/>
                <c:pt idx="0">
                  <c:v>Nov</c:v>
                </c:pt>
              </c:strCache>
            </c:strRef>
          </c:tx>
          <c:spPr>
            <a:solidFill>
              <a:srgbClr val="00B050"/>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Section'!$F$3:$F$18</c:f>
              <c:numCache>
                <c:formatCode>General</c:formatCode>
                <c:ptCount val="16"/>
                <c:pt idx="0">
                  <c:v>5</c:v>
                </c:pt>
                <c:pt idx="1">
                  <c:v>15</c:v>
                </c:pt>
                <c:pt idx="2">
                  <c:v>9</c:v>
                </c:pt>
                <c:pt idx="3">
                  <c:v>8</c:v>
                </c:pt>
                <c:pt idx="4">
                  <c:v>8</c:v>
                </c:pt>
                <c:pt idx="5">
                  <c:v>1</c:v>
                </c:pt>
                <c:pt idx="7">
                  <c:v>4</c:v>
                </c:pt>
                <c:pt idx="8">
                  <c:v>4</c:v>
                </c:pt>
                <c:pt idx="10">
                  <c:v>3</c:v>
                </c:pt>
              </c:numCache>
            </c:numRef>
          </c:val>
          <c:extLst>
            <c:ext xmlns:c16="http://schemas.microsoft.com/office/drawing/2014/chart" uri="{C3380CC4-5D6E-409C-BE32-E72D297353CC}">
              <c16:uniqueId val="{00000004-9076-4416-A5D7-AFC87819B0C2}"/>
            </c:ext>
          </c:extLst>
        </c:ser>
        <c:dLbls>
          <c:showLegendKey val="0"/>
          <c:showVal val="0"/>
          <c:showCatName val="0"/>
          <c:showSerName val="0"/>
          <c:showPercent val="0"/>
          <c:showBubbleSize val="0"/>
        </c:dLbls>
        <c:gapWidth val="267"/>
        <c:overlap val="-43"/>
        <c:axId val="541547560"/>
        <c:axId val="541546904"/>
      </c:barChart>
      <c:catAx>
        <c:axId val="5415475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541546904"/>
        <c:crosses val="autoZero"/>
        <c:auto val="1"/>
        <c:lblAlgn val="ctr"/>
        <c:lblOffset val="100"/>
        <c:noMultiLvlLbl val="0"/>
      </c:catAx>
      <c:valAx>
        <c:axId val="5415469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415475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Closing the Loop Compliance</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Feedback!$A$25</c:f>
              <c:strCache>
                <c:ptCount val="1"/>
                <c:pt idx="0">
                  <c:v>Compliance %</c:v>
                </c:pt>
              </c:strCache>
            </c:strRef>
          </c:tx>
          <c:spPr>
            <a:ln w="22225" cap="rnd">
              <a:solidFill>
                <a:schemeClr val="accent1"/>
              </a:solidFill>
              <a:round/>
            </a:ln>
            <a:effectLst/>
          </c:spPr>
          <c:marker>
            <c:symbol val="none"/>
          </c:marker>
          <c:cat>
            <c:strRef>
              <c:f>Feedback!$B$24:$F$24</c:f>
              <c:strCache>
                <c:ptCount val="5"/>
                <c:pt idx="0">
                  <c:v>Jul</c:v>
                </c:pt>
                <c:pt idx="1">
                  <c:v>Aug</c:v>
                </c:pt>
                <c:pt idx="2">
                  <c:v>Sep</c:v>
                </c:pt>
                <c:pt idx="3">
                  <c:v>Oct</c:v>
                </c:pt>
                <c:pt idx="4">
                  <c:v>Nov</c:v>
                </c:pt>
              </c:strCache>
            </c:strRef>
          </c:cat>
          <c:val>
            <c:numRef>
              <c:f>Feedback!$B$25:$F$25</c:f>
              <c:numCache>
                <c:formatCode>0%</c:formatCode>
                <c:ptCount val="5"/>
                <c:pt idx="0">
                  <c:v>0.6</c:v>
                </c:pt>
                <c:pt idx="1">
                  <c:v>0.65</c:v>
                </c:pt>
                <c:pt idx="2">
                  <c:v>0.63</c:v>
                </c:pt>
                <c:pt idx="3">
                  <c:v>0.82</c:v>
                </c:pt>
                <c:pt idx="4">
                  <c:v>0.84</c:v>
                </c:pt>
              </c:numCache>
            </c:numRef>
          </c:val>
          <c:smooth val="0"/>
          <c:extLst>
            <c:ext xmlns:c16="http://schemas.microsoft.com/office/drawing/2014/chart" uri="{C3380CC4-5D6E-409C-BE32-E72D297353CC}">
              <c16:uniqueId val="{00000000-3F6D-4CCD-81E9-F43723D69206}"/>
            </c:ext>
          </c:extLst>
        </c:ser>
        <c:dLbls>
          <c:showLegendKey val="0"/>
          <c:showVal val="0"/>
          <c:showCatName val="0"/>
          <c:showSerName val="0"/>
          <c:showPercent val="0"/>
          <c:showBubbleSize val="0"/>
        </c:dLbls>
        <c:smooth val="0"/>
        <c:axId val="564063024"/>
        <c:axId val="564063352"/>
      </c:lineChart>
      <c:catAx>
        <c:axId val="56406302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564063352"/>
        <c:crosses val="autoZero"/>
        <c:auto val="1"/>
        <c:lblAlgn val="ctr"/>
        <c:lblOffset val="100"/>
        <c:noMultiLvlLbl val="0"/>
      </c:catAx>
      <c:valAx>
        <c:axId val="564063352"/>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640630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D1EFD21-2644-4D75-9A45-219ADBC3CE30}" type="datetimeFigureOut">
              <a:rPr lang="en-US" smtClean="0"/>
              <a:t>12/10/2019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ED90702-C7E9-4644-8919-DC7411CF7711}" type="slidenum">
              <a:rPr lang="en-US" smtClean="0"/>
              <a:t>‹#›</a:t>
            </a:fld>
            <a:endParaRPr lang="en-US"/>
          </a:p>
        </p:txBody>
      </p:sp>
    </p:spTree>
    <p:extLst>
      <p:ext uri="{BB962C8B-B14F-4D97-AF65-F5344CB8AC3E}">
        <p14:creationId xmlns:p14="http://schemas.microsoft.com/office/powerpoint/2010/main" val="40401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4</a:t>
            </a:fld>
            <a:endParaRPr lang="en-US"/>
          </a:p>
        </p:txBody>
      </p:sp>
    </p:spTree>
    <p:extLst>
      <p:ext uri="{BB962C8B-B14F-4D97-AF65-F5344CB8AC3E}">
        <p14:creationId xmlns:p14="http://schemas.microsoft.com/office/powerpoint/2010/main" val="352497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711325" y="690563"/>
            <a:ext cx="3514725" cy="2636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Header Placeholder 3"/>
          <p:cNvSpPr txBox="1">
            <a:spLocks noGrp="1"/>
          </p:cNvSpPr>
          <p:nvPr/>
        </p:nvSpPr>
        <p:spPr bwMode="auto">
          <a:xfrm>
            <a:off x="0" y="147638"/>
            <a:ext cx="693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88" tIns="43644" rIns="87288" bIns="43644"/>
          <a:lstStyle>
            <a:lvl1pPr defTabSz="912813">
              <a:spcBef>
                <a:spcPct val="30000"/>
              </a:spcBef>
              <a:defRPr sz="1200">
                <a:solidFill>
                  <a:schemeClr val="tx1"/>
                </a:solidFill>
                <a:latin typeface="Calibri" panose="020F0502020204030204" pitchFamily="34" charset="0"/>
              </a:defRPr>
            </a:lvl1pPr>
            <a:lvl2pPr marL="742950" indent="-285750" defTabSz="912813">
              <a:spcBef>
                <a:spcPct val="30000"/>
              </a:spcBef>
              <a:defRPr sz="1200">
                <a:solidFill>
                  <a:schemeClr val="tx1"/>
                </a:solidFill>
                <a:latin typeface="Calibri" panose="020F0502020204030204" pitchFamily="34" charset="0"/>
              </a:defRPr>
            </a:lvl2pPr>
            <a:lvl3pPr marL="1143000" indent="-228600" defTabSz="912813">
              <a:spcBef>
                <a:spcPct val="30000"/>
              </a:spcBef>
              <a:defRPr sz="1200">
                <a:solidFill>
                  <a:schemeClr val="tx1"/>
                </a:solidFill>
                <a:latin typeface="Calibri" panose="020F0502020204030204" pitchFamily="34" charset="0"/>
              </a:defRPr>
            </a:lvl3pPr>
            <a:lvl4pPr marL="1600200" indent="-228600" defTabSz="912813">
              <a:spcBef>
                <a:spcPct val="30000"/>
              </a:spcBef>
              <a:defRPr sz="1200">
                <a:solidFill>
                  <a:schemeClr val="tx1"/>
                </a:solidFill>
                <a:latin typeface="Calibri" panose="020F0502020204030204" pitchFamily="34" charset="0"/>
              </a:defRPr>
            </a:lvl4pPr>
            <a:lvl5pPr marL="2057400" indent="-228600" defTabSz="912813">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r>
              <a:rPr lang="en-US" altLang="en-US" sz="2100" b="1"/>
              <a:t>Instructor Guide: Safety Behaviors for Error Prevention</a:t>
            </a:r>
          </a:p>
        </p:txBody>
      </p:sp>
      <p:sp>
        <p:nvSpPr>
          <p:cNvPr id="87044" name="Notes Placeholder 2"/>
          <p:cNvSpPr>
            <a:spLocks noGrp="1"/>
          </p:cNvSpPr>
          <p:nvPr>
            <p:ph type="body" idx="3"/>
          </p:nvPr>
        </p:nvSpPr>
        <p:spPr bwMode="auto">
          <a:xfrm>
            <a:off x="382588" y="3705225"/>
            <a:ext cx="6067425"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11" tIns="46305" rIns="92611" bIns="46305" numCol="1" anchor="t" anchorCtr="0" compatLnSpc="1">
            <a:prstTxWarp prst="textNoShape">
              <a:avLst/>
            </a:prstTxWarp>
          </a:bodyPr>
          <a:lstStyle/>
          <a:p>
            <a:pPr eaLnBrk="1" hangingPunct="1">
              <a:spcBef>
                <a:spcPts val="300"/>
              </a:spcBef>
              <a:spcAft>
                <a:spcPts val="300"/>
              </a:spcAft>
            </a:pPr>
            <a:r>
              <a:rPr lang="en-US" altLang="en-US" smtClean="0">
                <a:cs typeface="Arial" panose="020B0604020202020204" pitchFamily="34" charset="0"/>
              </a:rPr>
              <a:t>You should always take a few seconds to STAR to reduce your chances of making an unintended mental slip or lapse by more than 10 times when:</a:t>
            </a:r>
          </a:p>
          <a:p>
            <a:pPr eaLnBrk="1" hangingPunct="1">
              <a:spcBef>
                <a:spcPts val="300"/>
              </a:spcBef>
              <a:spcAft>
                <a:spcPts val="300"/>
              </a:spcAft>
            </a:pPr>
            <a:endParaRPr lang="en-US" altLang="en-US" smtClean="0">
              <a:cs typeface="Arial" panose="020B0604020202020204" pitchFamily="34" charset="0"/>
            </a:endParaRPr>
          </a:p>
          <a:p>
            <a:pPr eaLnBrk="1" hangingPunct="1">
              <a:spcBef>
                <a:spcPts val="300"/>
              </a:spcBef>
              <a:spcAft>
                <a:spcPts val="300"/>
              </a:spcAft>
              <a:buFont typeface="Wingdings" panose="05000000000000000000" pitchFamily="2" charset="2"/>
              <a:buChar char="§"/>
            </a:pPr>
            <a:r>
              <a:rPr lang="en-US" altLang="en-US" smtClean="0">
                <a:cs typeface="Arial" panose="020B0604020202020204" pitchFamily="34" charset="0"/>
              </a:rPr>
              <a:t>Performing Multiple Tasks – The human mind is a single attentional resource. While the brain can do more than one thing at a time, the mind can only think of one thing at a time.</a:t>
            </a:r>
          </a:p>
          <a:p>
            <a:pPr eaLnBrk="1" hangingPunct="1">
              <a:spcBef>
                <a:spcPts val="300"/>
              </a:spcBef>
              <a:spcAft>
                <a:spcPts val="300"/>
              </a:spcAft>
              <a:buFont typeface="Wingdings" panose="05000000000000000000" pitchFamily="2" charset="2"/>
              <a:buChar char="§"/>
            </a:pPr>
            <a:endParaRPr lang="en-US" altLang="en-US" smtClean="0">
              <a:cs typeface="Arial" panose="020B0604020202020204" pitchFamily="34" charset="0"/>
            </a:endParaRPr>
          </a:p>
          <a:p>
            <a:pPr eaLnBrk="1" hangingPunct="1">
              <a:spcBef>
                <a:spcPts val="300"/>
              </a:spcBef>
              <a:spcAft>
                <a:spcPts val="300"/>
              </a:spcAft>
              <a:buFont typeface="Wingdings" panose="05000000000000000000" pitchFamily="2" charset="2"/>
              <a:buChar char="§"/>
            </a:pPr>
            <a:r>
              <a:rPr lang="en-US" altLang="en-US" smtClean="0">
                <a:cs typeface="Arial" panose="020B0604020202020204" pitchFamily="34" charset="0"/>
              </a:rPr>
              <a:t>When you are distracted or tired and it is hard to concentrate.</a:t>
            </a:r>
          </a:p>
          <a:p>
            <a:pPr eaLnBrk="1" hangingPunct="1">
              <a:spcBef>
                <a:spcPts val="300"/>
              </a:spcBef>
              <a:spcAft>
                <a:spcPts val="300"/>
              </a:spcAft>
              <a:buFont typeface="Wingdings" panose="05000000000000000000" pitchFamily="2" charset="2"/>
              <a:buChar char="§"/>
            </a:pPr>
            <a:endParaRPr lang="en-US" altLang="en-US" smtClean="0">
              <a:cs typeface="Arial" panose="020B0604020202020204" pitchFamily="34" charset="0"/>
            </a:endParaRPr>
          </a:p>
          <a:p>
            <a:pPr eaLnBrk="1" hangingPunct="1">
              <a:spcBef>
                <a:spcPts val="300"/>
              </a:spcBef>
              <a:spcAft>
                <a:spcPts val="300"/>
              </a:spcAft>
              <a:buFont typeface="Wingdings" panose="05000000000000000000" pitchFamily="2" charset="2"/>
              <a:buChar char="§"/>
            </a:pPr>
            <a:r>
              <a:rPr lang="en-US" altLang="en-US" smtClean="0">
                <a:cs typeface="Arial" panose="020B0604020202020204" pitchFamily="34" charset="0"/>
              </a:rPr>
              <a:t>Time Pressure – You are running behind schedule in your mind.</a:t>
            </a:r>
          </a:p>
          <a:p>
            <a:pPr eaLnBrk="1" hangingPunct="1">
              <a:spcBef>
                <a:spcPts val="300"/>
              </a:spcBef>
              <a:spcAft>
                <a:spcPts val="300"/>
              </a:spcAft>
              <a:buFont typeface="Wingdings" panose="05000000000000000000" pitchFamily="2" charset="2"/>
              <a:buChar char="§"/>
            </a:pPr>
            <a:endParaRPr lang="en-US" altLang="en-US" smtClean="0">
              <a:cs typeface="Arial" panose="020B0604020202020204" pitchFamily="34" charset="0"/>
            </a:endParaRPr>
          </a:p>
          <a:p>
            <a:pPr eaLnBrk="1" hangingPunct="1">
              <a:spcBef>
                <a:spcPts val="300"/>
              </a:spcBef>
              <a:spcAft>
                <a:spcPts val="300"/>
              </a:spcAft>
              <a:buFont typeface="Wingdings" panose="05000000000000000000" pitchFamily="2" charset="2"/>
              <a:buChar char="§"/>
            </a:pPr>
            <a:r>
              <a:rPr lang="en-US" altLang="en-US" smtClean="0">
                <a:cs typeface="Arial" panose="020B0604020202020204" pitchFamily="34" charset="0"/>
              </a:rPr>
              <a:t>Peer Pressure to Work Fast – You’re cleaning a room to get it ready for a patient and are interrupted to hurry.</a:t>
            </a:r>
          </a:p>
          <a:p>
            <a:pPr eaLnBrk="1" hangingPunct="1">
              <a:spcBef>
                <a:spcPts val="300"/>
              </a:spcBef>
              <a:spcAft>
                <a:spcPts val="300"/>
              </a:spcAft>
              <a:buFont typeface="Wingdings" panose="05000000000000000000" pitchFamily="2" charset="2"/>
              <a:buChar char="§"/>
            </a:pPr>
            <a:endParaRPr lang="en-US" altLang="en-US" smtClean="0">
              <a:cs typeface="Arial" panose="020B0604020202020204" pitchFamily="34" charset="0"/>
            </a:endParaRPr>
          </a:p>
          <a:p>
            <a:pPr eaLnBrk="1" hangingPunct="1">
              <a:spcBef>
                <a:spcPts val="300"/>
              </a:spcBef>
              <a:spcAft>
                <a:spcPts val="300"/>
              </a:spcAft>
              <a:buFont typeface="Wingdings" panose="05000000000000000000" pitchFamily="2" charset="2"/>
              <a:buChar char="§"/>
            </a:pPr>
            <a:r>
              <a:rPr lang="en-US" altLang="en-US" smtClean="0">
                <a:cs typeface="Arial" panose="020B0604020202020204" pitchFamily="34" charset="0"/>
              </a:rPr>
              <a:t>When you are about to do a high-risk intervention, process or safety-critical action.</a:t>
            </a:r>
          </a:p>
          <a:p>
            <a:pPr eaLnBrk="1" hangingPunct="1">
              <a:spcBef>
                <a:spcPts val="300"/>
              </a:spcBef>
              <a:spcAft>
                <a:spcPts val="300"/>
              </a:spcAft>
            </a:pPr>
            <a:endParaRPr lang="en-US" altLang="en-US" sz="1100" b="1" u="sng" smtClean="0">
              <a:cs typeface="Arial" panose="020B0604020202020204" pitchFamily="34" charset="0"/>
            </a:endParaRPr>
          </a:p>
          <a:p>
            <a:pPr eaLnBrk="1" hangingPunct="1">
              <a:spcBef>
                <a:spcPts val="300"/>
              </a:spcBef>
              <a:spcAft>
                <a:spcPts val="300"/>
              </a:spcAft>
            </a:pPr>
            <a:r>
              <a:rPr lang="en-US" altLang="en-US" b="1" u="sng" smtClean="0">
                <a:cs typeface="Arial" panose="020B0604020202020204" pitchFamily="34" charset="0"/>
              </a:rPr>
              <a:t>Points to emphasize:</a:t>
            </a:r>
          </a:p>
          <a:p>
            <a:pPr eaLnBrk="1" hangingPunct="1">
              <a:lnSpc>
                <a:spcPct val="90000"/>
              </a:lnSpc>
              <a:spcBef>
                <a:spcPts val="300"/>
              </a:spcBef>
              <a:spcAft>
                <a:spcPts val="300"/>
              </a:spcAft>
              <a:buFont typeface="Wingdings" panose="05000000000000000000" pitchFamily="2" charset="2"/>
              <a:buChar char="§"/>
            </a:pPr>
            <a:r>
              <a:rPr lang="en-US" altLang="en-US" smtClean="0">
                <a:cs typeface="Arial" panose="020B0604020202020204" pitchFamily="34" charset="0"/>
              </a:rPr>
              <a:t>Work to make STAR a part of your skill-based acts and </a:t>
            </a:r>
            <a:r>
              <a:rPr lang="en-US" altLang="en-US" b="1" smtClean="0">
                <a:cs typeface="Arial" panose="020B0604020202020204" pitchFamily="34" charset="0"/>
              </a:rPr>
              <a:t>especially those safety-critical acts</a:t>
            </a:r>
            <a:r>
              <a:rPr lang="en-US" altLang="en-US" smtClean="0">
                <a:cs typeface="Arial" panose="020B0604020202020204" pitchFamily="34" charset="0"/>
              </a:rPr>
              <a:t>. </a:t>
            </a:r>
          </a:p>
          <a:p>
            <a:pPr eaLnBrk="1" hangingPunct="1">
              <a:lnSpc>
                <a:spcPct val="90000"/>
              </a:lnSpc>
              <a:spcBef>
                <a:spcPts val="300"/>
              </a:spcBef>
              <a:spcAft>
                <a:spcPts val="300"/>
              </a:spcAft>
              <a:buFont typeface="Wingdings" panose="05000000000000000000" pitchFamily="2" charset="2"/>
              <a:buChar char="§"/>
            </a:pPr>
            <a:r>
              <a:rPr lang="en-US" altLang="en-US" smtClean="0">
                <a:cs typeface="Arial" panose="020B0604020202020204" pitchFamily="34" charset="0"/>
              </a:rPr>
              <a:t>Using STAR decreases your chance of error by more than 10 times!</a:t>
            </a:r>
          </a:p>
          <a:p>
            <a:pPr eaLnBrk="1" hangingPunct="1">
              <a:spcBef>
                <a:spcPts val="300"/>
              </a:spcBef>
              <a:spcAft>
                <a:spcPts val="300"/>
              </a:spcAft>
            </a:pPr>
            <a:endParaRPr lang="en-US" altLang="en-US" smtClean="0"/>
          </a:p>
        </p:txBody>
      </p:sp>
    </p:spTree>
    <p:extLst>
      <p:ext uri="{BB962C8B-B14F-4D97-AF65-F5344CB8AC3E}">
        <p14:creationId xmlns:p14="http://schemas.microsoft.com/office/powerpoint/2010/main" val="361130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1163638" y="690563"/>
            <a:ext cx="46101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xfrm>
            <a:off x="923925" y="4379913"/>
            <a:ext cx="5086350" cy="4149725"/>
          </a:xfrm>
        </p:spPr>
        <p:txBody>
          <a:bodyPr wrap="square" lIns="92613" tIns="46306" rIns="92613" bIns="46306" numCol="1" anchor="t" anchorCtr="0" compatLnSpc="1">
            <a:prstTxWarp prst="textNoShape">
              <a:avLst/>
            </a:prstTxWarp>
          </a:bodyPr>
          <a:lstStyle/>
          <a:p>
            <a:pPr eaLnBrk="1" hangingPunct="1">
              <a:spcBef>
                <a:spcPts val="325"/>
              </a:spcBef>
              <a:spcAft>
                <a:spcPts val="325"/>
              </a:spcAft>
              <a:defRPr/>
            </a:pPr>
            <a:r>
              <a:rPr lang="en-US" sz="1100" dirty="0">
                <a:latin typeface="+mj-lt"/>
                <a:cs typeface="Arial" charset="0"/>
              </a:rPr>
              <a:t>Reading is a skill-based task. Most humans are so proficient at reading printed words that they cannot easily ignore them. In fact, it takes considerable attentional effort to ignore them.</a:t>
            </a:r>
          </a:p>
          <a:p>
            <a:pPr eaLnBrk="1" hangingPunct="1">
              <a:spcBef>
                <a:spcPts val="325"/>
              </a:spcBef>
              <a:spcAft>
                <a:spcPts val="325"/>
              </a:spcAft>
              <a:defRPr/>
            </a:pPr>
            <a:r>
              <a:rPr lang="en-US" b="1" u="sng" dirty="0">
                <a:latin typeface="+mj-lt"/>
                <a:cs typeface="Arial" charset="0"/>
              </a:rPr>
              <a:t>Point to emphasize</a:t>
            </a:r>
            <a:r>
              <a:rPr lang="en-US" dirty="0">
                <a:latin typeface="+mj-lt"/>
                <a:cs typeface="Arial" charset="0"/>
              </a:rPr>
              <a:t>:</a:t>
            </a:r>
          </a:p>
          <a:p>
            <a:pPr eaLnBrk="1" hangingPunct="1">
              <a:spcBef>
                <a:spcPts val="325"/>
              </a:spcBef>
              <a:spcAft>
                <a:spcPts val="325"/>
              </a:spcAft>
              <a:defRPr/>
            </a:pPr>
            <a:r>
              <a:rPr lang="en-US" sz="1100" b="1" dirty="0">
                <a:latin typeface="+mj-lt"/>
                <a:cs typeface="Arial" charset="0"/>
              </a:rPr>
              <a:t>The Stroop Task is a great demonstration of a skill-based task and the value of STAR in helping to prevent unintended skill-based errors. The task takes advantage of our ability to read words more quickly and automatically than we can name colors. </a:t>
            </a:r>
          </a:p>
          <a:p>
            <a:pPr marL="234600" indent="-234600" eaLnBrk="1" hangingPunct="1">
              <a:spcBef>
                <a:spcPts val="325"/>
              </a:spcBef>
              <a:spcAft>
                <a:spcPts val="325"/>
              </a:spcAft>
              <a:buFont typeface="+mj-lt"/>
              <a:buAutoNum type="arabicPeriod"/>
              <a:defRPr/>
            </a:pPr>
            <a:r>
              <a:rPr lang="en-US" sz="1100" dirty="0">
                <a:latin typeface="+mj-lt"/>
                <a:cs typeface="Arial" charset="0"/>
              </a:rPr>
              <a:t>Participants are asked to say the </a:t>
            </a:r>
            <a:r>
              <a:rPr lang="en-US" sz="1100" u="sng" dirty="0">
                <a:latin typeface="+mj-lt"/>
                <a:cs typeface="Arial" charset="0"/>
              </a:rPr>
              <a:t>color</a:t>
            </a:r>
            <a:r>
              <a:rPr lang="en-US" sz="1100" dirty="0">
                <a:latin typeface="+mj-lt"/>
                <a:cs typeface="Arial" charset="0"/>
              </a:rPr>
              <a:t> and not the word. </a:t>
            </a:r>
          </a:p>
          <a:p>
            <a:pPr marL="234600" indent="-234600" eaLnBrk="1" hangingPunct="1">
              <a:spcBef>
                <a:spcPts val="325"/>
              </a:spcBef>
              <a:spcAft>
                <a:spcPts val="325"/>
              </a:spcAft>
              <a:buFont typeface="+mj-lt"/>
              <a:buAutoNum type="arabicPeriod"/>
              <a:defRPr/>
            </a:pPr>
            <a:r>
              <a:rPr lang="en-US" sz="1100" dirty="0">
                <a:latin typeface="+mj-lt"/>
                <a:cs typeface="Arial" charset="0"/>
              </a:rPr>
              <a:t>Ask the participants to do this exercise fast…. Note how the participants will start making errors.</a:t>
            </a:r>
          </a:p>
          <a:p>
            <a:pPr marL="234600" indent="-234600" eaLnBrk="1" hangingPunct="1">
              <a:spcBef>
                <a:spcPts val="325"/>
              </a:spcBef>
              <a:spcAft>
                <a:spcPts val="325"/>
              </a:spcAft>
              <a:buFont typeface="+mj-lt"/>
              <a:buAutoNum type="arabicPeriod"/>
              <a:defRPr/>
            </a:pPr>
            <a:r>
              <a:rPr lang="en-US" sz="1100" dirty="0">
                <a:latin typeface="+mj-lt"/>
                <a:cs typeface="Arial" charset="0"/>
              </a:rPr>
              <a:t>Then ask the participants to repeat the exercise, but this time ask them to stop for 1-2 seconds before each color, to stress how the 1 second pause helps for accuracy. </a:t>
            </a:r>
          </a:p>
          <a:p>
            <a:pPr marL="234600" indent="-234600" eaLnBrk="1" hangingPunct="1">
              <a:spcBef>
                <a:spcPts val="325"/>
              </a:spcBef>
              <a:spcAft>
                <a:spcPts val="325"/>
              </a:spcAft>
              <a:buFont typeface="+mj-lt"/>
              <a:buAutoNum type="arabicPeriod"/>
              <a:defRPr/>
            </a:pPr>
            <a:r>
              <a:rPr lang="en-US" sz="1100" dirty="0">
                <a:latin typeface="+mj-lt"/>
                <a:cs typeface="Arial" charset="0"/>
              </a:rPr>
              <a:t>The words are shown in a color different from the color that the word actually names. If the word green is written in red ink, our tendency will be to say green instead of red. In this task, you have to manage your attention to stop one auto-pilot response in order to say or do something else.</a:t>
            </a:r>
          </a:p>
          <a:p>
            <a:pPr marL="234600" indent="-234600" eaLnBrk="1" hangingPunct="1">
              <a:spcBef>
                <a:spcPts val="325"/>
              </a:spcBef>
              <a:spcAft>
                <a:spcPts val="325"/>
              </a:spcAft>
              <a:buFont typeface="+mj-lt"/>
              <a:buAutoNum type="arabicPeriod"/>
              <a:defRPr/>
            </a:pPr>
            <a:r>
              <a:rPr lang="en-US" sz="1100" dirty="0">
                <a:latin typeface="+mj-lt"/>
                <a:cs typeface="Arial" charset="0"/>
              </a:rPr>
              <a:t>The effect demonstrated in the Stroop Task was first reported by John Ridley Stroop in his Ph.D. thesis published in 1935. </a:t>
            </a:r>
          </a:p>
        </p:txBody>
      </p:sp>
      <p:sp>
        <p:nvSpPr>
          <p:cNvPr id="91140" name="Header Placeholder 3"/>
          <p:cNvSpPr txBox="1">
            <a:spLocks noGrp="1"/>
          </p:cNvSpPr>
          <p:nvPr/>
        </p:nvSpPr>
        <p:spPr bwMode="auto">
          <a:xfrm>
            <a:off x="0" y="147638"/>
            <a:ext cx="693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90" tIns="43645" rIns="87290" bIns="43645"/>
          <a:lstStyle>
            <a:lvl1pPr defTabSz="912813">
              <a:spcBef>
                <a:spcPct val="30000"/>
              </a:spcBef>
              <a:defRPr sz="1200">
                <a:solidFill>
                  <a:schemeClr val="tx1"/>
                </a:solidFill>
                <a:latin typeface="Calibri" panose="020F0502020204030204" pitchFamily="34" charset="0"/>
              </a:defRPr>
            </a:lvl1pPr>
            <a:lvl2pPr marL="742950" indent="-285750" defTabSz="912813">
              <a:spcBef>
                <a:spcPct val="30000"/>
              </a:spcBef>
              <a:defRPr sz="1200">
                <a:solidFill>
                  <a:schemeClr val="tx1"/>
                </a:solidFill>
                <a:latin typeface="Calibri" panose="020F0502020204030204" pitchFamily="34" charset="0"/>
              </a:defRPr>
            </a:lvl2pPr>
            <a:lvl3pPr marL="1143000" indent="-228600" defTabSz="912813">
              <a:spcBef>
                <a:spcPct val="30000"/>
              </a:spcBef>
              <a:defRPr sz="1200">
                <a:solidFill>
                  <a:schemeClr val="tx1"/>
                </a:solidFill>
                <a:latin typeface="Calibri" panose="020F0502020204030204" pitchFamily="34" charset="0"/>
              </a:defRPr>
            </a:lvl3pPr>
            <a:lvl4pPr marL="1600200" indent="-228600" defTabSz="912813">
              <a:spcBef>
                <a:spcPct val="30000"/>
              </a:spcBef>
              <a:defRPr sz="1200">
                <a:solidFill>
                  <a:schemeClr val="tx1"/>
                </a:solidFill>
                <a:latin typeface="Calibri" panose="020F0502020204030204" pitchFamily="34" charset="0"/>
              </a:defRPr>
            </a:lvl4pPr>
            <a:lvl5pPr marL="2057400" indent="-228600" defTabSz="912813">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r>
              <a:rPr lang="en-US" altLang="en-US" sz="2100" b="1"/>
              <a:t>Instructor Guide: Safety Behaviors for Error Prevention</a:t>
            </a:r>
          </a:p>
        </p:txBody>
      </p:sp>
    </p:spTree>
    <p:extLst>
      <p:ext uri="{BB962C8B-B14F-4D97-AF65-F5344CB8AC3E}">
        <p14:creationId xmlns:p14="http://schemas.microsoft.com/office/powerpoint/2010/main" val="136055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10</a:t>
            </a:fld>
            <a:endParaRPr lang="en-US"/>
          </a:p>
        </p:txBody>
      </p:sp>
    </p:spTree>
    <p:extLst>
      <p:ext uri="{BB962C8B-B14F-4D97-AF65-F5344CB8AC3E}">
        <p14:creationId xmlns:p14="http://schemas.microsoft.com/office/powerpoint/2010/main" val="377483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2">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Level Bullet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67463"/>
            <a:ext cx="29908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p:cNvSpPr txBox="1">
            <a:spLocks noChangeArrowheads="1"/>
          </p:cNvSpPr>
          <p:nvPr userDrawn="1"/>
        </p:nvSpPr>
        <p:spPr bwMode="auto">
          <a:xfrm>
            <a:off x="6883400" y="6507163"/>
            <a:ext cx="21161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
                <a:solidFill>
                  <a:schemeClr val="accent2"/>
                </a:solidFill>
              </a:rPr>
              <a:t>Wake Forest Baptist Medical Center  </a:t>
            </a:r>
            <a:fld id="{8CCCF805-1682-488B-A640-56EEAB16DF64}" type="slidenum">
              <a:rPr lang="en-US" altLang="en-US" sz="800" smtClean="0">
                <a:solidFill>
                  <a:schemeClr val="tx2"/>
                </a:solidFill>
              </a:rPr>
              <a:pPr eaLnBrk="1" hangingPunct="1">
                <a:defRPr/>
              </a:pPr>
              <a:t>‹#›</a:t>
            </a:fld>
            <a:endParaRPr lang="en-US" altLang="en-US" sz="800">
              <a:solidFill>
                <a:schemeClr val="tx2"/>
              </a:solidFill>
            </a:endParaRPr>
          </a:p>
        </p:txBody>
      </p:sp>
      <p:sp>
        <p:nvSpPr>
          <p:cNvPr id="3" name="Content Placeholder 2"/>
          <p:cNvSpPr>
            <a:spLocks noGrp="1"/>
          </p:cNvSpPr>
          <p:nvPr>
            <p:ph idx="1"/>
          </p:nvPr>
        </p:nvSpPr>
        <p:spPr>
          <a:xfrm>
            <a:off x="1087438" y="1752600"/>
            <a:ext cx="7772400" cy="3280898"/>
          </a:xfrm>
        </p:spPr>
        <p:txBody>
          <a:bodyPr/>
          <a:lstStyle>
            <a:lvl1pPr marL="0" indent="0">
              <a:lnSpc>
                <a:spcPct val="85000"/>
              </a:lnSpc>
              <a:spcAft>
                <a:spcPts val="1200"/>
              </a:spcAft>
              <a:buSzPct val="100000"/>
              <a:buFontTx/>
              <a:buBlip>
                <a:blip r:embed="rId3"/>
              </a:buBlip>
              <a:defRPr sz="2400" baseline="0">
                <a:solidFill>
                  <a:srgbClr val="4060AF"/>
                </a:solidFill>
              </a:defRPr>
            </a:lvl1pPr>
            <a:lvl2pPr marL="457200" indent="-169863">
              <a:lnSpc>
                <a:spcPct val="85000"/>
              </a:lnSpc>
              <a:spcAft>
                <a:spcPts val="1200"/>
              </a:spcAft>
              <a:buFontTx/>
              <a:buBlip>
                <a:blip r:embed="rId3"/>
              </a:buBlip>
              <a:defRPr sz="2400">
                <a:solidFill>
                  <a:srgbClr val="4060AF"/>
                </a:solidFill>
              </a:defRPr>
            </a:lvl2pPr>
            <a:lvl3pPr marL="795338" indent="-163513">
              <a:lnSpc>
                <a:spcPct val="85000"/>
              </a:lnSpc>
              <a:spcAft>
                <a:spcPts val="1200"/>
              </a:spcAft>
              <a:defRPr sz="2400">
                <a:solidFill>
                  <a:srgbClr val="4060AF"/>
                </a:solidFill>
              </a:defRPr>
            </a:lvl3pPr>
            <a:lvl4pPr marL="971550" indent="-176213">
              <a:lnSpc>
                <a:spcPct val="85000"/>
              </a:lnSpc>
              <a:spcAft>
                <a:spcPts val="1200"/>
              </a:spcAft>
              <a:defRPr sz="2400">
                <a:solidFill>
                  <a:srgbClr val="4060AF"/>
                </a:solidFill>
              </a:defRPr>
            </a:lvl4pPr>
            <a:lvl5pPr marL="1141413" indent="-169863">
              <a:lnSpc>
                <a:spcPct val="85000"/>
              </a:lnSpc>
              <a:spcAft>
                <a:spcPts val="1200"/>
              </a:spcAft>
              <a:buFont typeface="Arial"/>
              <a:buChar char="•"/>
              <a:defRPr sz="2400">
                <a:solidFill>
                  <a:srgbClr val="4060A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883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1">
    <p:spTree>
      <p:nvGrpSpPr>
        <p:cNvPr id="1" name=""/>
        <p:cNvGrpSpPr/>
        <p:nvPr/>
      </p:nvGrpSpPr>
      <p:grpSpPr>
        <a:xfrm>
          <a:off x="0" y="0"/>
          <a:ext cx="0" cy="0"/>
          <a:chOff x="0" y="0"/>
          <a:chExt cx="0" cy="0"/>
        </a:xfrm>
      </p:grpSpPr>
      <p:pic>
        <p:nvPicPr>
          <p:cNvPr id="8" name="Picture 7" descr="PC082012-085.jpg"/>
          <p:cNvPicPr>
            <a:picLocks noChangeAspect="1"/>
          </p:cNvPicPr>
          <p:nvPr userDrawn="1"/>
        </p:nvPicPr>
        <p:blipFill>
          <a:blip r:embed="rId2"/>
          <a:stretch>
            <a:fillRect/>
          </a:stretch>
        </p:blipFill>
        <p:spPr>
          <a:xfrm>
            <a:off x="0" y="3432048"/>
            <a:ext cx="9144000" cy="3425952"/>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Country Club Medical Plaza">
    <p:spTree>
      <p:nvGrpSpPr>
        <p:cNvPr id="1" name=""/>
        <p:cNvGrpSpPr/>
        <p:nvPr/>
      </p:nvGrpSpPr>
      <p:grpSpPr>
        <a:xfrm>
          <a:off x="0" y="0"/>
          <a:ext cx="0" cy="0"/>
          <a:chOff x="0" y="0"/>
          <a:chExt cx="0" cy="0"/>
        </a:xfrm>
      </p:grpSpPr>
      <p:pic>
        <p:nvPicPr>
          <p:cNvPr id="8" name="Picture 7" descr="BL052312-0381.jpg"/>
          <p:cNvPicPr>
            <a:picLocks noChangeAspect="1"/>
          </p:cNvPicPr>
          <p:nvPr userDrawn="1"/>
        </p:nvPicPr>
        <p:blipFill>
          <a:blip r:embed="rId2"/>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28573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37344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9" r:id="rId7"/>
    <p:sldLayoutId id="2147483668" r:id="rId8"/>
    <p:sldLayoutId id="2147483667" r:id="rId9"/>
    <p:sldLayoutId id="2147483660" r:id="rId10"/>
    <p:sldLayoutId id="2147483658" r:id="rId11"/>
    <p:sldLayoutId id="2147483661" r:id="rId12"/>
    <p:sldLayoutId id="2147483659" r:id="rId13"/>
    <p:sldLayoutId id="2147483663" r:id="rId14"/>
    <p:sldLayoutId id="2147483662" r:id="rId15"/>
    <p:sldLayoutId id="2147483670" r:id="rId16"/>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C:\Users\Documents%20and%20Settings\KMJ\Desktop\Program%20Files\TurningPoint\2003\Questions.html" TargetMode="External"/><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6623049" cy="1107996"/>
          </a:xfrm>
        </p:spPr>
        <p:txBody>
          <a:bodyPr/>
          <a:lstStyle/>
          <a:p>
            <a:r>
              <a:rPr lang="en-US" dirty="0" smtClean="0"/>
              <a:t>Lab / Pathology </a:t>
            </a:r>
            <a:br>
              <a:rPr lang="en-US" dirty="0" smtClean="0"/>
            </a:br>
            <a:r>
              <a:rPr lang="en-US" dirty="0" smtClean="0"/>
              <a:t>Managers Meeting</a:t>
            </a:r>
            <a:endParaRPr lang="en-US" dirty="0"/>
          </a:p>
        </p:txBody>
      </p:sp>
      <p:sp>
        <p:nvSpPr>
          <p:cNvPr id="3" name="Subtitle 2"/>
          <p:cNvSpPr>
            <a:spLocks noGrp="1"/>
          </p:cNvSpPr>
          <p:nvPr>
            <p:ph type="subTitle" idx="1"/>
          </p:nvPr>
        </p:nvSpPr>
        <p:spPr>
          <a:xfrm>
            <a:off x="381000" y="2743200"/>
            <a:ext cx="5939539" cy="369332"/>
          </a:xfrm>
        </p:spPr>
        <p:txBody>
          <a:bodyPr/>
          <a:lstStyle/>
          <a:p>
            <a:r>
              <a:rPr lang="en-US" dirty="0" smtClean="0"/>
              <a:t>December 2019</a:t>
            </a:r>
            <a:endParaRPr lang="en-US" dirty="0"/>
          </a:p>
        </p:txBody>
      </p:sp>
    </p:spTree>
    <p:extLst>
      <p:ext uri="{BB962C8B-B14F-4D97-AF65-F5344CB8AC3E}">
        <p14:creationId xmlns:p14="http://schemas.microsoft.com/office/powerpoint/2010/main" val="3956382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07996"/>
          </a:xfrm>
        </p:spPr>
        <p:txBody>
          <a:bodyPr/>
          <a:lstStyle/>
          <a:p>
            <a:pPr algn="ctr"/>
            <a:r>
              <a:rPr lang="en-US" dirty="0" smtClean="0"/>
              <a:t>Safety Starts Here Section Compliance 2019</a:t>
            </a:r>
            <a:endParaRPr lang="en-US" dirty="0"/>
          </a:p>
        </p:txBody>
      </p:sp>
      <p:pic>
        <p:nvPicPr>
          <p:cNvPr id="5" name="Picture 4"/>
          <p:cNvPicPr>
            <a:picLocks noChangeAspect="1"/>
          </p:cNvPicPr>
          <p:nvPr/>
        </p:nvPicPr>
        <p:blipFill>
          <a:blip r:embed="rId3"/>
          <a:stretch>
            <a:fillRect/>
          </a:stretch>
        </p:blipFill>
        <p:spPr>
          <a:xfrm>
            <a:off x="152400" y="1512800"/>
            <a:ext cx="8839200" cy="3832400"/>
          </a:xfrm>
          <a:prstGeom prst="rect">
            <a:avLst/>
          </a:prstGeom>
        </p:spPr>
      </p:pic>
    </p:spTree>
    <p:extLst>
      <p:ext uri="{BB962C8B-B14F-4D97-AF65-F5344CB8AC3E}">
        <p14:creationId xmlns:p14="http://schemas.microsoft.com/office/powerpoint/2010/main" val="1614081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0101" y="304800"/>
            <a:ext cx="7772400" cy="553998"/>
          </a:xfrm>
          <a:prstGeom prst="rect">
            <a:avLst/>
          </a:prstGeom>
        </p:spPr>
        <p:txBody>
          <a:bodyPr/>
          <a:lst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a:lstStyle>
          <a:p>
            <a:pPr algn="ctr"/>
            <a:r>
              <a:rPr lang="en-US" dirty="0" smtClean="0"/>
              <a:t>Safety Coach Meeting Participation</a:t>
            </a:r>
            <a:endParaRPr lang="en-US" dirty="0"/>
          </a:p>
        </p:txBody>
      </p:sp>
      <p:pic>
        <p:nvPicPr>
          <p:cNvPr id="3" name="Picture 2"/>
          <p:cNvPicPr>
            <a:picLocks noChangeAspect="1"/>
          </p:cNvPicPr>
          <p:nvPr/>
        </p:nvPicPr>
        <p:blipFill>
          <a:blip r:embed="rId2"/>
          <a:stretch>
            <a:fillRect/>
          </a:stretch>
        </p:blipFill>
        <p:spPr>
          <a:xfrm>
            <a:off x="127297" y="1219200"/>
            <a:ext cx="8848700" cy="5105400"/>
          </a:xfrm>
          <a:prstGeom prst="rect">
            <a:avLst/>
          </a:prstGeom>
        </p:spPr>
      </p:pic>
    </p:spTree>
    <p:extLst>
      <p:ext uri="{BB962C8B-B14F-4D97-AF65-F5344CB8AC3E}">
        <p14:creationId xmlns:p14="http://schemas.microsoft.com/office/powerpoint/2010/main" val="3818425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066800"/>
            <a:ext cx="6477000" cy="584775"/>
          </a:xfrm>
          <a:prstGeom prst="rect">
            <a:avLst/>
          </a:prstGeom>
          <a:noFill/>
        </p:spPr>
        <p:txBody>
          <a:bodyPr wrap="square" rtlCol="0">
            <a:spAutoFit/>
          </a:bodyPr>
          <a:lstStyle/>
          <a:p>
            <a:r>
              <a:rPr lang="en-US" sz="3200" b="1" dirty="0" smtClean="0"/>
              <a:t>Next Lab Huddle: January 14</a:t>
            </a:r>
            <a:r>
              <a:rPr lang="en-US" sz="3200" b="1" baseline="30000" dirty="0" smtClean="0"/>
              <a:t>th</a:t>
            </a:r>
            <a:r>
              <a:rPr lang="en-US" sz="3200" b="1" dirty="0" smtClean="0"/>
              <a:t>, 2020</a:t>
            </a:r>
            <a:endParaRPr lang="en-US" sz="3200" b="1" dirty="0"/>
          </a:p>
        </p:txBody>
      </p:sp>
      <p:pic>
        <p:nvPicPr>
          <p:cNvPr id="3" name="Picture 2" descr="Engineer Everything: PSSR (Personal Safety &amp; Soci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514600"/>
            <a:ext cx="3810000" cy="3086100"/>
          </a:xfrm>
          <a:prstGeom prst="rect">
            <a:avLst/>
          </a:prstGeom>
        </p:spPr>
      </p:pic>
    </p:spTree>
    <p:extLst>
      <p:ext uri="{BB962C8B-B14F-4D97-AF65-F5344CB8AC3E}">
        <p14:creationId xmlns:p14="http://schemas.microsoft.com/office/powerpoint/2010/main" val="298567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53998"/>
          </a:xfrm>
        </p:spPr>
        <p:txBody>
          <a:bodyPr/>
          <a:lstStyle/>
          <a:p>
            <a:pPr algn="ctr"/>
            <a:r>
              <a:rPr lang="en-US" dirty="0" smtClean="0"/>
              <a:t>Patient and Family Promise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9798"/>
            <a:ext cx="8137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9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Serious Safety Events</a:t>
            </a:r>
            <a:endParaRPr lang="en-US" dirty="0"/>
          </a:p>
        </p:txBody>
      </p:sp>
      <p:sp>
        <p:nvSpPr>
          <p:cNvPr id="3" name="Content Placeholder 2"/>
          <p:cNvSpPr>
            <a:spLocks noGrp="1"/>
          </p:cNvSpPr>
          <p:nvPr>
            <p:ph idx="1"/>
          </p:nvPr>
        </p:nvSpPr>
        <p:spPr>
          <a:xfrm>
            <a:off x="3200400" y="2514600"/>
            <a:ext cx="2590800" cy="2985433"/>
          </a:xfrm>
        </p:spPr>
        <p:txBody>
          <a:bodyPr/>
          <a:lstStyle/>
          <a:p>
            <a:pPr marL="0" indent="0">
              <a:buNone/>
            </a:pPr>
            <a:r>
              <a:rPr lang="en-US" sz="2400" dirty="0" smtClean="0"/>
              <a:t>WFB: 30</a:t>
            </a:r>
          </a:p>
          <a:p>
            <a:pPr marL="0" indent="0">
              <a:buNone/>
            </a:pPr>
            <a:r>
              <a:rPr lang="en-US" sz="2400" dirty="0" smtClean="0"/>
              <a:t>BCH: 47</a:t>
            </a:r>
          </a:p>
          <a:p>
            <a:pPr marL="0" indent="0">
              <a:buNone/>
            </a:pPr>
            <a:r>
              <a:rPr lang="en-US" sz="2400" dirty="0" smtClean="0"/>
              <a:t>DMC: 201</a:t>
            </a:r>
          </a:p>
          <a:p>
            <a:pPr marL="0" indent="0">
              <a:buNone/>
            </a:pPr>
            <a:r>
              <a:rPr lang="en-US" sz="2400" dirty="0" smtClean="0"/>
              <a:t>HPMC: 23</a:t>
            </a:r>
          </a:p>
          <a:p>
            <a:pPr marL="0" indent="0">
              <a:buNone/>
            </a:pPr>
            <a:r>
              <a:rPr lang="en-US" sz="2400" dirty="0" smtClean="0"/>
              <a:t>LMC: 37</a:t>
            </a:r>
          </a:p>
          <a:p>
            <a:pPr marL="0" indent="0">
              <a:buNone/>
            </a:pPr>
            <a:r>
              <a:rPr lang="en-US" sz="2400" dirty="0" smtClean="0"/>
              <a:t>WMC: 74</a:t>
            </a:r>
            <a:endParaRPr lang="en-US" sz="2400" dirty="0"/>
          </a:p>
        </p:txBody>
      </p:sp>
      <p:sp>
        <p:nvSpPr>
          <p:cNvPr id="6" name="TextBox 5"/>
          <p:cNvSpPr txBox="1"/>
          <p:nvPr/>
        </p:nvSpPr>
        <p:spPr>
          <a:xfrm>
            <a:off x="2819400" y="1722566"/>
            <a:ext cx="3276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Days since last SSE: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63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81000"/>
            <a:ext cx="7772400" cy="553998"/>
          </a:xfrm>
        </p:spPr>
        <p:txBody>
          <a:bodyPr/>
          <a:lstStyle/>
          <a:p>
            <a:pPr algn="ctr"/>
            <a:r>
              <a:rPr lang="en-US" dirty="0" smtClean="0"/>
              <a:t>Lab Pathology Deviations</a:t>
            </a:r>
            <a:endParaRPr lang="en-US" dirty="0"/>
          </a:p>
        </p:txBody>
      </p:sp>
      <p:sp>
        <p:nvSpPr>
          <p:cNvPr id="2" name="TextBox 1"/>
          <p:cNvSpPr txBox="1"/>
          <p:nvPr/>
        </p:nvSpPr>
        <p:spPr>
          <a:xfrm>
            <a:off x="6324600" y="5562600"/>
            <a:ext cx="2497015" cy="1169551"/>
          </a:xfrm>
          <a:prstGeom prst="rect">
            <a:avLst/>
          </a:prstGeom>
          <a:noFill/>
        </p:spPr>
        <p:txBody>
          <a:bodyPr wrap="square" rtlCol="0">
            <a:spAutoFit/>
          </a:bodyPr>
          <a:lstStyle/>
          <a:p>
            <a:r>
              <a:rPr lang="en-US" sz="1400" dirty="0" smtClean="0"/>
              <a:t>July - Blue (58)</a:t>
            </a:r>
          </a:p>
          <a:p>
            <a:r>
              <a:rPr lang="en-US" sz="1400" dirty="0" smtClean="0"/>
              <a:t>Aug – Orange (107)</a:t>
            </a:r>
          </a:p>
          <a:p>
            <a:r>
              <a:rPr lang="en-US" sz="1400" dirty="0" smtClean="0"/>
              <a:t>Sept – Yellow (94)</a:t>
            </a:r>
          </a:p>
          <a:p>
            <a:r>
              <a:rPr lang="en-US" sz="1400" dirty="0" smtClean="0"/>
              <a:t>October – Brown (66)</a:t>
            </a:r>
          </a:p>
          <a:p>
            <a:r>
              <a:rPr lang="en-US" sz="1400" b="1" dirty="0" smtClean="0">
                <a:solidFill>
                  <a:srgbClr val="FF0000"/>
                </a:solidFill>
              </a:rPr>
              <a:t>November – Green (57)</a:t>
            </a:r>
            <a:endParaRPr lang="en-US" sz="1400" b="1"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2135611287"/>
              </p:ext>
            </p:extLst>
          </p:nvPr>
        </p:nvGraphicFramePr>
        <p:xfrm>
          <a:off x="381000" y="1066800"/>
          <a:ext cx="8229600" cy="4352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401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457200"/>
            <a:ext cx="7772400" cy="553998"/>
          </a:xfrm>
        </p:spPr>
        <p:txBody>
          <a:bodyPr/>
          <a:lstStyle/>
          <a:p>
            <a:pPr algn="ctr"/>
            <a:r>
              <a:rPr lang="en-US" dirty="0" smtClean="0"/>
              <a:t>Lab Pathology Deviations by Section</a:t>
            </a:r>
            <a:endParaRPr lang="en-US" dirty="0"/>
          </a:p>
        </p:txBody>
      </p:sp>
      <p:sp>
        <p:nvSpPr>
          <p:cNvPr id="5" name="TextBox 4"/>
          <p:cNvSpPr txBox="1"/>
          <p:nvPr/>
        </p:nvSpPr>
        <p:spPr>
          <a:xfrm>
            <a:off x="6324600" y="5562600"/>
            <a:ext cx="2497015" cy="1169551"/>
          </a:xfrm>
          <a:prstGeom prst="rect">
            <a:avLst/>
          </a:prstGeom>
          <a:noFill/>
        </p:spPr>
        <p:txBody>
          <a:bodyPr wrap="square" rtlCol="0">
            <a:spAutoFit/>
          </a:bodyPr>
          <a:lstStyle/>
          <a:p>
            <a:r>
              <a:rPr lang="en-US" sz="1400" dirty="0" smtClean="0"/>
              <a:t>July - Blue (58)</a:t>
            </a:r>
          </a:p>
          <a:p>
            <a:r>
              <a:rPr lang="en-US" sz="1400" dirty="0" smtClean="0"/>
              <a:t>Aug – Orange (107)</a:t>
            </a:r>
          </a:p>
          <a:p>
            <a:r>
              <a:rPr lang="en-US" sz="1400" dirty="0" smtClean="0"/>
              <a:t>Sept – Yellow (94)</a:t>
            </a:r>
          </a:p>
          <a:p>
            <a:r>
              <a:rPr lang="en-US" sz="1400" dirty="0" smtClean="0"/>
              <a:t>October – Brown (66)</a:t>
            </a:r>
          </a:p>
          <a:p>
            <a:r>
              <a:rPr lang="en-US" sz="1400" b="1" dirty="0" smtClean="0">
                <a:solidFill>
                  <a:srgbClr val="FF0000"/>
                </a:solidFill>
              </a:rPr>
              <a:t>November – Green (57)</a:t>
            </a:r>
            <a:endParaRPr lang="en-US" sz="1400" b="1" dirty="0">
              <a:solidFill>
                <a:srgbClr val="FF0000"/>
              </a:solidFill>
            </a:endParaRPr>
          </a:p>
        </p:txBody>
      </p:sp>
      <p:graphicFrame>
        <p:nvGraphicFramePr>
          <p:cNvPr id="8" name="Chart 7"/>
          <p:cNvGraphicFramePr>
            <a:graphicFrameLocks/>
          </p:cNvGraphicFramePr>
          <p:nvPr>
            <p:extLst>
              <p:ext uri="{D42A27DB-BD31-4B8C-83A1-F6EECF244321}">
                <p14:modId xmlns:p14="http://schemas.microsoft.com/office/powerpoint/2010/main" val="4059056006"/>
              </p:ext>
            </p:extLst>
          </p:nvPr>
        </p:nvGraphicFramePr>
        <p:xfrm>
          <a:off x="685800" y="1219200"/>
          <a:ext cx="80010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7300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57200"/>
            <a:ext cx="7772400" cy="553998"/>
          </a:xfrm>
        </p:spPr>
        <p:txBody>
          <a:bodyPr/>
          <a:lstStyle/>
          <a:p>
            <a:pPr algn="ctr"/>
            <a:r>
              <a:rPr lang="en-US" dirty="0" smtClean="0"/>
              <a:t>RL</a:t>
            </a:r>
            <a:r>
              <a:rPr lang="en-US" dirty="0"/>
              <a:t>6</a:t>
            </a:r>
            <a:r>
              <a:rPr lang="en-US" dirty="0" smtClean="0"/>
              <a:t> Closing the Loop Compliance</a:t>
            </a:r>
            <a:endParaRPr lang="en-US" dirty="0"/>
          </a:p>
        </p:txBody>
      </p:sp>
      <p:pic>
        <p:nvPicPr>
          <p:cNvPr id="3" name="Picture 2"/>
          <p:cNvPicPr>
            <a:picLocks noChangeAspect="1"/>
          </p:cNvPicPr>
          <p:nvPr/>
        </p:nvPicPr>
        <p:blipFill>
          <a:blip r:embed="rId2"/>
          <a:stretch>
            <a:fillRect/>
          </a:stretch>
        </p:blipFill>
        <p:spPr>
          <a:xfrm>
            <a:off x="5105400" y="3886200"/>
            <a:ext cx="3886200" cy="2638425"/>
          </a:xfrm>
          <a:prstGeom prst="rect">
            <a:avLst/>
          </a:prstGeom>
        </p:spPr>
      </p:pic>
      <p:sp>
        <p:nvSpPr>
          <p:cNvPr id="6" name="Rounded Rectangle 5"/>
          <p:cNvSpPr/>
          <p:nvPr/>
        </p:nvSpPr>
        <p:spPr>
          <a:xfrm>
            <a:off x="5170965" y="6143625"/>
            <a:ext cx="3668235"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noFill/>
            </a:endParaRPr>
          </a:p>
        </p:txBody>
      </p:sp>
      <p:sp>
        <p:nvSpPr>
          <p:cNvPr id="7" name="TextBox 6"/>
          <p:cNvSpPr txBox="1"/>
          <p:nvPr/>
        </p:nvSpPr>
        <p:spPr>
          <a:xfrm>
            <a:off x="2514600" y="5627119"/>
            <a:ext cx="2743200" cy="461665"/>
          </a:xfrm>
          <a:prstGeom prst="rect">
            <a:avLst/>
          </a:prstGeom>
          <a:noFill/>
        </p:spPr>
        <p:txBody>
          <a:bodyPr wrap="square" rtlCol="0">
            <a:spAutoFit/>
          </a:bodyPr>
          <a:lstStyle/>
          <a:p>
            <a:r>
              <a:rPr lang="en-US" sz="2400" dirty="0" smtClean="0"/>
              <a:t>Your name here!</a:t>
            </a:r>
            <a:endParaRPr lang="en-US" sz="2400" dirty="0"/>
          </a:p>
        </p:txBody>
      </p:sp>
      <p:cxnSp>
        <p:nvCxnSpPr>
          <p:cNvPr id="9" name="Straight Arrow Connector 8"/>
          <p:cNvCxnSpPr/>
          <p:nvPr/>
        </p:nvCxnSpPr>
        <p:spPr>
          <a:xfrm>
            <a:off x="4572000" y="6019800"/>
            <a:ext cx="598965"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442077101"/>
              </p:ext>
            </p:extLst>
          </p:nvPr>
        </p:nvGraphicFramePr>
        <p:xfrm>
          <a:off x="152400" y="1295400"/>
          <a:ext cx="482187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290582" y="1752600"/>
            <a:ext cx="3429000" cy="830997"/>
          </a:xfrm>
          <a:prstGeom prst="rect">
            <a:avLst/>
          </a:prstGeom>
          <a:noFill/>
        </p:spPr>
        <p:txBody>
          <a:bodyPr wrap="square" rtlCol="0">
            <a:spAutoFit/>
          </a:bodyPr>
          <a:lstStyle/>
          <a:p>
            <a:r>
              <a:rPr lang="en-US" sz="2400" b="1" dirty="0" smtClean="0"/>
              <a:t>Closing the Loop</a:t>
            </a:r>
          </a:p>
          <a:p>
            <a:r>
              <a:rPr lang="en-US" sz="2400" b="1" dirty="0" smtClean="0"/>
              <a:t>November 48/57 = 84%</a:t>
            </a:r>
            <a:endParaRPr lang="en-US" sz="2400" b="1" dirty="0"/>
          </a:p>
        </p:txBody>
      </p:sp>
    </p:spTree>
    <p:extLst>
      <p:ext uri="{BB962C8B-B14F-4D97-AF65-F5344CB8AC3E}">
        <p14:creationId xmlns:p14="http://schemas.microsoft.com/office/powerpoint/2010/main" val="2781776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066800"/>
            <a:ext cx="2819400" cy="2769989"/>
          </a:xfrm>
        </p:spPr>
        <p:txBody>
          <a:bodyPr/>
          <a:lstStyle/>
          <a:p>
            <a:pPr algn="ctr"/>
            <a:r>
              <a:rPr lang="en-US" dirty="0" smtClean="0"/>
              <a:t>RL</a:t>
            </a:r>
            <a:r>
              <a:rPr lang="en-US" dirty="0"/>
              <a:t>6</a:t>
            </a:r>
            <a:r>
              <a:rPr lang="en-US" dirty="0" smtClean="0"/>
              <a:t> Closing the Loop Compliance</a:t>
            </a:r>
            <a:br>
              <a:rPr lang="en-US" dirty="0" smtClean="0"/>
            </a:br>
            <a:r>
              <a:rPr lang="en-US" dirty="0" smtClean="0"/>
              <a:t>by</a:t>
            </a:r>
            <a:br>
              <a:rPr lang="en-US" dirty="0" smtClean="0"/>
            </a:br>
            <a:r>
              <a:rPr lang="en-US" dirty="0" smtClean="0"/>
              <a:t>Section</a:t>
            </a:r>
            <a:endParaRPr lang="en-US" dirty="0"/>
          </a:p>
        </p:txBody>
      </p:sp>
      <p:pic>
        <p:nvPicPr>
          <p:cNvPr id="3" name="Picture 2"/>
          <p:cNvPicPr>
            <a:picLocks noChangeAspect="1"/>
          </p:cNvPicPr>
          <p:nvPr/>
        </p:nvPicPr>
        <p:blipFill>
          <a:blip r:embed="rId2"/>
          <a:stretch>
            <a:fillRect/>
          </a:stretch>
        </p:blipFill>
        <p:spPr>
          <a:xfrm>
            <a:off x="4343400" y="137767"/>
            <a:ext cx="4132444" cy="6692401"/>
          </a:xfrm>
          <a:prstGeom prst="rect">
            <a:avLst/>
          </a:prstGeom>
        </p:spPr>
      </p:pic>
    </p:spTree>
    <p:extLst>
      <p:ext uri="{BB962C8B-B14F-4D97-AF65-F5344CB8AC3E}">
        <p14:creationId xmlns:p14="http://schemas.microsoft.com/office/powerpoint/2010/main" val="77395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200"/>
              </a:spcAft>
              <a:buBlip>
                <a:blip r:embed="rId4"/>
              </a:buBlip>
              <a:defRPr sz="2400">
                <a:solidFill>
                  <a:schemeClr val="tx1"/>
                </a:solidFill>
                <a:latin typeface="Arial" panose="020B0604020202020204" pitchFamily="34" charset="0"/>
                <a:cs typeface="Arial" panose="020B0604020202020204" pitchFamily="34" charset="0"/>
              </a:defRPr>
            </a:lvl1pPr>
            <a:lvl2pPr marL="742950" indent="-285750">
              <a:spcAft>
                <a:spcPts val="120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6002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20574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en-US" sz="1400" b="1">
                <a:latin typeface="Tahoma" panose="020B0604030504040204" pitchFamily="34" charset="0"/>
              </a:rPr>
              <a:t>0</a:t>
            </a:r>
          </a:p>
        </p:txBody>
      </p:sp>
      <p:sp>
        <p:nvSpPr>
          <p:cNvPr id="11" name="Rectangle 3"/>
          <p:cNvSpPr txBox="1">
            <a:spLocks noChangeArrowheads="1"/>
          </p:cNvSpPr>
          <p:nvPr/>
        </p:nvSpPr>
        <p:spPr bwMode="auto">
          <a:xfrm>
            <a:off x="152400" y="1295400"/>
            <a:ext cx="6705600" cy="5334000"/>
          </a:xfrm>
          <a:prstGeom prst="rect">
            <a:avLst/>
          </a:prstGeom>
          <a:noFill/>
          <a:ln w="9525">
            <a:noFill/>
            <a:miter lim="800000"/>
            <a:headEnd/>
            <a:tailEnd/>
          </a:ln>
        </p:spPr>
        <p:txBody>
          <a:bodyPr/>
          <a:lstStyle/>
          <a:p>
            <a:pPr marL="333375" lvl="1" indent="-219075" eaLnBrk="1" hangingPunct="1">
              <a:buFontTx/>
              <a:buChar char="•"/>
              <a:defRPr/>
            </a:pPr>
            <a:r>
              <a:rPr lang="en-US" sz="2700" b="1" kern="0" dirty="0">
                <a:solidFill>
                  <a:srgbClr val="EB8805"/>
                </a:solidFill>
                <a:effectLst>
                  <a:outerShdw blurRad="38100" dist="38100" dir="2700000" algn="tl">
                    <a:srgbClr val="000000">
                      <a:alpha val="43137"/>
                    </a:srgbClr>
                  </a:outerShdw>
                </a:effectLst>
              </a:rPr>
              <a:t>Stop</a:t>
            </a:r>
            <a:endParaRPr lang="en-US" sz="2700" kern="0" dirty="0">
              <a:solidFill>
                <a:srgbClr val="4060AF"/>
              </a:solidFill>
            </a:endParaRPr>
          </a:p>
          <a:p>
            <a:pPr lvl="2" indent="-220663" eaLnBrk="1" hangingPunct="1">
              <a:buFont typeface="Wingdings" pitchFamily="2" charset="2"/>
              <a:buChar char="§"/>
              <a:defRPr/>
            </a:pPr>
            <a:r>
              <a:rPr lang="en-US" sz="2700" kern="0" dirty="0">
                <a:solidFill>
                  <a:srgbClr val="4060AF"/>
                </a:solidFill>
              </a:rPr>
              <a:t>Pause to focus attention on task</a:t>
            </a:r>
          </a:p>
          <a:p>
            <a:pPr marL="333375" lvl="1" indent="-219075" eaLnBrk="1" hangingPunct="1">
              <a:buFontTx/>
              <a:buChar char="•"/>
              <a:defRPr/>
            </a:pPr>
            <a:r>
              <a:rPr lang="en-US" sz="2700" b="1" kern="0" dirty="0">
                <a:solidFill>
                  <a:srgbClr val="EB8805"/>
                </a:solidFill>
                <a:effectLst>
                  <a:outerShdw blurRad="38100" dist="38100" dir="2700000" algn="tl">
                    <a:srgbClr val="000000">
                      <a:alpha val="43137"/>
                    </a:srgbClr>
                  </a:outerShdw>
                </a:effectLst>
              </a:rPr>
              <a:t>Think</a:t>
            </a:r>
            <a:r>
              <a:rPr lang="en-US" sz="2700" b="1" kern="0" dirty="0">
                <a:solidFill>
                  <a:srgbClr val="4060AF"/>
                </a:solidFill>
              </a:rPr>
              <a:t> </a:t>
            </a:r>
            <a:r>
              <a:rPr lang="en-US" sz="2700" b="1" i="1" kern="0" dirty="0">
                <a:solidFill>
                  <a:srgbClr val="4060AF"/>
                </a:solidFill>
              </a:rPr>
              <a:t> </a:t>
            </a:r>
          </a:p>
          <a:p>
            <a:pPr lvl="2" indent="-220663" eaLnBrk="1" hangingPunct="1">
              <a:buFont typeface="Wingdings" pitchFamily="2" charset="2"/>
              <a:buChar char="§"/>
              <a:defRPr/>
            </a:pPr>
            <a:r>
              <a:rPr lang="en-US" sz="2700" kern="0" dirty="0">
                <a:solidFill>
                  <a:srgbClr val="4060AF"/>
                </a:solidFill>
              </a:rPr>
              <a:t>Understand WHAT is to be done </a:t>
            </a:r>
          </a:p>
          <a:p>
            <a:pPr lvl="2" indent="-220663" eaLnBrk="1" hangingPunct="1">
              <a:buFont typeface="Wingdings" pitchFamily="2" charset="2"/>
              <a:buChar char="§"/>
              <a:defRPr/>
            </a:pPr>
            <a:r>
              <a:rPr lang="en-US" sz="2700" kern="0" dirty="0">
                <a:solidFill>
                  <a:srgbClr val="4060AF"/>
                </a:solidFill>
              </a:rPr>
              <a:t>Plan your actions	</a:t>
            </a:r>
          </a:p>
          <a:p>
            <a:pPr lvl="2" indent="-220663" eaLnBrk="1" hangingPunct="1">
              <a:buFont typeface="Wingdings" pitchFamily="2" charset="2"/>
              <a:buChar char="§"/>
              <a:defRPr/>
            </a:pPr>
            <a:r>
              <a:rPr lang="en-US" sz="2700" kern="0" dirty="0">
                <a:solidFill>
                  <a:srgbClr val="4060AF"/>
                </a:solidFill>
              </a:rPr>
              <a:t>Decide what to do if the unexpected occurs</a:t>
            </a:r>
          </a:p>
          <a:p>
            <a:pPr marL="333375" lvl="1" indent="-219075" eaLnBrk="1" hangingPunct="1">
              <a:buFontTx/>
              <a:buChar char="•"/>
              <a:defRPr/>
            </a:pPr>
            <a:r>
              <a:rPr lang="en-US" sz="2700" b="1" kern="0" dirty="0">
                <a:solidFill>
                  <a:srgbClr val="EB8805"/>
                </a:solidFill>
                <a:effectLst>
                  <a:outerShdw blurRad="38100" dist="38100" dir="2700000" algn="tl">
                    <a:srgbClr val="000000">
                      <a:alpha val="43137"/>
                    </a:srgbClr>
                  </a:outerShdw>
                </a:effectLst>
              </a:rPr>
              <a:t>Act</a:t>
            </a:r>
            <a:r>
              <a:rPr lang="en-US" sz="2700" kern="0" dirty="0">
                <a:solidFill>
                  <a:srgbClr val="4060AF"/>
                </a:solidFill>
              </a:rPr>
              <a:t> </a:t>
            </a:r>
            <a:r>
              <a:rPr lang="en-US" sz="2700" b="1" kern="0" dirty="0">
                <a:solidFill>
                  <a:srgbClr val="4060AF"/>
                </a:solidFill>
              </a:rPr>
              <a:t> </a:t>
            </a:r>
          </a:p>
          <a:p>
            <a:pPr lvl="2" indent="-220663" eaLnBrk="1" hangingPunct="1">
              <a:buFont typeface="Wingdings" pitchFamily="2" charset="2"/>
              <a:buChar char="§"/>
              <a:defRPr/>
            </a:pPr>
            <a:r>
              <a:rPr lang="en-US" sz="2700" kern="0" dirty="0">
                <a:solidFill>
                  <a:srgbClr val="4060AF"/>
                </a:solidFill>
              </a:rPr>
              <a:t>Execute planned task</a:t>
            </a:r>
          </a:p>
          <a:p>
            <a:pPr marL="333375" lvl="1" indent="-219075" eaLnBrk="1" hangingPunct="1">
              <a:buFontTx/>
              <a:buChar char="•"/>
              <a:defRPr/>
            </a:pPr>
            <a:r>
              <a:rPr lang="en-US" sz="2700" b="1" kern="0" dirty="0">
                <a:solidFill>
                  <a:srgbClr val="EB8805"/>
                </a:solidFill>
                <a:effectLst>
                  <a:outerShdw blurRad="38100" dist="38100" dir="2700000" algn="tl">
                    <a:srgbClr val="000000">
                      <a:alpha val="43137"/>
                    </a:srgbClr>
                  </a:outerShdw>
                </a:effectLst>
              </a:rPr>
              <a:t>Review</a:t>
            </a:r>
            <a:r>
              <a:rPr lang="en-US" sz="2700" b="1" kern="0" dirty="0">
                <a:solidFill>
                  <a:srgbClr val="4060AF"/>
                </a:solidFill>
              </a:rPr>
              <a:t>  </a:t>
            </a:r>
          </a:p>
          <a:p>
            <a:pPr lvl="2" indent="-220663" eaLnBrk="1" hangingPunct="1">
              <a:buFont typeface="Wingdings" pitchFamily="2" charset="2"/>
              <a:buChar char="§"/>
              <a:defRPr/>
            </a:pPr>
            <a:r>
              <a:rPr lang="en-US" sz="2700" kern="0" dirty="0">
                <a:solidFill>
                  <a:srgbClr val="4060AF"/>
                </a:solidFill>
              </a:rPr>
              <a:t>Verify for expected/desired results</a:t>
            </a:r>
          </a:p>
        </p:txBody>
      </p:sp>
      <p:pic>
        <p:nvPicPr>
          <p:cNvPr id="86020" name="Picture 8" descr="CathKoeni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286000"/>
            <a:ext cx="1741488" cy="1154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6021" name="Picture 5" descr="C:\Users\cheri\Pictures\Microsoft Clip Organizer\j04422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9625" y="3886200"/>
            <a:ext cx="1679575" cy="239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6022" name="Picture 1" descr="&lt;strong&gt;star&lt;/strong&gt; gold half &lt;strong&gt;star&lt;/strong&gt; gold quarter &lt;strong&gt;star&lt;/strong&gt; gray semitransparent &lt;strong&gt;star&lt;/strong&gt; ..."/>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4763" y="990600"/>
            <a:ext cx="112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1588"/>
            <a:ext cx="9144000" cy="914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anchor="ctr"/>
          <a:lstStyle/>
          <a:p>
            <a:pPr marL="287338" eaLnBrk="1" fontAlgn="auto" hangingPunct="1">
              <a:spcBef>
                <a:spcPts val="0"/>
              </a:spcBef>
              <a:spcAft>
                <a:spcPts val="0"/>
              </a:spcAft>
              <a:defRPr/>
            </a:pPr>
            <a:r>
              <a:rPr lang="en-US" sz="3000" b="1" dirty="0">
                <a:solidFill>
                  <a:srgbClr val="FFFFFF"/>
                </a:solidFill>
                <a:latin typeface="Arial" panose="020B0604020202020204" pitchFamily="34" charset="0"/>
                <a:cs typeface="Arial" panose="020B0604020202020204" pitchFamily="34" charset="0"/>
              </a:rPr>
              <a:t>Focus on Details: </a:t>
            </a:r>
            <a:r>
              <a:rPr lang="en-US" sz="3000" dirty="0" err="1">
                <a:solidFill>
                  <a:srgbClr val="FFFFFF"/>
                </a:solidFill>
                <a:latin typeface="Arial" panose="020B0604020202020204" pitchFamily="34" charset="0"/>
                <a:cs typeface="Arial" panose="020B0604020202020204" pitchFamily="34" charset="0"/>
              </a:rPr>
              <a:t>Stop</a:t>
            </a:r>
            <a:r>
              <a:rPr lang="en-US" sz="3000" dirty="0" err="1">
                <a:solidFill>
                  <a:srgbClr val="FFFFFF"/>
                </a:solidFill>
                <a:latin typeface="Arial" panose="020B0604020202020204" pitchFamily="34" charset="0"/>
                <a:cs typeface="Arial" panose="020B0604020202020204" pitchFamily="34" charset="0"/>
                <a:sym typeface="Webdings" panose="05030102010509060703" pitchFamily="18" charset="2"/>
              </a:rPr>
              <a:t>Think</a:t>
            </a:r>
            <a:r>
              <a:rPr lang="en-US" sz="3000" dirty="0" err="1">
                <a:solidFill>
                  <a:srgbClr val="FFFFFF"/>
                </a:solidFill>
                <a:latin typeface="Arial" panose="020B0604020202020204" pitchFamily="34" charset="0"/>
                <a:cs typeface="Arial" panose="020B0604020202020204" pitchFamily="34" charset="0"/>
              </a:rPr>
              <a:t>Act</a:t>
            </a:r>
            <a:r>
              <a:rPr lang="en-US" sz="3000" dirty="0" err="1">
                <a:solidFill>
                  <a:srgbClr val="FFFFFF"/>
                </a:solidFill>
                <a:latin typeface="Arial" panose="020B0604020202020204" pitchFamily="34" charset="0"/>
                <a:cs typeface="Arial" panose="020B0604020202020204" pitchFamily="34" charset="0"/>
                <a:sym typeface="Webdings" panose="05030102010509060703" pitchFamily="18" charset="2"/>
              </a:rPr>
              <a:t></a:t>
            </a:r>
            <a:r>
              <a:rPr lang="en-US" sz="3000" dirty="0" err="1">
                <a:solidFill>
                  <a:srgbClr val="FFFFFF"/>
                </a:solidFill>
                <a:latin typeface="Arial" panose="020B0604020202020204" pitchFamily="34" charset="0"/>
                <a:cs typeface="Arial" panose="020B0604020202020204" pitchFamily="34" charset="0"/>
              </a:rPr>
              <a:t>Review</a:t>
            </a:r>
            <a:endParaRPr lang="en-US" sz="3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6828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1684338" y="5410200"/>
            <a:ext cx="585946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4389" tIns="42195" rIns="84389" bIns="42195">
            <a:spAutoFit/>
          </a:bodyPr>
          <a:lstStyle>
            <a:lvl1pPr defTabSz="842963">
              <a:spcAft>
                <a:spcPts val="1200"/>
              </a:spcAft>
              <a:buBlip>
                <a:blip r:embed="rId3"/>
              </a:buBlip>
              <a:defRPr sz="2400">
                <a:solidFill>
                  <a:schemeClr val="tx1"/>
                </a:solidFill>
                <a:latin typeface="Arial" panose="020B0604020202020204" pitchFamily="34" charset="0"/>
                <a:cs typeface="Arial" panose="020B0604020202020204" pitchFamily="34" charset="0"/>
              </a:defRPr>
            </a:lvl1pPr>
            <a:lvl2pPr marL="742950" indent="-285750" defTabSz="842963">
              <a:spcAft>
                <a:spcPts val="120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defTabSz="842963">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600200" indent="-228600" defTabSz="842963">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2057400" indent="-228600" defTabSz="842963">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514600" indent="-228600" defTabSz="8429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971800" indent="-228600" defTabSz="8429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3429000" indent="-228600" defTabSz="8429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886200" indent="-228600" defTabSz="8429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spcAft>
                <a:spcPct val="0"/>
              </a:spcAft>
              <a:buFontTx/>
              <a:buNone/>
            </a:pPr>
            <a:r>
              <a:rPr lang="en-US" altLang="en-US" sz="900" i="1"/>
              <a:t>Source:</a:t>
            </a:r>
            <a:r>
              <a:rPr lang="en-US" altLang="en-US" sz="900"/>
              <a:t> Stroop, J.R. Studies of interference in serial verbal reactions. </a:t>
            </a:r>
            <a:r>
              <a:rPr lang="en-US" altLang="en-US" sz="900" i="1"/>
              <a:t>J. Exp. Psychol.</a:t>
            </a:r>
            <a:r>
              <a:rPr lang="en-US" altLang="en-US" sz="900"/>
              <a:t>, 18:643-662, 1935.</a:t>
            </a:r>
          </a:p>
        </p:txBody>
      </p:sp>
      <p:graphicFrame>
        <p:nvGraphicFramePr>
          <p:cNvPr id="5" name="Table 4"/>
          <p:cNvGraphicFramePr>
            <a:graphicFrameLocks noGrp="1"/>
          </p:cNvGraphicFramePr>
          <p:nvPr/>
        </p:nvGraphicFramePr>
        <p:xfrm>
          <a:off x="990600" y="1447800"/>
          <a:ext cx="7239000" cy="3581400"/>
        </p:xfrm>
        <a:graphic>
          <a:graphicData uri="http://schemas.openxmlformats.org/drawingml/2006/table">
            <a:tbl>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895350">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chemeClr val="tx2"/>
                          </a:solidFill>
                          <a:effectLst/>
                          <a:latin typeface="Arial Narrow" pitchFamily="34" charset="0"/>
                          <a:cs typeface="Arial" pitchFamily="34" charset="0"/>
                        </a:rPr>
                        <a:t>YELLOW</a:t>
                      </a:r>
                      <a:endParaRPr kumimoji="0" lang="en-US" sz="32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CC0000"/>
                          </a:solidFill>
                          <a:effectLst/>
                          <a:latin typeface="Arial Narrow" pitchFamily="34" charset="0"/>
                          <a:cs typeface="Arial" pitchFamily="34" charset="0"/>
                        </a:rPr>
                        <a:t>GREEN</a:t>
                      </a:r>
                      <a:endParaRPr kumimoji="0" lang="en-US" sz="3200" b="0" i="0" u="none" strike="noStrike" cap="none" normalizeH="0" baseline="0">
                        <a:ln>
                          <a:noFill/>
                        </a:ln>
                        <a:solidFill>
                          <a:srgbClr val="CC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FF33CC"/>
                          </a:solidFill>
                          <a:effectLst/>
                          <a:latin typeface="Arial Narrow" pitchFamily="34" charset="0"/>
                          <a:cs typeface="Arial" pitchFamily="34" charset="0"/>
                        </a:rPr>
                        <a:t>RED</a:t>
                      </a:r>
                      <a:endParaRPr kumimoji="0" lang="en-US" sz="3200" b="0" i="0" u="none" strike="noStrike" cap="none" normalizeH="0" baseline="0">
                        <a:ln>
                          <a:noFill/>
                        </a:ln>
                        <a:solidFill>
                          <a:srgbClr val="FF33CC"/>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002060"/>
                          </a:solidFill>
                          <a:effectLst/>
                          <a:latin typeface="Arial Narrow" pitchFamily="34" charset="0"/>
                          <a:cs typeface="Arial" pitchFamily="34" charset="0"/>
                        </a:rPr>
                        <a:t>ORANGE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5350">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00B050"/>
                          </a:solidFill>
                          <a:effectLst/>
                          <a:latin typeface="Arial Narrow" pitchFamily="34" charset="0"/>
                          <a:cs typeface="Arial" pitchFamily="34" charset="0"/>
                        </a:rPr>
                        <a:t>BLACK</a:t>
                      </a:r>
                      <a:endParaRPr kumimoji="0" lang="en-US" sz="3200" b="0" i="0" u="none" strike="noStrike" cap="none" normalizeH="0" baseline="0">
                        <a:ln>
                          <a:noFill/>
                        </a:ln>
                        <a:solidFill>
                          <a:srgbClr val="00B05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chemeClr val="tx1"/>
                          </a:solidFill>
                          <a:effectLst/>
                          <a:latin typeface="Arial Narrow" pitchFamily="34" charset="0"/>
                          <a:cs typeface="Arial" pitchFamily="34" charset="0"/>
                        </a:rPr>
                        <a:t>RED</a:t>
                      </a:r>
                      <a:endParaRPr kumimoji="0" lang="en-US" sz="32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0F238C"/>
                          </a:solidFill>
                          <a:effectLst/>
                          <a:latin typeface="Arial Narrow" pitchFamily="34" charset="0"/>
                          <a:cs typeface="Arial" pitchFamily="34" charset="0"/>
                        </a:rPr>
                        <a:t>YELLOW</a:t>
                      </a:r>
                      <a:endParaRPr kumimoji="0" lang="en-US" sz="32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F97817"/>
                          </a:solidFill>
                          <a:effectLst/>
                          <a:latin typeface="Arial Narrow" pitchFamily="34" charset="0"/>
                          <a:cs typeface="Arial" pitchFamily="34" charset="0"/>
                        </a:rPr>
                        <a:t>PURPLE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5350">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F97817"/>
                          </a:solidFill>
                          <a:effectLst/>
                          <a:latin typeface="Arial Narrow" pitchFamily="34" charset="0"/>
                          <a:cs typeface="Arial" pitchFamily="34" charset="0"/>
                        </a:rPr>
                        <a:t>RED</a:t>
                      </a:r>
                      <a:endParaRPr kumimoji="0" lang="en-US" sz="3200" b="0" i="0" u="none" strike="noStrike" cap="none" normalizeH="0" baseline="0">
                        <a:ln>
                          <a:noFill/>
                        </a:ln>
                        <a:solidFill>
                          <a:srgbClr val="F97817"/>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0F238C"/>
                          </a:solidFill>
                          <a:effectLst/>
                          <a:latin typeface="Arial Narrow" pitchFamily="34" charset="0"/>
                          <a:cs typeface="Arial" pitchFamily="34" charset="0"/>
                        </a:rPr>
                        <a:t>RED</a:t>
                      </a:r>
                      <a:endParaRPr kumimoji="0" lang="en-US" sz="32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00B050"/>
                          </a:solidFill>
                          <a:effectLst/>
                          <a:latin typeface="Arial Narrow" pitchFamily="34" charset="0"/>
                          <a:cs typeface="Arial" pitchFamily="34" charset="0"/>
                        </a:rPr>
                        <a:t>GREEN</a:t>
                      </a:r>
                      <a:endParaRPr kumimoji="0" lang="en-US" sz="3200" b="0" i="0" u="none" strike="noStrike" cap="none" normalizeH="0" baseline="0">
                        <a:ln>
                          <a:noFill/>
                        </a:ln>
                        <a:solidFill>
                          <a:srgbClr val="00B05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chemeClr val="tx1"/>
                          </a:solidFill>
                          <a:effectLst/>
                          <a:latin typeface="Arial Narrow" pitchFamily="34" charset="0"/>
                          <a:cs typeface="Arial" pitchFamily="34" charset="0"/>
                        </a:rPr>
                        <a:t>ORANGE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5350">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FF33CC"/>
                          </a:solidFill>
                          <a:effectLst/>
                          <a:latin typeface="Arial Narrow" pitchFamily="34" charset="0"/>
                          <a:cs typeface="Arial" pitchFamily="34" charset="0"/>
                        </a:rPr>
                        <a:t>GREEN</a:t>
                      </a:r>
                      <a:endParaRPr kumimoji="0" lang="en-US" sz="3200" b="0" i="0" u="none" strike="noStrike" cap="none" normalizeH="0" baseline="0">
                        <a:ln>
                          <a:noFill/>
                        </a:ln>
                        <a:solidFill>
                          <a:srgbClr val="FF33CC"/>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chemeClr val="tx1"/>
                          </a:solidFill>
                          <a:effectLst/>
                          <a:latin typeface="Arial Narrow" pitchFamily="34" charset="0"/>
                          <a:cs typeface="Arial" pitchFamily="34" charset="0"/>
                        </a:rPr>
                        <a:t>BLUE</a:t>
                      </a:r>
                      <a:endParaRPr kumimoji="0" lang="en-US" sz="32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0F238C"/>
                          </a:solidFill>
                          <a:effectLst/>
                          <a:latin typeface="Arial Narrow" pitchFamily="34" charset="0"/>
                          <a:cs typeface="Arial" pitchFamily="34" charset="0"/>
                        </a:rPr>
                        <a:t>BLACK</a:t>
                      </a:r>
                      <a:endParaRPr kumimoji="0" lang="en-US" sz="32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u="none" strike="noStrike" cap="none" normalizeH="0" baseline="0">
                          <a:ln>
                            <a:noFill/>
                          </a:ln>
                          <a:solidFill>
                            <a:srgbClr val="C00000"/>
                          </a:solidFill>
                          <a:effectLst/>
                          <a:latin typeface="Arial Narrow" pitchFamily="34" charset="0"/>
                          <a:cs typeface="Arial" pitchFamily="34" charset="0"/>
                        </a:rPr>
                        <a:t>YELLOW</a:t>
                      </a:r>
                      <a:endParaRPr kumimoji="0" lang="en-US" sz="3200" b="0" i="0" u="none" strike="noStrike" cap="none" normalizeH="0" baseline="0">
                        <a:ln>
                          <a:noFill/>
                        </a:ln>
                        <a:solidFill>
                          <a:srgbClr val="C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Rectangle 6"/>
          <p:cNvSpPr/>
          <p:nvPr/>
        </p:nvSpPr>
        <p:spPr>
          <a:xfrm>
            <a:off x="0" y="-1588"/>
            <a:ext cx="9144000" cy="914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anchor="ctr"/>
          <a:lstStyle/>
          <a:p>
            <a:pPr marL="287338" eaLnBrk="1" fontAlgn="auto" hangingPunct="1">
              <a:spcBef>
                <a:spcPts val="0"/>
              </a:spcBef>
              <a:spcAft>
                <a:spcPts val="0"/>
              </a:spcAft>
              <a:defRPr/>
            </a:pPr>
            <a:r>
              <a:rPr lang="en-US" sz="3000" b="1" dirty="0">
                <a:solidFill>
                  <a:srgbClr val="FFFFFF"/>
                </a:solidFill>
                <a:latin typeface="Arial" panose="020B0604020202020204" pitchFamily="34" charset="0"/>
                <a:cs typeface="Arial" panose="020B0604020202020204" pitchFamily="34" charset="0"/>
              </a:rPr>
              <a:t>Focus on Details: </a:t>
            </a:r>
            <a:r>
              <a:rPr lang="en-US" sz="3000" dirty="0">
                <a:solidFill>
                  <a:srgbClr val="FFFFFF"/>
                </a:solidFill>
                <a:latin typeface="Arial" panose="020B0604020202020204" pitchFamily="34" charset="0"/>
                <a:cs typeface="Arial" panose="020B0604020202020204" pitchFamily="34" charset="0"/>
              </a:rPr>
              <a:t>Say Color, Not Word</a:t>
            </a:r>
          </a:p>
        </p:txBody>
      </p:sp>
    </p:spTree>
    <p:extLst>
      <p:ext uri="{BB962C8B-B14F-4D97-AF65-F5344CB8AC3E}">
        <p14:creationId xmlns:p14="http://schemas.microsoft.com/office/powerpoint/2010/main" val="84383731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FBMC Internal Theme1">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WFBMC Internal Theme1</Template>
  <TotalTime>4373</TotalTime>
  <Words>640</Words>
  <Application>Microsoft Office PowerPoint</Application>
  <PresentationFormat>On-screen Show (4:3)</PresentationFormat>
  <Paragraphs>91</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Calibri Light</vt:lpstr>
      <vt:lpstr>Tahoma</vt:lpstr>
      <vt:lpstr>Webdings</vt:lpstr>
      <vt:lpstr>Wingdings</vt:lpstr>
      <vt:lpstr>WFBMC Internal Theme1</vt:lpstr>
      <vt:lpstr>Lab / Pathology  Managers Meeting</vt:lpstr>
      <vt:lpstr>Patient and Family Promise</vt:lpstr>
      <vt:lpstr>Serious Safety Events</vt:lpstr>
      <vt:lpstr>Lab Pathology Deviations</vt:lpstr>
      <vt:lpstr>Lab Pathology Deviations by Section</vt:lpstr>
      <vt:lpstr>RL6 Closing the Loop Compliance</vt:lpstr>
      <vt:lpstr>RL6 Closing the Loop Compliance by Section</vt:lpstr>
      <vt:lpstr>PowerPoint Presentation</vt:lpstr>
      <vt:lpstr>PowerPoint Presentation</vt:lpstr>
      <vt:lpstr>Safety Starts Here Section Compliance 2019</vt:lpstr>
      <vt:lpstr>PowerPoint Presentation</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WFUHS</dc:creator>
  <cp:lastModifiedBy>Shelley C. Bowman</cp:lastModifiedBy>
  <cp:revision>257</cp:revision>
  <cp:lastPrinted>2018-11-20T13:07:49Z</cp:lastPrinted>
  <dcterms:created xsi:type="dcterms:W3CDTF">2016-09-30T15:29:35Z</dcterms:created>
  <dcterms:modified xsi:type="dcterms:W3CDTF">2019-12-10T12:58:58Z</dcterms:modified>
</cp:coreProperties>
</file>