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17"/>
  </p:notesMasterIdLst>
  <p:sldIdLst>
    <p:sldId id="256" r:id="rId3"/>
    <p:sldId id="257" r:id="rId4"/>
    <p:sldId id="291" r:id="rId5"/>
    <p:sldId id="329" r:id="rId6"/>
    <p:sldId id="325" r:id="rId7"/>
    <p:sldId id="299" r:id="rId8"/>
    <p:sldId id="302" r:id="rId9"/>
    <p:sldId id="305" r:id="rId10"/>
    <p:sldId id="326" r:id="rId11"/>
    <p:sldId id="328" r:id="rId12"/>
    <p:sldId id="290" r:id="rId13"/>
    <p:sldId id="286" r:id="rId14"/>
    <p:sldId id="330" r:id="rId15"/>
    <p:sldId id="310" r:id="rId16"/>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5" autoAdjust="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medctr.ad.wfubmc.edu\dfs\home4$\shportis\Desktop%20Documents\RL6%20Lab%20Path%20Deviations%20Lo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edctr.ad.wfubmc.edu\dfs\home4$\shportis\Desktop%20Documents\RL6%20Lab%20Path%20Deviations%20Lo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edctr.ad.wfubmc.edu\dfs\home4$\shportis\Desktop%20Documents\RL6%20Lab%20Path%20Deviations%20Log.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smtClean="0"/>
              <a:t>Deviations by month</a:t>
            </a:r>
            <a:endParaRPr lang="en-US"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'Event Type'!$B$30</c:f>
              <c:strCache>
                <c:ptCount val="1"/>
                <c:pt idx="0">
                  <c:v>Deviations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'Event Type'!$A$31:$A$36</c:f>
              <c:strCache>
                <c:ptCount val="6"/>
                <c:pt idx="0">
                  <c:v>Jul</c:v>
                </c:pt>
                <c:pt idx="1">
                  <c:v>Aug</c:v>
                </c:pt>
                <c:pt idx="2">
                  <c:v>Sept</c:v>
                </c:pt>
                <c:pt idx="3">
                  <c:v>Oct</c:v>
                </c:pt>
                <c:pt idx="4">
                  <c:v>Nov</c:v>
                </c:pt>
                <c:pt idx="5">
                  <c:v>Dec</c:v>
                </c:pt>
              </c:strCache>
            </c:strRef>
          </c:cat>
          <c:val>
            <c:numRef>
              <c:f>'Event Type'!$B$31:$B$36</c:f>
              <c:numCache>
                <c:formatCode>General</c:formatCode>
                <c:ptCount val="6"/>
                <c:pt idx="0">
                  <c:v>58</c:v>
                </c:pt>
                <c:pt idx="1">
                  <c:v>107</c:v>
                </c:pt>
                <c:pt idx="2">
                  <c:v>94</c:v>
                </c:pt>
                <c:pt idx="3">
                  <c:v>66</c:v>
                </c:pt>
                <c:pt idx="4">
                  <c:v>57</c:v>
                </c:pt>
                <c:pt idx="5">
                  <c:v>62</c:v>
                </c:pt>
              </c:numCache>
            </c:numRef>
          </c:val>
          <c:smooth val="0"/>
          <c:extLst>
            <c:ext xmlns:c16="http://schemas.microsoft.com/office/drawing/2014/chart" uri="{C3380CC4-5D6E-409C-BE32-E72D297353CC}">
              <c16:uniqueId val="{00000000-3DAA-44BF-B4B8-0BA4AA9F63DE}"/>
            </c:ext>
          </c:extLst>
        </c:ser>
        <c:dLbls>
          <c:showLegendKey val="0"/>
          <c:showVal val="0"/>
          <c:showCatName val="0"/>
          <c:showSerName val="0"/>
          <c:showPercent val="0"/>
          <c:showBubbleSize val="0"/>
        </c:dLbls>
        <c:marker val="1"/>
        <c:smooth val="0"/>
        <c:axId val="503376584"/>
        <c:axId val="503375600"/>
      </c:lineChart>
      <c:catAx>
        <c:axId val="503376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503375600"/>
        <c:crosses val="autoZero"/>
        <c:auto val="1"/>
        <c:lblAlgn val="ctr"/>
        <c:lblOffset val="100"/>
        <c:noMultiLvlLbl val="0"/>
      </c:catAx>
      <c:valAx>
        <c:axId val="503375600"/>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0337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Event Type</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'Event Type'!$B$2</c:f>
              <c:strCache>
                <c:ptCount val="1"/>
                <c:pt idx="0">
                  <c:v>Jul</c:v>
                </c:pt>
              </c:strCache>
            </c:strRef>
          </c:tx>
          <c:spPr>
            <a:solidFill>
              <a:schemeClr val="accent1"/>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Type'!$B$3:$B$23</c:f>
              <c:numCache>
                <c:formatCode>General</c:formatCode>
                <c:ptCount val="21"/>
                <c:pt idx="0">
                  <c:v>16</c:v>
                </c:pt>
                <c:pt idx="1">
                  <c:v>4</c:v>
                </c:pt>
                <c:pt idx="2">
                  <c:v>3</c:v>
                </c:pt>
                <c:pt idx="3">
                  <c:v>4</c:v>
                </c:pt>
                <c:pt idx="4">
                  <c:v>11</c:v>
                </c:pt>
                <c:pt idx="5">
                  <c:v>7</c:v>
                </c:pt>
                <c:pt idx="6">
                  <c:v>1</c:v>
                </c:pt>
                <c:pt idx="7">
                  <c:v>2</c:v>
                </c:pt>
                <c:pt idx="8">
                  <c:v>3</c:v>
                </c:pt>
                <c:pt idx="9">
                  <c:v>1</c:v>
                </c:pt>
                <c:pt idx="10">
                  <c:v>2</c:v>
                </c:pt>
                <c:pt idx="11">
                  <c:v>1</c:v>
                </c:pt>
                <c:pt idx="20">
                  <c:v>3</c:v>
                </c:pt>
              </c:numCache>
            </c:numRef>
          </c:val>
          <c:extLst>
            <c:ext xmlns:c16="http://schemas.microsoft.com/office/drawing/2014/chart" uri="{C3380CC4-5D6E-409C-BE32-E72D297353CC}">
              <c16:uniqueId val="{00000000-FEAE-496F-9833-66B2802707F5}"/>
            </c:ext>
          </c:extLst>
        </c:ser>
        <c:ser>
          <c:idx val="1"/>
          <c:order val="1"/>
          <c:tx>
            <c:strRef>
              <c:f>'Event Type'!$C$2</c:f>
              <c:strCache>
                <c:ptCount val="1"/>
                <c:pt idx="0">
                  <c:v>Aug</c:v>
                </c:pt>
              </c:strCache>
            </c:strRef>
          </c:tx>
          <c:spPr>
            <a:solidFill>
              <a:schemeClr val="accent2"/>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Type'!$C$3:$C$23</c:f>
              <c:numCache>
                <c:formatCode>General</c:formatCode>
                <c:ptCount val="21"/>
                <c:pt idx="0">
                  <c:v>7</c:v>
                </c:pt>
                <c:pt idx="1">
                  <c:v>42</c:v>
                </c:pt>
                <c:pt idx="2">
                  <c:v>1</c:v>
                </c:pt>
                <c:pt idx="3">
                  <c:v>4</c:v>
                </c:pt>
                <c:pt idx="4">
                  <c:v>7</c:v>
                </c:pt>
                <c:pt idx="5">
                  <c:v>23</c:v>
                </c:pt>
                <c:pt idx="6">
                  <c:v>6</c:v>
                </c:pt>
                <c:pt idx="8">
                  <c:v>4</c:v>
                </c:pt>
                <c:pt idx="12">
                  <c:v>1</c:v>
                </c:pt>
                <c:pt idx="13">
                  <c:v>1</c:v>
                </c:pt>
                <c:pt idx="14">
                  <c:v>1</c:v>
                </c:pt>
                <c:pt idx="15">
                  <c:v>3</c:v>
                </c:pt>
                <c:pt idx="16">
                  <c:v>1</c:v>
                </c:pt>
                <c:pt idx="17">
                  <c:v>2</c:v>
                </c:pt>
                <c:pt idx="20">
                  <c:v>4</c:v>
                </c:pt>
              </c:numCache>
            </c:numRef>
          </c:val>
          <c:extLst>
            <c:ext xmlns:c16="http://schemas.microsoft.com/office/drawing/2014/chart" uri="{C3380CC4-5D6E-409C-BE32-E72D297353CC}">
              <c16:uniqueId val="{00000001-FEAE-496F-9833-66B2802707F5}"/>
            </c:ext>
          </c:extLst>
        </c:ser>
        <c:ser>
          <c:idx val="2"/>
          <c:order val="2"/>
          <c:tx>
            <c:strRef>
              <c:f>'Event Type'!$D$2</c:f>
              <c:strCache>
                <c:ptCount val="1"/>
                <c:pt idx="0">
                  <c:v>Sep</c:v>
                </c:pt>
              </c:strCache>
            </c:strRef>
          </c:tx>
          <c:spPr>
            <a:solidFill>
              <a:schemeClr val="accent3"/>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Type'!$D$3:$D$23</c:f>
              <c:numCache>
                <c:formatCode>General</c:formatCode>
                <c:ptCount val="21"/>
                <c:pt idx="0">
                  <c:v>2</c:v>
                </c:pt>
                <c:pt idx="1">
                  <c:v>37</c:v>
                </c:pt>
                <c:pt idx="2">
                  <c:v>5</c:v>
                </c:pt>
                <c:pt idx="3">
                  <c:v>3</c:v>
                </c:pt>
                <c:pt idx="4">
                  <c:v>6</c:v>
                </c:pt>
                <c:pt idx="5">
                  <c:v>17</c:v>
                </c:pt>
                <c:pt idx="6">
                  <c:v>3</c:v>
                </c:pt>
                <c:pt idx="8">
                  <c:v>5</c:v>
                </c:pt>
                <c:pt idx="9">
                  <c:v>1</c:v>
                </c:pt>
                <c:pt idx="10">
                  <c:v>3</c:v>
                </c:pt>
                <c:pt idx="14">
                  <c:v>2</c:v>
                </c:pt>
                <c:pt idx="15">
                  <c:v>3</c:v>
                </c:pt>
                <c:pt idx="16">
                  <c:v>3</c:v>
                </c:pt>
                <c:pt idx="18">
                  <c:v>2</c:v>
                </c:pt>
                <c:pt idx="20">
                  <c:v>2</c:v>
                </c:pt>
              </c:numCache>
            </c:numRef>
          </c:val>
          <c:extLst>
            <c:ext xmlns:c16="http://schemas.microsoft.com/office/drawing/2014/chart" uri="{C3380CC4-5D6E-409C-BE32-E72D297353CC}">
              <c16:uniqueId val="{00000002-FEAE-496F-9833-66B2802707F5}"/>
            </c:ext>
          </c:extLst>
        </c:ser>
        <c:ser>
          <c:idx val="3"/>
          <c:order val="3"/>
          <c:tx>
            <c:strRef>
              <c:f>'Event Type'!$E$2</c:f>
              <c:strCache>
                <c:ptCount val="1"/>
                <c:pt idx="0">
                  <c:v>Oct</c:v>
                </c:pt>
              </c:strCache>
            </c:strRef>
          </c:tx>
          <c:spPr>
            <a:solidFill>
              <a:schemeClr val="accent4"/>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Type'!$E$3:$E$23</c:f>
              <c:numCache>
                <c:formatCode>General</c:formatCode>
                <c:ptCount val="21"/>
                <c:pt idx="0">
                  <c:v>4</c:v>
                </c:pt>
                <c:pt idx="1">
                  <c:v>16</c:v>
                </c:pt>
                <c:pt idx="2">
                  <c:v>3</c:v>
                </c:pt>
                <c:pt idx="3">
                  <c:v>1</c:v>
                </c:pt>
                <c:pt idx="4">
                  <c:v>3</c:v>
                </c:pt>
                <c:pt idx="5">
                  <c:v>11</c:v>
                </c:pt>
                <c:pt idx="6">
                  <c:v>4</c:v>
                </c:pt>
                <c:pt idx="7">
                  <c:v>1</c:v>
                </c:pt>
                <c:pt idx="8">
                  <c:v>3</c:v>
                </c:pt>
                <c:pt idx="10">
                  <c:v>3</c:v>
                </c:pt>
                <c:pt idx="13">
                  <c:v>1</c:v>
                </c:pt>
                <c:pt idx="14">
                  <c:v>1</c:v>
                </c:pt>
                <c:pt idx="15">
                  <c:v>1</c:v>
                </c:pt>
                <c:pt idx="16">
                  <c:v>3</c:v>
                </c:pt>
                <c:pt idx="18">
                  <c:v>6</c:v>
                </c:pt>
                <c:pt idx="20">
                  <c:v>5</c:v>
                </c:pt>
              </c:numCache>
            </c:numRef>
          </c:val>
          <c:extLst>
            <c:ext xmlns:c16="http://schemas.microsoft.com/office/drawing/2014/chart" uri="{C3380CC4-5D6E-409C-BE32-E72D297353CC}">
              <c16:uniqueId val="{00000003-FEAE-496F-9833-66B2802707F5}"/>
            </c:ext>
          </c:extLst>
        </c:ser>
        <c:ser>
          <c:idx val="4"/>
          <c:order val="4"/>
          <c:tx>
            <c:strRef>
              <c:f>'Event Type'!$F$2</c:f>
              <c:strCache>
                <c:ptCount val="1"/>
                <c:pt idx="0">
                  <c:v>Nov</c:v>
                </c:pt>
              </c:strCache>
            </c:strRef>
          </c:tx>
          <c:spPr>
            <a:solidFill>
              <a:srgbClr val="92D050"/>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Type'!$F$3:$F$23</c:f>
              <c:numCache>
                <c:formatCode>General</c:formatCode>
                <c:ptCount val="21"/>
                <c:pt idx="0">
                  <c:v>1</c:v>
                </c:pt>
                <c:pt idx="1">
                  <c:v>4</c:v>
                </c:pt>
                <c:pt idx="2">
                  <c:v>4</c:v>
                </c:pt>
                <c:pt idx="3">
                  <c:v>6</c:v>
                </c:pt>
                <c:pt idx="4">
                  <c:v>14</c:v>
                </c:pt>
                <c:pt idx="5">
                  <c:v>7</c:v>
                </c:pt>
                <c:pt idx="6">
                  <c:v>6</c:v>
                </c:pt>
                <c:pt idx="8">
                  <c:v>2</c:v>
                </c:pt>
                <c:pt idx="10">
                  <c:v>1</c:v>
                </c:pt>
                <c:pt idx="14">
                  <c:v>1</c:v>
                </c:pt>
                <c:pt idx="15">
                  <c:v>1</c:v>
                </c:pt>
                <c:pt idx="16">
                  <c:v>3</c:v>
                </c:pt>
                <c:pt idx="18">
                  <c:v>1</c:v>
                </c:pt>
                <c:pt idx="19">
                  <c:v>3</c:v>
                </c:pt>
                <c:pt idx="20">
                  <c:v>3</c:v>
                </c:pt>
              </c:numCache>
            </c:numRef>
          </c:val>
          <c:extLst>
            <c:ext xmlns:c16="http://schemas.microsoft.com/office/drawing/2014/chart" uri="{C3380CC4-5D6E-409C-BE32-E72D297353CC}">
              <c16:uniqueId val="{00000004-FEAE-496F-9833-66B2802707F5}"/>
            </c:ext>
          </c:extLst>
        </c:ser>
        <c:ser>
          <c:idx val="5"/>
          <c:order val="5"/>
          <c:tx>
            <c:strRef>
              <c:f>'Event Type'!$G$2</c:f>
              <c:strCache>
                <c:ptCount val="1"/>
                <c:pt idx="0">
                  <c:v>Dec</c:v>
                </c:pt>
              </c:strCache>
            </c:strRef>
          </c:tx>
          <c:spPr>
            <a:solidFill>
              <a:srgbClr val="7030A0"/>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Type'!$G$3:$G$23</c:f>
              <c:numCache>
                <c:formatCode>General</c:formatCode>
                <c:ptCount val="21"/>
                <c:pt idx="0">
                  <c:v>3</c:v>
                </c:pt>
                <c:pt idx="1">
                  <c:v>27</c:v>
                </c:pt>
                <c:pt idx="2">
                  <c:v>2</c:v>
                </c:pt>
                <c:pt idx="3">
                  <c:v>4</c:v>
                </c:pt>
                <c:pt idx="4">
                  <c:v>1</c:v>
                </c:pt>
                <c:pt idx="5">
                  <c:v>8</c:v>
                </c:pt>
                <c:pt idx="8">
                  <c:v>2</c:v>
                </c:pt>
                <c:pt idx="10">
                  <c:v>1</c:v>
                </c:pt>
                <c:pt idx="15">
                  <c:v>1</c:v>
                </c:pt>
                <c:pt idx="16">
                  <c:v>2</c:v>
                </c:pt>
                <c:pt idx="17">
                  <c:v>1</c:v>
                </c:pt>
                <c:pt idx="18">
                  <c:v>3</c:v>
                </c:pt>
                <c:pt idx="19">
                  <c:v>3</c:v>
                </c:pt>
                <c:pt idx="20">
                  <c:v>4</c:v>
                </c:pt>
              </c:numCache>
            </c:numRef>
          </c:val>
          <c:extLst>
            <c:ext xmlns:c16="http://schemas.microsoft.com/office/drawing/2014/chart" uri="{C3380CC4-5D6E-409C-BE32-E72D297353CC}">
              <c16:uniqueId val="{00000005-FEAE-496F-9833-66B2802707F5}"/>
            </c:ext>
          </c:extLst>
        </c:ser>
        <c:dLbls>
          <c:showLegendKey val="0"/>
          <c:showVal val="0"/>
          <c:showCatName val="0"/>
          <c:showSerName val="0"/>
          <c:showPercent val="0"/>
          <c:showBubbleSize val="0"/>
        </c:dLbls>
        <c:gapWidth val="267"/>
        <c:overlap val="-43"/>
        <c:axId val="315131232"/>
        <c:axId val="315129264"/>
      </c:barChart>
      <c:catAx>
        <c:axId val="3151312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15129264"/>
        <c:crosses val="autoZero"/>
        <c:auto val="1"/>
        <c:lblAlgn val="ctr"/>
        <c:lblOffset val="100"/>
        <c:noMultiLvlLbl val="0"/>
      </c:catAx>
      <c:valAx>
        <c:axId val="3151292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1513123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By Section</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'By Section'!$B$2</c:f>
              <c:strCache>
                <c:ptCount val="1"/>
                <c:pt idx="0">
                  <c:v>Jul</c:v>
                </c:pt>
              </c:strCache>
            </c:strRef>
          </c:tx>
          <c:spPr>
            <a:solidFill>
              <a:schemeClr val="accent1"/>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Section'!$B$3:$B$18</c:f>
              <c:numCache>
                <c:formatCode>General</c:formatCode>
                <c:ptCount val="16"/>
                <c:pt idx="0">
                  <c:v>16</c:v>
                </c:pt>
                <c:pt idx="1">
                  <c:v>17</c:v>
                </c:pt>
                <c:pt idx="2">
                  <c:v>12</c:v>
                </c:pt>
                <c:pt idx="3">
                  <c:v>4</c:v>
                </c:pt>
                <c:pt idx="4">
                  <c:v>2</c:v>
                </c:pt>
                <c:pt idx="5">
                  <c:v>5</c:v>
                </c:pt>
                <c:pt idx="6">
                  <c:v>1</c:v>
                </c:pt>
                <c:pt idx="7">
                  <c:v>1</c:v>
                </c:pt>
              </c:numCache>
            </c:numRef>
          </c:val>
          <c:extLst>
            <c:ext xmlns:c16="http://schemas.microsoft.com/office/drawing/2014/chart" uri="{C3380CC4-5D6E-409C-BE32-E72D297353CC}">
              <c16:uniqueId val="{00000000-C725-4EFB-B383-02EA924284D3}"/>
            </c:ext>
          </c:extLst>
        </c:ser>
        <c:ser>
          <c:idx val="1"/>
          <c:order val="1"/>
          <c:tx>
            <c:strRef>
              <c:f>'By Section'!$C$2</c:f>
              <c:strCache>
                <c:ptCount val="1"/>
                <c:pt idx="0">
                  <c:v>Aug</c:v>
                </c:pt>
              </c:strCache>
            </c:strRef>
          </c:tx>
          <c:spPr>
            <a:solidFill>
              <a:schemeClr val="accent2"/>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Section'!$C$3:$C$18</c:f>
              <c:numCache>
                <c:formatCode>General</c:formatCode>
                <c:ptCount val="16"/>
                <c:pt idx="0">
                  <c:v>9</c:v>
                </c:pt>
                <c:pt idx="1">
                  <c:v>25</c:v>
                </c:pt>
                <c:pt idx="2">
                  <c:v>15</c:v>
                </c:pt>
                <c:pt idx="3">
                  <c:v>4</c:v>
                </c:pt>
                <c:pt idx="4">
                  <c:v>4</c:v>
                </c:pt>
                <c:pt idx="5">
                  <c:v>1</c:v>
                </c:pt>
                <c:pt idx="7">
                  <c:v>14</c:v>
                </c:pt>
                <c:pt idx="8">
                  <c:v>31</c:v>
                </c:pt>
                <c:pt idx="9">
                  <c:v>1</c:v>
                </c:pt>
                <c:pt idx="10">
                  <c:v>2</c:v>
                </c:pt>
                <c:pt idx="12">
                  <c:v>1</c:v>
                </c:pt>
              </c:numCache>
            </c:numRef>
          </c:val>
          <c:extLst>
            <c:ext xmlns:c16="http://schemas.microsoft.com/office/drawing/2014/chart" uri="{C3380CC4-5D6E-409C-BE32-E72D297353CC}">
              <c16:uniqueId val="{00000001-C725-4EFB-B383-02EA924284D3}"/>
            </c:ext>
          </c:extLst>
        </c:ser>
        <c:ser>
          <c:idx val="2"/>
          <c:order val="2"/>
          <c:tx>
            <c:strRef>
              <c:f>'By Section'!$D$2</c:f>
              <c:strCache>
                <c:ptCount val="1"/>
                <c:pt idx="0">
                  <c:v>Sep</c:v>
                </c:pt>
              </c:strCache>
            </c:strRef>
          </c:tx>
          <c:spPr>
            <a:solidFill>
              <a:schemeClr val="accent3"/>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Section'!$D$3:$D$18</c:f>
              <c:numCache>
                <c:formatCode>General</c:formatCode>
                <c:ptCount val="16"/>
                <c:pt idx="0">
                  <c:v>2</c:v>
                </c:pt>
                <c:pt idx="1">
                  <c:v>26</c:v>
                </c:pt>
                <c:pt idx="2">
                  <c:v>10</c:v>
                </c:pt>
                <c:pt idx="3">
                  <c:v>8</c:v>
                </c:pt>
                <c:pt idx="4">
                  <c:v>5</c:v>
                </c:pt>
                <c:pt idx="5">
                  <c:v>4</c:v>
                </c:pt>
                <c:pt idx="7">
                  <c:v>18</c:v>
                </c:pt>
                <c:pt idx="8">
                  <c:v>5</c:v>
                </c:pt>
                <c:pt idx="11">
                  <c:v>1</c:v>
                </c:pt>
                <c:pt idx="13">
                  <c:v>1</c:v>
                </c:pt>
                <c:pt idx="14">
                  <c:v>14</c:v>
                </c:pt>
              </c:numCache>
            </c:numRef>
          </c:val>
          <c:extLst>
            <c:ext xmlns:c16="http://schemas.microsoft.com/office/drawing/2014/chart" uri="{C3380CC4-5D6E-409C-BE32-E72D297353CC}">
              <c16:uniqueId val="{00000002-C725-4EFB-B383-02EA924284D3}"/>
            </c:ext>
          </c:extLst>
        </c:ser>
        <c:ser>
          <c:idx val="3"/>
          <c:order val="3"/>
          <c:tx>
            <c:strRef>
              <c:f>'By Section'!$E$2</c:f>
              <c:strCache>
                <c:ptCount val="1"/>
                <c:pt idx="0">
                  <c:v>Oct</c:v>
                </c:pt>
              </c:strCache>
            </c:strRef>
          </c:tx>
          <c:spPr>
            <a:solidFill>
              <a:schemeClr val="accent4"/>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Section'!$E$3:$E$18</c:f>
              <c:numCache>
                <c:formatCode>General</c:formatCode>
                <c:ptCount val="16"/>
                <c:pt idx="0">
                  <c:v>6</c:v>
                </c:pt>
                <c:pt idx="1">
                  <c:v>21</c:v>
                </c:pt>
                <c:pt idx="2">
                  <c:v>9</c:v>
                </c:pt>
                <c:pt idx="3">
                  <c:v>5</c:v>
                </c:pt>
                <c:pt idx="4">
                  <c:v>5</c:v>
                </c:pt>
                <c:pt idx="5">
                  <c:v>2</c:v>
                </c:pt>
                <c:pt idx="7">
                  <c:v>4</c:v>
                </c:pt>
                <c:pt idx="8">
                  <c:v>12</c:v>
                </c:pt>
                <c:pt idx="10">
                  <c:v>1</c:v>
                </c:pt>
                <c:pt idx="15">
                  <c:v>1</c:v>
                </c:pt>
              </c:numCache>
            </c:numRef>
          </c:val>
          <c:extLst>
            <c:ext xmlns:c16="http://schemas.microsoft.com/office/drawing/2014/chart" uri="{C3380CC4-5D6E-409C-BE32-E72D297353CC}">
              <c16:uniqueId val="{00000003-C725-4EFB-B383-02EA924284D3}"/>
            </c:ext>
          </c:extLst>
        </c:ser>
        <c:ser>
          <c:idx val="4"/>
          <c:order val="4"/>
          <c:tx>
            <c:strRef>
              <c:f>'By Section'!$F$2</c:f>
              <c:strCache>
                <c:ptCount val="1"/>
                <c:pt idx="0">
                  <c:v>Nov</c:v>
                </c:pt>
              </c:strCache>
            </c:strRef>
          </c:tx>
          <c:spPr>
            <a:solidFill>
              <a:srgbClr val="92D050"/>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Section'!$F$3:$F$18</c:f>
              <c:numCache>
                <c:formatCode>General</c:formatCode>
                <c:ptCount val="16"/>
                <c:pt idx="0">
                  <c:v>5</c:v>
                </c:pt>
                <c:pt idx="1">
                  <c:v>15</c:v>
                </c:pt>
                <c:pt idx="2">
                  <c:v>9</c:v>
                </c:pt>
                <c:pt idx="3">
                  <c:v>8</c:v>
                </c:pt>
                <c:pt idx="4">
                  <c:v>8</c:v>
                </c:pt>
                <c:pt idx="5">
                  <c:v>1</c:v>
                </c:pt>
                <c:pt idx="7">
                  <c:v>4</c:v>
                </c:pt>
                <c:pt idx="8">
                  <c:v>4</c:v>
                </c:pt>
                <c:pt idx="10">
                  <c:v>3</c:v>
                </c:pt>
              </c:numCache>
            </c:numRef>
          </c:val>
          <c:extLst>
            <c:ext xmlns:c16="http://schemas.microsoft.com/office/drawing/2014/chart" uri="{C3380CC4-5D6E-409C-BE32-E72D297353CC}">
              <c16:uniqueId val="{00000004-C725-4EFB-B383-02EA924284D3}"/>
            </c:ext>
          </c:extLst>
        </c:ser>
        <c:ser>
          <c:idx val="5"/>
          <c:order val="5"/>
          <c:tx>
            <c:strRef>
              <c:f>'By Section'!$G$2</c:f>
              <c:strCache>
                <c:ptCount val="1"/>
                <c:pt idx="0">
                  <c:v>Dec</c:v>
                </c:pt>
              </c:strCache>
            </c:strRef>
          </c:tx>
          <c:spPr>
            <a:solidFill>
              <a:srgbClr val="7030A0"/>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Section'!$G$3:$G$18</c:f>
              <c:numCache>
                <c:formatCode>General</c:formatCode>
                <c:ptCount val="16"/>
                <c:pt idx="0">
                  <c:v>3</c:v>
                </c:pt>
                <c:pt idx="1">
                  <c:v>7</c:v>
                </c:pt>
                <c:pt idx="2">
                  <c:v>6</c:v>
                </c:pt>
                <c:pt idx="3">
                  <c:v>8</c:v>
                </c:pt>
                <c:pt idx="4">
                  <c:v>3</c:v>
                </c:pt>
                <c:pt idx="5">
                  <c:v>3</c:v>
                </c:pt>
                <c:pt idx="6">
                  <c:v>2</c:v>
                </c:pt>
                <c:pt idx="7">
                  <c:v>15</c:v>
                </c:pt>
                <c:pt idx="8">
                  <c:v>7</c:v>
                </c:pt>
                <c:pt idx="10">
                  <c:v>2</c:v>
                </c:pt>
                <c:pt idx="14">
                  <c:v>6</c:v>
                </c:pt>
              </c:numCache>
            </c:numRef>
          </c:val>
          <c:extLst>
            <c:ext xmlns:c16="http://schemas.microsoft.com/office/drawing/2014/chart" uri="{C3380CC4-5D6E-409C-BE32-E72D297353CC}">
              <c16:uniqueId val="{00000005-C725-4EFB-B383-02EA924284D3}"/>
            </c:ext>
          </c:extLst>
        </c:ser>
        <c:dLbls>
          <c:showLegendKey val="0"/>
          <c:showVal val="0"/>
          <c:showCatName val="0"/>
          <c:showSerName val="0"/>
          <c:showPercent val="0"/>
          <c:showBubbleSize val="0"/>
        </c:dLbls>
        <c:gapWidth val="267"/>
        <c:overlap val="-43"/>
        <c:axId val="541547560"/>
        <c:axId val="541546904"/>
      </c:barChart>
      <c:catAx>
        <c:axId val="5415475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541546904"/>
        <c:crosses val="autoZero"/>
        <c:auto val="1"/>
        <c:lblAlgn val="ctr"/>
        <c:lblOffset val="100"/>
        <c:noMultiLvlLbl val="0"/>
      </c:catAx>
      <c:valAx>
        <c:axId val="54154690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4154756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a:t>Closing the Loop Compliance</a:t>
            </a:r>
          </a:p>
        </c:rich>
      </c:tx>
      <c:layout/>
      <c:overlay val="0"/>
      <c:spPr>
        <a:noFill/>
        <a:ln>
          <a:noFill/>
        </a:ln>
        <a:effectLst/>
      </c:spPr>
      <c:txPr>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lineChart>
        <c:grouping val="standard"/>
        <c:varyColors val="0"/>
        <c:ser>
          <c:idx val="0"/>
          <c:order val="0"/>
          <c:tx>
            <c:strRef>
              <c:f>Feedback!$A$25</c:f>
              <c:strCache>
                <c:ptCount val="1"/>
                <c:pt idx="0">
                  <c:v>Compliance %</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Feedback!$B$24:$G$24</c:f>
              <c:strCache>
                <c:ptCount val="6"/>
                <c:pt idx="0">
                  <c:v>Jul</c:v>
                </c:pt>
                <c:pt idx="1">
                  <c:v>Aug</c:v>
                </c:pt>
                <c:pt idx="2">
                  <c:v>Sep</c:v>
                </c:pt>
                <c:pt idx="3">
                  <c:v>Oct</c:v>
                </c:pt>
                <c:pt idx="4">
                  <c:v>Nov</c:v>
                </c:pt>
                <c:pt idx="5">
                  <c:v>Dec</c:v>
                </c:pt>
              </c:strCache>
            </c:strRef>
          </c:cat>
          <c:val>
            <c:numRef>
              <c:f>Feedback!$B$25:$G$25</c:f>
              <c:numCache>
                <c:formatCode>0%</c:formatCode>
                <c:ptCount val="6"/>
                <c:pt idx="0">
                  <c:v>0.6</c:v>
                </c:pt>
                <c:pt idx="1">
                  <c:v>0.65</c:v>
                </c:pt>
                <c:pt idx="2">
                  <c:v>0.63</c:v>
                </c:pt>
                <c:pt idx="3">
                  <c:v>0.82</c:v>
                </c:pt>
                <c:pt idx="4">
                  <c:v>0.84</c:v>
                </c:pt>
                <c:pt idx="5">
                  <c:v>0.92</c:v>
                </c:pt>
              </c:numCache>
            </c:numRef>
          </c:val>
          <c:smooth val="0"/>
          <c:extLst>
            <c:ext xmlns:c16="http://schemas.microsoft.com/office/drawing/2014/chart" uri="{C3380CC4-5D6E-409C-BE32-E72D297353CC}">
              <c16:uniqueId val="{00000000-834F-45B3-8358-DFE0B0F29FD8}"/>
            </c:ext>
          </c:extLst>
        </c:ser>
        <c:dLbls>
          <c:dLblPos val="ctr"/>
          <c:showLegendKey val="0"/>
          <c:showVal val="1"/>
          <c:showCatName val="0"/>
          <c:showSerName val="0"/>
          <c:showPercent val="0"/>
          <c:showBubbleSize val="0"/>
        </c:dLbls>
        <c:marker val="1"/>
        <c:smooth val="0"/>
        <c:axId val="564063024"/>
        <c:axId val="564063352"/>
      </c:lineChart>
      <c:catAx>
        <c:axId val="56406302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en-US"/>
          </a:p>
        </c:txPr>
        <c:crossAx val="564063352"/>
        <c:crosses val="autoZero"/>
        <c:auto val="1"/>
        <c:lblAlgn val="ctr"/>
        <c:lblOffset val="100"/>
        <c:noMultiLvlLbl val="0"/>
      </c:catAx>
      <c:valAx>
        <c:axId val="564063352"/>
        <c:scaling>
          <c:orientation val="minMax"/>
        </c:scaling>
        <c:delete val="1"/>
        <c:axPos val="l"/>
        <c:numFmt formatCode="0%" sourceLinked="1"/>
        <c:majorTickMark val="none"/>
        <c:minorTickMark val="none"/>
        <c:tickLblPos val="nextTo"/>
        <c:crossAx val="564063024"/>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2"/>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927776" y="0"/>
            <a:ext cx="3004820" cy="462612"/>
          </a:xfrm>
          <a:prstGeom prst="rect">
            <a:avLst/>
          </a:prstGeom>
        </p:spPr>
        <p:txBody>
          <a:bodyPr vert="horz" lIns="92307" tIns="46153" rIns="92307" bIns="46153" rtlCol="0"/>
          <a:lstStyle>
            <a:lvl1pPr algn="r">
              <a:defRPr sz="1200"/>
            </a:lvl1pPr>
          </a:lstStyle>
          <a:p>
            <a:fld id="{FD1EFD21-2644-4D75-9A45-219ADBC3CE30}" type="datetimeFigureOut">
              <a:rPr lang="en-US" smtClean="0"/>
              <a:t>1/21/2020</a:t>
            </a:fld>
            <a:endParaRPr lang="en-US"/>
          </a:p>
        </p:txBody>
      </p:sp>
      <p:sp>
        <p:nvSpPr>
          <p:cNvPr id="4" name="Slide Image Placeholder 3"/>
          <p:cNvSpPr>
            <a:spLocks noGrp="1" noRot="1" noChangeAspect="1"/>
          </p:cNvSpPr>
          <p:nvPr>
            <p:ph type="sldImg" idx="2"/>
          </p:nvPr>
        </p:nvSpPr>
        <p:spPr>
          <a:xfrm>
            <a:off x="1393825" y="1152525"/>
            <a:ext cx="4146550" cy="3111500"/>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7" tIns="46153" rIns="92307" bIns="4615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1"/>
            <a:ext cx="3004820" cy="462611"/>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1"/>
            <a:ext cx="3004820" cy="462611"/>
          </a:xfrm>
          <a:prstGeom prst="rect">
            <a:avLst/>
          </a:prstGeom>
        </p:spPr>
        <p:txBody>
          <a:bodyPr vert="horz" lIns="92307" tIns="46153" rIns="92307" bIns="46153" rtlCol="0" anchor="b"/>
          <a:lstStyle>
            <a:lvl1pPr algn="r">
              <a:defRPr sz="1200"/>
            </a:lvl1pPr>
          </a:lstStyle>
          <a:p>
            <a:fld id="{CED90702-C7E9-4644-8919-DC7411CF7711}" type="slidenum">
              <a:rPr lang="en-US" smtClean="0"/>
              <a:t>‹#›</a:t>
            </a:fld>
            <a:endParaRPr lang="en-US"/>
          </a:p>
        </p:txBody>
      </p:sp>
    </p:spTree>
    <p:extLst>
      <p:ext uri="{BB962C8B-B14F-4D97-AF65-F5344CB8AC3E}">
        <p14:creationId xmlns:p14="http://schemas.microsoft.com/office/powerpoint/2010/main" val="40401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4433">
              <a:defRPr/>
            </a:pPr>
            <a:fld id="{CED90702-C7E9-4644-8919-DC7411CF7711}" type="slidenum">
              <a:rPr lang="en-US">
                <a:solidFill>
                  <a:prstClr val="black"/>
                </a:solidFill>
                <a:latin typeface="Calibri" panose="020F0502020204030204"/>
              </a:rPr>
              <a:pPr defTabSz="904433">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5533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xfrm>
            <a:off x="1163638" y="690563"/>
            <a:ext cx="4610100" cy="3457575"/>
          </a:xfrm>
          <a:noFill/>
          <a:ln>
            <a:solidFill>
              <a:srgbClr val="000000"/>
            </a:solidFill>
            <a:miter lim="800000"/>
            <a:headEnd/>
            <a:tailEnd/>
          </a:ln>
        </p:spPr>
      </p:sp>
      <p:sp>
        <p:nvSpPr>
          <p:cNvPr id="158723" name="Rectangle 4"/>
          <p:cNvSpPr>
            <a:spLocks noGrp="1" noChangeArrowheads="1"/>
          </p:cNvSpPr>
          <p:nvPr>
            <p:ph type="body" idx="1"/>
          </p:nvPr>
        </p:nvSpPr>
        <p:spPr bwMode="auto">
          <a:xfrm>
            <a:off x="691226" y="4463873"/>
            <a:ext cx="2775874" cy="2382094"/>
          </a:xfrm>
          <a:noFill/>
          <a:ln w="19050">
            <a:solidFill>
              <a:srgbClr val="336699"/>
            </a:solidFill>
            <a:miter lim="800000"/>
            <a:headEnd/>
            <a:tailEnd/>
          </a:ln>
        </p:spPr>
        <p:txBody>
          <a:bodyPr wrap="square" lIns="92615" tIns="46307" rIns="92615" bIns="46307" numCol="1" anchor="t" anchorCtr="0" compatLnSpc="1">
            <a:prstTxWarp prst="textNoShape">
              <a:avLst/>
            </a:prstTxWarp>
          </a:bodyPr>
          <a:lstStyle/>
          <a:p>
            <a:pPr eaLnBrk="1" hangingPunct="1">
              <a:spcBef>
                <a:spcPct val="0"/>
              </a:spcBef>
            </a:pPr>
            <a:r>
              <a:rPr lang="en-US" smtClean="0"/>
              <a:t> The </a:t>
            </a:r>
            <a:r>
              <a:rPr lang="en-US" b="1" smtClean="0"/>
              <a:t>Read Back Technique</a:t>
            </a:r>
            <a:r>
              <a:rPr lang="en-US" smtClean="0"/>
              <a:t> is the same thing as a 3-Way Repeat Back,  </a:t>
            </a:r>
            <a:r>
              <a:rPr lang="en-US" b="1" smtClean="0">
                <a:solidFill>
                  <a:srgbClr val="150D65"/>
                </a:solidFill>
              </a:rPr>
              <a:t>EXCEPT</a:t>
            </a:r>
            <a:r>
              <a:rPr lang="en-US" smtClean="0"/>
              <a:t>……</a:t>
            </a:r>
          </a:p>
          <a:p>
            <a:pPr eaLnBrk="1" hangingPunct="1">
              <a:spcBef>
                <a:spcPct val="0"/>
              </a:spcBef>
            </a:pPr>
            <a:endParaRPr lang="en-US" smtClean="0"/>
          </a:p>
          <a:p>
            <a:pPr eaLnBrk="1" hangingPunct="1">
              <a:spcBef>
                <a:spcPct val="0"/>
              </a:spcBef>
            </a:pPr>
            <a:r>
              <a:rPr lang="en-US" smtClean="0">
                <a:solidFill>
                  <a:srgbClr val="800000"/>
                </a:solidFill>
              </a:rPr>
              <a:t>The Receiver </a:t>
            </a:r>
            <a:r>
              <a:rPr lang="en-US" b="1" i="1" smtClean="0">
                <a:solidFill>
                  <a:srgbClr val="800000"/>
                </a:solidFill>
              </a:rPr>
              <a:t>writes down</a:t>
            </a:r>
            <a:r>
              <a:rPr lang="en-US" smtClean="0">
                <a:solidFill>
                  <a:srgbClr val="800000"/>
                </a:solidFill>
              </a:rPr>
              <a:t> the</a:t>
            </a:r>
          </a:p>
          <a:p>
            <a:pPr eaLnBrk="1" hangingPunct="1">
              <a:spcBef>
                <a:spcPct val="0"/>
              </a:spcBef>
            </a:pPr>
            <a:r>
              <a:rPr lang="en-US" smtClean="0">
                <a:solidFill>
                  <a:srgbClr val="800000"/>
                </a:solidFill>
              </a:rPr>
              <a:t>information, request, or order</a:t>
            </a:r>
          </a:p>
          <a:p>
            <a:pPr eaLnBrk="1" hangingPunct="1">
              <a:spcBef>
                <a:spcPct val="0"/>
              </a:spcBef>
            </a:pPr>
            <a:r>
              <a:rPr lang="en-US" smtClean="0">
                <a:solidFill>
                  <a:srgbClr val="800000"/>
                </a:solidFill>
              </a:rPr>
              <a:t>and </a:t>
            </a:r>
            <a:r>
              <a:rPr lang="en-US" b="1" i="1" smtClean="0">
                <a:solidFill>
                  <a:srgbClr val="800000"/>
                </a:solidFill>
              </a:rPr>
              <a:t>reads it back</a:t>
            </a:r>
            <a:r>
              <a:rPr lang="en-US" smtClean="0">
                <a:solidFill>
                  <a:srgbClr val="800000"/>
                </a:solidFill>
              </a:rPr>
              <a:t>.</a:t>
            </a:r>
          </a:p>
          <a:p>
            <a:pPr eaLnBrk="1" hangingPunct="1">
              <a:spcBef>
                <a:spcPct val="0"/>
              </a:spcBef>
            </a:pPr>
            <a:endParaRPr lang="en-US" smtClean="0">
              <a:solidFill>
                <a:srgbClr val="800000"/>
              </a:solidFill>
            </a:endParaRPr>
          </a:p>
          <a:p>
            <a:pPr eaLnBrk="1" hangingPunct="1">
              <a:spcBef>
                <a:spcPct val="0"/>
              </a:spcBef>
            </a:pPr>
            <a:r>
              <a:rPr lang="en-US" b="1" i="1" smtClean="0"/>
              <a:t>Don’t rely on your memory…</a:t>
            </a:r>
            <a:endParaRPr lang="en-US" smtClean="0"/>
          </a:p>
          <a:p>
            <a:pPr eaLnBrk="1" hangingPunct="1">
              <a:spcBef>
                <a:spcPct val="0"/>
              </a:spcBef>
            </a:pPr>
            <a:r>
              <a:rPr lang="en-US" smtClean="0"/>
              <a:t>write it down whenever you receive critical information that may be difficult to remember.</a:t>
            </a:r>
            <a:endParaRPr lang="en-US" b="1" smtClean="0"/>
          </a:p>
        </p:txBody>
      </p:sp>
      <p:sp>
        <p:nvSpPr>
          <p:cNvPr id="158724" name="Text Box 6"/>
          <p:cNvSpPr txBox="1">
            <a:spLocks noChangeArrowheads="1"/>
          </p:cNvSpPr>
          <p:nvPr/>
        </p:nvSpPr>
        <p:spPr bwMode="auto">
          <a:xfrm>
            <a:off x="3755502" y="4459155"/>
            <a:ext cx="2697505" cy="1334917"/>
          </a:xfrm>
          <a:prstGeom prst="rect">
            <a:avLst/>
          </a:prstGeom>
          <a:noFill/>
          <a:ln w="19050">
            <a:solidFill>
              <a:srgbClr val="336699"/>
            </a:solidFill>
            <a:miter lim="800000"/>
            <a:headEnd/>
            <a:tailEnd/>
          </a:ln>
        </p:spPr>
        <p:txBody>
          <a:bodyPr lIns="92256" tIns="46128" rIns="92256" bIns="46128">
            <a:spAutoFit/>
          </a:bodyPr>
          <a:lstStyle/>
          <a:p>
            <a:pPr algn="ctr" defTabSz="902863" fontAlgn="base">
              <a:spcBef>
                <a:spcPct val="20000"/>
              </a:spcBef>
              <a:spcAft>
                <a:spcPct val="0"/>
              </a:spcAft>
              <a:defRPr/>
            </a:pPr>
            <a:r>
              <a:rPr lang="en-US" sz="1600" b="1">
                <a:solidFill>
                  <a:prstClr val="black"/>
                </a:solidFill>
                <a:latin typeface="Arial" pitchFamily="34" charset="0"/>
                <a:cs typeface="Arial" pitchFamily="34" charset="0"/>
              </a:rPr>
              <a:t>A Joint Commission requirement for communication of critical test results and telephone orders</a:t>
            </a:r>
          </a:p>
        </p:txBody>
      </p:sp>
      <p:sp>
        <p:nvSpPr>
          <p:cNvPr id="158725" name="Rectangle 7"/>
          <p:cNvSpPr>
            <a:spLocks noChangeArrowheads="1"/>
          </p:cNvSpPr>
          <p:nvPr/>
        </p:nvSpPr>
        <p:spPr bwMode="auto">
          <a:xfrm>
            <a:off x="288402" y="7143140"/>
            <a:ext cx="6213194" cy="1581774"/>
          </a:xfrm>
          <a:prstGeom prst="rect">
            <a:avLst/>
          </a:prstGeom>
          <a:noFill/>
          <a:ln w="9525">
            <a:noFill/>
            <a:miter lim="800000"/>
            <a:headEnd/>
            <a:tailEnd/>
          </a:ln>
        </p:spPr>
        <p:txBody>
          <a:bodyPr lIns="92256" tIns="46128" rIns="92256" bIns="46128">
            <a:spAutoFit/>
          </a:bodyPr>
          <a:lstStyle/>
          <a:p>
            <a:pPr defTabSz="902863" fontAlgn="base">
              <a:spcBef>
                <a:spcPct val="0"/>
              </a:spcBef>
              <a:spcAft>
                <a:spcPct val="0"/>
              </a:spcAft>
              <a:defRPr/>
            </a:pPr>
            <a:r>
              <a:rPr kumimoji="1" lang="en-US" sz="1100">
                <a:solidFill>
                  <a:prstClr val="black"/>
                </a:solidFill>
                <a:latin typeface="Arial" pitchFamily="34" charset="0"/>
                <a:cs typeface="Arial" pitchFamily="34" charset="0"/>
              </a:rPr>
              <a:t>The 3-Way Read Back is different in only one way from the 3-Way Repeat Back – the Receiver </a:t>
            </a:r>
            <a:r>
              <a:rPr kumimoji="1" lang="en-US" sz="1100" i="1">
                <a:solidFill>
                  <a:prstClr val="black"/>
                </a:solidFill>
                <a:latin typeface="Arial" pitchFamily="34" charset="0"/>
                <a:cs typeface="Arial" pitchFamily="34" charset="0"/>
              </a:rPr>
              <a:t>writes down</a:t>
            </a:r>
            <a:r>
              <a:rPr kumimoji="1" lang="en-US" sz="1100">
                <a:solidFill>
                  <a:prstClr val="black"/>
                </a:solidFill>
                <a:latin typeface="Arial" pitchFamily="34" charset="0"/>
                <a:cs typeface="Arial" pitchFamily="34" charset="0"/>
              </a:rPr>
              <a:t> information that the Sender gives and </a:t>
            </a:r>
            <a:r>
              <a:rPr kumimoji="1" lang="en-US" sz="1100" i="1">
                <a:solidFill>
                  <a:prstClr val="black"/>
                </a:solidFill>
                <a:latin typeface="Arial" pitchFamily="34" charset="0"/>
                <a:cs typeface="Arial" pitchFamily="34" charset="0"/>
              </a:rPr>
              <a:t>reads back</a:t>
            </a:r>
            <a:r>
              <a:rPr kumimoji="1" lang="en-US" sz="1100">
                <a:solidFill>
                  <a:prstClr val="black"/>
                </a:solidFill>
                <a:latin typeface="Arial" pitchFamily="34" charset="0"/>
                <a:cs typeface="Arial" pitchFamily="34" charset="0"/>
              </a:rPr>
              <a:t> the written information. Joint Commission requires read backs for all telephone orders and telephone reporting of critical lab values.</a:t>
            </a:r>
          </a:p>
          <a:p>
            <a:pPr defTabSz="902863" fontAlgn="base">
              <a:spcBef>
                <a:spcPct val="0"/>
              </a:spcBef>
              <a:spcAft>
                <a:spcPct val="0"/>
              </a:spcAft>
              <a:defRPr/>
            </a:pPr>
            <a:endParaRPr kumimoji="1" lang="en-US" sz="800">
              <a:solidFill>
                <a:prstClr val="black"/>
              </a:solidFill>
              <a:latin typeface="Arial" pitchFamily="34" charset="0"/>
              <a:cs typeface="Arial" pitchFamily="34" charset="0"/>
            </a:endParaRPr>
          </a:p>
          <a:p>
            <a:pPr defTabSz="902863" fontAlgn="base">
              <a:spcBef>
                <a:spcPct val="0"/>
              </a:spcBef>
              <a:spcAft>
                <a:spcPct val="0"/>
              </a:spcAft>
              <a:defRPr/>
            </a:pPr>
            <a:r>
              <a:rPr kumimoji="1" lang="en-US" sz="1100">
                <a:solidFill>
                  <a:prstClr val="black"/>
                </a:solidFill>
                <a:latin typeface="Arial" pitchFamily="34" charset="0"/>
                <a:cs typeface="Arial" pitchFamily="34" charset="0"/>
              </a:rPr>
              <a:t>Repeating or reading back information ensures the authenticity of the information – the Receiver heard it the way the Sender communicated it. Repeating or reading back does not ensure that the Sender sent accurate information or that the Receiver understood the information. For that, a second error prevention tool is needed – Clarifying Questions</a:t>
            </a:r>
            <a:r>
              <a:rPr kumimoji="1" lang="en-US" sz="1000">
                <a:solidFill>
                  <a:prstClr val="black"/>
                </a:solidFill>
                <a:latin typeface="Arial" pitchFamily="34" charset="0"/>
                <a:cs typeface="Arial" pitchFamily="34" charset="0"/>
              </a:rPr>
              <a:t>.</a:t>
            </a:r>
          </a:p>
        </p:txBody>
      </p:sp>
      <p:sp>
        <p:nvSpPr>
          <p:cNvPr id="158726" name="phone3"/>
          <p:cNvSpPr>
            <a:spLocks noEditPoints="1" noChangeArrowheads="1"/>
          </p:cNvSpPr>
          <p:nvPr/>
        </p:nvSpPr>
        <p:spPr bwMode="auto">
          <a:xfrm>
            <a:off x="4420083" y="5756336"/>
            <a:ext cx="1421637" cy="1415106"/>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lIns="94168" tIns="47085" rIns="94168" bIns="47085"/>
          <a:lstStyle/>
          <a:p>
            <a:pPr defTabSz="904433"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58727" name="Header Placeholder 3"/>
          <p:cNvSpPr txBox="1">
            <a:spLocks noGrp="1"/>
          </p:cNvSpPr>
          <p:nvPr/>
        </p:nvSpPr>
        <p:spPr bwMode="auto">
          <a:xfrm>
            <a:off x="0" y="147800"/>
            <a:ext cx="6934200" cy="462268"/>
          </a:xfrm>
          <a:prstGeom prst="rect">
            <a:avLst/>
          </a:prstGeom>
          <a:noFill/>
          <a:ln w="9525">
            <a:noFill/>
            <a:miter lim="800000"/>
            <a:headEnd/>
            <a:tailEnd/>
          </a:ln>
        </p:spPr>
        <p:txBody>
          <a:bodyPr lIns="87292" tIns="43646" rIns="87292" bIns="43646"/>
          <a:lstStyle/>
          <a:p>
            <a:pPr algn="ctr" defTabSz="902863" fontAlgn="base">
              <a:spcBef>
                <a:spcPct val="0"/>
              </a:spcBef>
              <a:spcAft>
                <a:spcPct val="0"/>
              </a:spcAft>
              <a:defRPr/>
            </a:pPr>
            <a:r>
              <a:rPr lang="en-US" sz="2100" b="1">
                <a:solidFill>
                  <a:prstClr val="black"/>
                </a:solidFill>
                <a:latin typeface="Calibri" pitchFamily="34" charset="0"/>
                <a:cs typeface="Arial" pitchFamily="34" charset="0"/>
              </a:rPr>
              <a:t>Instructor Guide: Safety Behaviors for Error Prevention</a:t>
            </a:r>
          </a:p>
        </p:txBody>
      </p:sp>
    </p:spTree>
    <p:extLst>
      <p:ext uri="{BB962C8B-B14F-4D97-AF65-F5344CB8AC3E}">
        <p14:creationId xmlns:p14="http://schemas.microsoft.com/office/powerpoint/2010/main" val="101707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xfrm>
            <a:off x="1163638" y="690563"/>
            <a:ext cx="4610100" cy="3457575"/>
          </a:xfrm>
          <a:noFill/>
          <a:ln>
            <a:solidFill>
              <a:srgbClr val="000000"/>
            </a:solidFill>
            <a:miter lim="800000"/>
            <a:headEnd/>
            <a:tailEnd/>
          </a:ln>
        </p:spPr>
      </p:sp>
      <p:sp>
        <p:nvSpPr>
          <p:cNvPr id="156675" name="Rectangle 4"/>
          <p:cNvSpPr>
            <a:spLocks noGrp="1" noChangeArrowheads="1"/>
          </p:cNvSpPr>
          <p:nvPr>
            <p:ph type="body" idx="1"/>
          </p:nvPr>
        </p:nvSpPr>
        <p:spPr bwMode="auto">
          <a:xfrm>
            <a:off x="691226" y="4243745"/>
            <a:ext cx="5551749" cy="4149404"/>
          </a:xfrm>
          <a:noFill/>
        </p:spPr>
        <p:txBody>
          <a:bodyPr wrap="square" lIns="92615" tIns="46307" rIns="92615" bIns="46307" numCol="1" anchor="t" anchorCtr="0" compatLnSpc="1">
            <a:prstTxWarp prst="textNoShape">
              <a:avLst/>
            </a:prstTxWarp>
          </a:bodyPr>
          <a:lstStyle/>
          <a:p>
            <a:pPr algn="just" eaLnBrk="1" hangingPunct="1">
              <a:spcBef>
                <a:spcPct val="0"/>
              </a:spcBef>
            </a:pPr>
            <a:r>
              <a:rPr lang="en-US" smtClean="0"/>
              <a:t>The repeat back is a </a:t>
            </a:r>
            <a:r>
              <a:rPr lang="en-US" b="1" smtClean="0">
                <a:solidFill>
                  <a:srgbClr val="C00000"/>
                </a:solidFill>
              </a:rPr>
              <a:t>three-way</a:t>
            </a:r>
            <a:r>
              <a:rPr lang="en-US" smtClean="0"/>
              <a:t> communication technique. The 3 steps are sender, receiver acknowledgment, and sender acknowledgement. Here is what a 3-way repeat back sounds like:</a:t>
            </a:r>
          </a:p>
          <a:p>
            <a:pPr algn="just" eaLnBrk="1" hangingPunct="1">
              <a:spcBef>
                <a:spcPct val="0"/>
              </a:spcBef>
            </a:pPr>
            <a:r>
              <a:rPr lang="en-US" b="1" u="sng" smtClean="0">
                <a:solidFill>
                  <a:srgbClr val="C00000"/>
                </a:solidFill>
              </a:rPr>
              <a:t>Sender</a:t>
            </a:r>
            <a:r>
              <a:rPr lang="en-US" smtClean="0"/>
              <a:t> (Nurse): “I’m calling because Jane Elgin’s blood pressure has dropped to 78 over 50.”</a:t>
            </a:r>
          </a:p>
          <a:p>
            <a:pPr algn="just" eaLnBrk="1" hangingPunct="1">
              <a:spcBef>
                <a:spcPct val="0"/>
              </a:spcBef>
            </a:pPr>
            <a:r>
              <a:rPr lang="en-US" b="1" u="sng" smtClean="0">
                <a:solidFill>
                  <a:srgbClr val="C00000"/>
                </a:solidFill>
              </a:rPr>
              <a:t>Receiver</a:t>
            </a:r>
            <a:r>
              <a:rPr lang="en-US" smtClean="0"/>
              <a:t> (Physician): “I understand, Jane Elgin’s blood pressure is now 78 over 50.”</a:t>
            </a:r>
          </a:p>
          <a:p>
            <a:pPr algn="just" eaLnBrk="1" hangingPunct="1">
              <a:spcBef>
                <a:spcPct val="0"/>
              </a:spcBef>
            </a:pPr>
            <a:r>
              <a:rPr lang="en-US" b="1" u="sng" smtClean="0">
                <a:solidFill>
                  <a:srgbClr val="C00000"/>
                </a:solidFill>
              </a:rPr>
              <a:t>Sender</a:t>
            </a:r>
            <a:r>
              <a:rPr lang="en-US" smtClean="0"/>
              <a:t> (Nurse): “That’s correct.”</a:t>
            </a:r>
          </a:p>
          <a:p>
            <a:pPr algn="just" eaLnBrk="1" hangingPunct="1">
              <a:spcBef>
                <a:spcPct val="0"/>
              </a:spcBef>
            </a:pPr>
            <a:r>
              <a:rPr lang="en-US" smtClean="0"/>
              <a:t>That third step in which the Sender acknowledges the accuracy of the repeat back is an important one. The Receiver must listen for the words, “that’s correct.” If the information is not correct, the Sender repeats the communication.</a:t>
            </a:r>
          </a:p>
          <a:p>
            <a:pPr algn="just" eaLnBrk="1" hangingPunct="1">
              <a:spcBef>
                <a:spcPct val="0"/>
              </a:spcBef>
            </a:pPr>
            <a:r>
              <a:rPr lang="en-US" smtClean="0"/>
              <a:t>Repeating back information ensures the authenticity of the information – you heard it the way I said it. Repeating back does not ensure that the Sender sent accurate information or that the Receiver understood the information. For that, a second error prevention tool is needed – the clarifying question.</a:t>
            </a:r>
          </a:p>
          <a:p>
            <a:pPr eaLnBrk="1" hangingPunct="1">
              <a:spcBef>
                <a:spcPct val="0"/>
              </a:spcBef>
            </a:pPr>
            <a:endParaRPr lang="en-US" smtClean="0"/>
          </a:p>
        </p:txBody>
      </p:sp>
      <p:sp>
        <p:nvSpPr>
          <p:cNvPr id="156676" name="Rectangle 6"/>
          <p:cNvSpPr>
            <a:spLocks noChangeArrowheads="1"/>
          </p:cNvSpPr>
          <p:nvPr/>
        </p:nvSpPr>
        <p:spPr bwMode="auto">
          <a:xfrm>
            <a:off x="1846403" y="7025214"/>
            <a:ext cx="3498448" cy="1683976"/>
          </a:xfrm>
          <a:prstGeom prst="rect">
            <a:avLst/>
          </a:prstGeom>
          <a:noFill/>
          <a:ln w="19050">
            <a:solidFill>
              <a:srgbClr val="FF0000"/>
            </a:solidFill>
            <a:miter lim="800000"/>
            <a:headEnd/>
            <a:tailEnd/>
          </a:ln>
        </p:spPr>
        <p:txBody>
          <a:bodyPr lIns="92256" tIns="46128" rIns="92256" bIns="46128"/>
          <a:lstStyle/>
          <a:p>
            <a:pPr algn="ctr" defTabSz="902863" fontAlgn="base">
              <a:lnSpc>
                <a:spcPct val="90000"/>
              </a:lnSpc>
              <a:spcBef>
                <a:spcPct val="30000"/>
              </a:spcBef>
              <a:spcAft>
                <a:spcPct val="0"/>
              </a:spcAft>
              <a:defRPr/>
            </a:pPr>
            <a:r>
              <a:rPr lang="en-US" sz="1100" b="1">
                <a:solidFill>
                  <a:prstClr val="black"/>
                </a:solidFill>
                <a:latin typeface="Arial" pitchFamily="34" charset="0"/>
                <a:cs typeface="Arial" pitchFamily="34" charset="0"/>
              </a:rPr>
              <a:t>Sender initiates</a:t>
            </a:r>
            <a:r>
              <a:rPr lang="en-US" sz="1100">
                <a:solidFill>
                  <a:prstClr val="black"/>
                </a:solidFill>
                <a:latin typeface="Arial" pitchFamily="34" charset="0"/>
                <a:cs typeface="Arial" pitchFamily="34" charset="0"/>
              </a:rPr>
              <a:t> communication using Receivers Name.  Sender provides an order, request, or information to Receiver in a clear and concise format.</a:t>
            </a:r>
          </a:p>
          <a:p>
            <a:pPr algn="ctr" defTabSz="902863" fontAlgn="base">
              <a:lnSpc>
                <a:spcPct val="90000"/>
              </a:lnSpc>
              <a:spcBef>
                <a:spcPct val="30000"/>
              </a:spcBef>
              <a:spcAft>
                <a:spcPct val="0"/>
              </a:spcAft>
              <a:defRPr/>
            </a:pPr>
            <a:endParaRPr lang="en-US" sz="800">
              <a:solidFill>
                <a:prstClr val="black"/>
              </a:solidFill>
              <a:latin typeface="Arial" pitchFamily="34" charset="0"/>
              <a:cs typeface="Arial" pitchFamily="34" charset="0"/>
            </a:endParaRPr>
          </a:p>
          <a:p>
            <a:pPr algn="ctr" defTabSz="902863" fontAlgn="base">
              <a:lnSpc>
                <a:spcPct val="90000"/>
              </a:lnSpc>
              <a:spcBef>
                <a:spcPct val="30000"/>
              </a:spcBef>
              <a:spcAft>
                <a:spcPct val="0"/>
              </a:spcAft>
              <a:defRPr/>
            </a:pPr>
            <a:r>
              <a:rPr lang="en-US" sz="1100" b="1">
                <a:solidFill>
                  <a:prstClr val="black"/>
                </a:solidFill>
                <a:latin typeface="Arial" pitchFamily="34" charset="0"/>
                <a:cs typeface="Arial" pitchFamily="34" charset="0"/>
              </a:rPr>
              <a:t>Receiver acknowledges</a:t>
            </a:r>
            <a:r>
              <a:rPr lang="en-US" sz="1100">
                <a:solidFill>
                  <a:prstClr val="black"/>
                </a:solidFill>
                <a:latin typeface="Arial" pitchFamily="34" charset="0"/>
                <a:cs typeface="Arial" pitchFamily="34" charset="0"/>
              </a:rPr>
              <a:t> receipt by a repeat-back of the order, request, or information.</a:t>
            </a:r>
          </a:p>
          <a:p>
            <a:pPr algn="ctr" defTabSz="902863" fontAlgn="base">
              <a:lnSpc>
                <a:spcPct val="90000"/>
              </a:lnSpc>
              <a:spcBef>
                <a:spcPct val="30000"/>
              </a:spcBef>
              <a:spcAft>
                <a:spcPct val="0"/>
              </a:spcAft>
              <a:defRPr/>
            </a:pPr>
            <a:endParaRPr lang="en-US" sz="800">
              <a:solidFill>
                <a:prstClr val="black"/>
              </a:solidFill>
              <a:latin typeface="Arial" pitchFamily="34" charset="0"/>
              <a:cs typeface="Arial" pitchFamily="34" charset="0"/>
            </a:endParaRPr>
          </a:p>
          <a:p>
            <a:pPr algn="ctr" defTabSz="902863" fontAlgn="base">
              <a:lnSpc>
                <a:spcPct val="90000"/>
              </a:lnSpc>
              <a:spcBef>
                <a:spcPct val="30000"/>
              </a:spcBef>
              <a:spcAft>
                <a:spcPct val="0"/>
              </a:spcAft>
              <a:defRPr/>
            </a:pPr>
            <a:r>
              <a:rPr lang="en-US" sz="1100" b="1">
                <a:solidFill>
                  <a:prstClr val="black"/>
                </a:solidFill>
                <a:latin typeface="Arial" pitchFamily="34" charset="0"/>
                <a:cs typeface="Arial" pitchFamily="34" charset="0"/>
              </a:rPr>
              <a:t>Sender acknowledges the accuracy</a:t>
            </a:r>
            <a:r>
              <a:rPr lang="en-US" sz="1100">
                <a:solidFill>
                  <a:prstClr val="black"/>
                </a:solidFill>
                <a:latin typeface="Arial" pitchFamily="34" charset="0"/>
                <a:cs typeface="Arial" pitchFamily="34" charset="0"/>
              </a:rPr>
              <a:t> of the repeat-back by saying, </a:t>
            </a:r>
            <a:r>
              <a:rPr lang="en-US" sz="1100" b="1">
                <a:solidFill>
                  <a:srgbClr val="CC0000"/>
                </a:solidFill>
                <a:latin typeface="Arial" pitchFamily="34" charset="0"/>
                <a:cs typeface="Arial" pitchFamily="34" charset="0"/>
              </a:rPr>
              <a:t>That’s correct!</a:t>
            </a:r>
            <a:r>
              <a:rPr lang="en-US" sz="1100">
                <a:solidFill>
                  <a:prstClr val="black"/>
                </a:solidFill>
                <a:latin typeface="Arial" pitchFamily="34" charset="0"/>
                <a:cs typeface="Arial" pitchFamily="34" charset="0"/>
              </a:rPr>
              <a:t> If not correct, Sender repeats the communication.</a:t>
            </a:r>
          </a:p>
        </p:txBody>
      </p:sp>
      <p:grpSp>
        <p:nvGrpSpPr>
          <p:cNvPr id="156677" name="Group 7"/>
          <p:cNvGrpSpPr>
            <a:grpSpLocks/>
          </p:cNvGrpSpPr>
          <p:nvPr/>
        </p:nvGrpSpPr>
        <p:grpSpPr bwMode="auto">
          <a:xfrm>
            <a:off x="1115993" y="7097542"/>
            <a:ext cx="636366" cy="1745297"/>
            <a:chOff x="128" y="1280"/>
            <a:chExt cx="864" cy="2367"/>
          </a:xfrm>
        </p:grpSpPr>
        <p:sp>
          <p:nvSpPr>
            <p:cNvPr id="156679" name="AutoShape 8"/>
            <p:cNvSpPr>
              <a:spLocks noChangeArrowheads="1"/>
            </p:cNvSpPr>
            <p:nvPr/>
          </p:nvSpPr>
          <p:spPr bwMode="auto">
            <a:xfrm>
              <a:off x="296" y="1280"/>
              <a:ext cx="696" cy="448"/>
            </a:xfrm>
            <a:prstGeom prst="rightArrow">
              <a:avLst>
                <a:gd name="adj1" fmla="val 50000"/>
                <a:gd name="adj2" fmla="val 38839"/>
              </a:avLst>
            </a:prstGeom>
            <a:solidFill>
              <a:srgbClr val="CC0000"/>
            </a:solidFill>
            <a:ln w="9525">
              <a:solidFill>
                <a:srgbClr val="993366"/>
              </a:solidFill>
              <a:miter lim="800000"/>
              <a:headEnd/>
              <a:tailEnd/>
            </a:ln>
          </p:spPr>
          <p:txBody>
            <a:bodyPr wrap="none" lIns="89584" tIns="44792" rIns="89584" bIns="44792" anchor="ctr"/>
            <a:lstStyle/>
            <a:p>
              <a:pPr algn="ctr" defTabSz="902863"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56680" name="Text Box 9"/>
            <p:cNvSpPr txBox="1">
              <a:spLocks noChangeArrowheads="1"/>
            </p:cNvSpPr>
            <p:nvPr/>
          </p:nvSpPr>
          <p:spPr bwMode="auto">
            <a:xfrm>
              <a:off x="436" y="1552"/>
              <a:ext cx="248" cy="313"/>
            </a:xfrm>
            <a:prstGeom prst="rect">
              <a:avLst/>
            </a:prstGeom>
            <a:noFill/>
            <a:ln w="9525">
              <a:noFill/>
              <a:miter lim="800000"/>
              <a:headEnd/>
              <a:tailEnd/>
            </a:ln>
          </p:spPr>
          <p:txBody>
            <a:bodyPr wrap="none" lIns="89584" tIns="44792" rIns="89584" bIns="44792">
              <a:spAutoFit/>
            </a:bodyPr>
            <a:lstStyle/>
            <a:p>
              <a:pPr algn="ctr" defTabSz="902863" fontAlgn="base">
                <a:spcBef>
                  <a:spcPct val="20000"/>
                </a:spcBef>
                <a:spcAft>
                  <a:spcPct val="0"/>
                </a:spcAft>
                <a:defRPr/>
              </a:pPr>
              <a:endParaRPr lang="en-US" sz="900" b="1">
                <a:solidFill>
                  <a:prstClr val="white"/>
                </a:solidFill>
                <a:latin typeface="Arial" pitchFamily="34" charset="0"/>
                <a:cs typeface="Arial" pitchFamily="34" charset="0"/>
              </a:endParaRPr>
            </a:p>
          </p:txBody>
        </p:sp>
        <p:sp>
          <p:nvSpPr>
            <p:cNvPr id="156681" name="AutoShape 10"/>
            <p:cNvSpPr>
              <a:spLocks noChangeArrowheads="1"/>
            </p:cNvSpPr>
            <p:nvPr/>
          </p:nvSpPr>
          <p:spPr bwMode="auto">
            <a:xfrm flipH="1">
              <a:off x="128" y="2120"/>
              <a:ext cx="696" cy="448"/>
            </a:xfrm>
            <a:prstGeom prst="rightArrow">
              <a:avLst>
                <a:gd name="adj1" fmla="val 50000"/>
                <a:gd name="adj2" fmla="val 38839"/>
              </a:avLst>
            </a:prstGeom>
            <a:solidFill>
              <a:srgbClr val="CC0000"/>
            </a:solidFill>
            <a:ln w="9525">
              <a:solidFill>
                <a:srgbClr val="993366"/>
              </a:solidFill>
              <a:miter lim="800000"/>
              <a:headEnd/>
              <a:tailEnd/>
            </a:ln>
          </p:spPr>
          <p:txBody>
            <a:bodyPr wrap="none" lIns="89584" tIns="44792" rIns="89584" bIns="44792" anchor="ctr"/>
            <a:lstStyle/>
            <a:p>
              <a:pPr algn="ctr" defTabSz="902863"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56682" name="Text Box 11"/>
            <p:cNvSpPr txBox="1">
              <a:spLocks noChangeArrowheads="1"/>
            </p:cNvSpPr>
            <p:nvPr/>
          </p:nvSpPr>
          <p:spPr bwMode="auto">
            <a:xfrm>
              <a:off x="428" y="2158"/>
              <a:ext cx="248" cy="724"/>
            </a:xfrm>
            <a:prstGeom prst="rect">
              <a:avLst/>
            </a:prstGeom>
            <a:noFill/>
            <a:ln w="9525">
              <a:noFill/>
              <a:miter lim="800000"/>
              <a:headEnd/>
              <a:tailEnd/>
            </a:ln>
          </p:spPr>
          <p:txBody>
            <a:bodyPr wrap="none" lIns="89584" tIns="44792" rIns="89584" bIns="44792">
              <a:spAutoFit/>
            </a:bodyPr>
            <a:lstStyle/>
            <a:p>
              <a:pPr algn="ctr" defTabSz="902863" fontAlgn="base">
                <a:spcBef>
                  <a:spcPct val="20000"/>
                </a:spcBef>
                <a:spcAft>
                  <a:spcPct val="0"/>
                </a:spcAft>
                <a:defRPr/>
              </a:pPr>
              <a:endParaRPr lang="en-US" sz="2900" b="1">
                <a:solidFill>
                  <a:prstClr val="white"/>
                </a:solidFill>
                <a:latin typeface="Arial Narrow" pitchFamily="34" charset="0"/>
                <a:cs typeface="Arial" pitchFamily="34" charset="0"/>
              </a:endParaRPr>
            </a:p>
          </p:txBody>
        </p:sp>
        <p:sp>
          <p:nvSpPr>
            <p:cNvPr id="156683" name="AutoShape 12"/>
            <p:cNvSpPr>
              <a:spLocks noChangeArrowheads="1"/>
            </p:cNvSpPr>
            <p:nvPr/>
          </p:nvSpPr>
          <p:spPr bwMode="auto">
            <a:xfrm>
              <a:off x="264" y="2888"/>
              <a:ext cx="696" cy="448"/>
            </a:xfrm>
            <a:prstGeom prst="rightArrow">
              <a:avLst>
                <a:gd name="adj1" fmla="val 50000"/>
                <a:gd name="adj2" fmla="val 38839"/>
              </a:avLst>
            </a:prstGeom>
            <a:solidFill>
              <a:srgbClr val="CC0000"/>
            </a:solidFill>
            <a:ln w="9525">
              <a:solidFill>
                <a:srgbClr val="993366"/>
              </a:solidFill>
              <a:miter lim="800000"/>
              <a:headEnd/>
              <a:tailEnd/>
            </a:ln>
          </p:spPr>
          <p:txBody>
            <a:bodyPr wrap="none" lIns="89584" tIns="44792" rIns="89584" bIns="44792" anchor="ctr"/>
            <a:lstStyle/>
            <a:p>
              <a:pPr algn="ctr" defTabSz="902863"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56684" name="Text Box 13"/>
            <p:cNvSpPr txBox="1">
              <a:spLocks noChangeArrowheads="1"/>
            </p:cNvSpPr>
            <p:nvPr/>
          </p:nvSpPr>
          <p:spPr bwMode="auto">
            <a:xfrm>
              <a:off x="426" y="2925"/>
              <a:ext cx="253" cy="722"/>
            </a:xfrm>
            <a:prstGeom prst="rect">
              <a:avLst/>
            </a:prstGeom>
            <a:noFill/>
            <a:ln w="9525">
              <a:noFill/>
              <a:miter lim="800000"/>
              <a:headEnd/>
              <a:tailEnd/>
            </a:ln>
          </p:spPr>
          <p:txBody>
            <a:bodyPr lIns="89584" tIns="44792" rIns="89584" bIns="44792">
              <a:spAutoFit/>
            </a:bodyPr>
            <a:lstStyle/>
            <a:p>
              <a:pPr algn="ctr" defTabSz="902863" fontAlgn="base">
                <a:spcBef>
                  <a:spcPct val="20000"/>
                </a:spcBef>
                <a:spcAft>
                  <a:spcPct val="0"/>
                </a:spcAft>
                <a:defRPr/>
              </a:pPr>
              <a:endParaRPr lang="en-US" sz="2900" b="1">
                <a:solidFill>
                  <a:prstClr val="white"/>
                </a:solidFill>
                <a:latin typeface="Arial Narrow" pitchFamily="34" charset="0"/>
                <a:cs typeface="Arial" pitchFamily="34" charset="0"/>
              </a:endParaRPr>
            </a:p>
          </p:txBody>
        </p:sp>
      </p:grpSp>
      <p:sp>
        <p:nvSpPr>
          <p:cNvPr id="156678" name="Header Placeholder 3"/>
          <p:cNvSpPr txBox="1">
            <a:spLocks noGrp="1"/>
          </p:cNvSpPr>
          <p:nvPr/>
        </p:nvSpPr>
        <p:spPr bwMode="auto">
          <a:xfrm>
            <a:off x="0" y="147800"/>
            <a:ext cx="6934200" cy="462268"/>
          </a:xfrm>
          <a:prstGeom prst="rect">
            <a:avLst/>
          </a:prstGeom>
          <a:noFill/>
          <a:ln w="9525">
            <a:noFill/>
            <a:miter lim="800000"/>
            <a:headEnd/>
            <a:tailEnd/>
          </a:ln>
        </p:spPr>
        <p:txBody>
          <a:bodyPr lIns="87292" tIns="43646" rIns="87292" bIns="43646"/>
          <a:lstStyle/>
          <a:p>
            <a:pPr algn="ctr" defTabSz="902863" fontAlgn="base">
              <a:spcBef>
                <a:spcPct val="0"/>
              </a:spcBef>
              <a:spcAft>
                <a:spcPct val="0"/>
              </a:spcAft>
              <a:defRPr/>
            </a:pPr>
            <a:r>
              <a:rPr lang="en-US" sz="2100" b="1">
                <a:solidFill>
                  <a:prstClr val="black"/>
                </a:solidFill>
                <a:latin typeface="Calibri" pitchFamily="34" charset="0"/>
                <a:cs typeface="Arial" pitchFamily="34" charset="0"/>
              </a:rPr>
              <a:t>Instructor Guide: Safety Behaviors for Error Prevention</a:t>
            </a:r>
          </a:p>
        </p:txBody>
      </p:sp>
    </p:spTree>
    <p:extLst>
      <p:ext uri="{BB962C8B-B14F-4D97-AF65-F5344CB8AC3E}">
        <p14:creationId xmlns:p14="http://schemas.microsoft.com/office/powerpoint/2010/main" val="193169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11</a:t>
            </a:fld>
            <a:endParaRPr lang="en-US"/>
          </a:p>
        </p:txBody>
      </p:sp>
    </p:spTree>
    <p:extLst>
      <p:ext uri="{BB962C8B-B14F-4D97-AF65-F5344CB8AC3E}">
        <p14:creationId xmlns:p14="http://schemas.microsoft.com/office/powerpoint/2010/main" val="3774830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2">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rst Level Bullet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srcRect/>
          <a:stretch>
            <a:fillRect/>
          </a:stretch>
        </p:blipFill>
        <p:spPr bwMode="auto">
          <a:xfrm>
            <a:off x="0" y="6367463"/>
            <a:ext cx="2990850" cy="284162"/>
          </a:xfrm>
          <a:prstGeom prst="rect">
            <a:avLst/>
          </a:prstGeom>
          <a:noFill/>
          <a:ln w="9525">
            <a:noFill/>
            <a:miter lim="800000"/>
            <a:headEnd/>
            <a:tailEnd/>
          </a:ln>
        </p:spPr>
      </p:pic>
      <p:sp>
        <p:nvSpPr>
          <p:cNvPr id="5" name="TextBox 13"/>
          <p:cNvSpPr txBox="1"/>
          <p:nvPr userDrawn="1"/>
        </p:nvSpPr>
        <p:spPr>
          <a:xfrm>
            <a:off x="6883400" y="6507163"/>
            <a:ext cx="2116138" cy="214312"/>
          </a:xfrm>
          <a:prstGeom prst="rect">
            <a:avLst/>
          </a:prstGeom>
          <a:noFill/>
        </p:spPr>
        <p:txBody>
          <a:bodyPr>
            <a:spAutoFit/>
          </a:bodyPr>
          <a:lstStyle/>
          <a:p>
            <a:pPr fontAlgn="auto">
              <a:spcBef>
                <a:spcPts val="0"/>
              </a:spcBef>
              <a:spcAft>
                <a:spcPts val="0"/>
              </a:spcAft>
              <a:defRPr/>
            </a:pPr>
            <a:r>
              <a:rPr lang="en-US" sz="800" dirty="0">
                <a:solidFill>
                  <a:schemeClr val="accent2"/>
                </a:solidFill>
              </a:rPr>
              <a:t>Wake Forest Baptist Medical Center  </a:t>
            </a:r>
            <a:fld id="{0ED735D9-5E39-4CCD-97DC-0DD9D050C6DC}" type="slidenum">
              <a:rPr lang="en-US" sz="800">
                <a:solidFill>
                  <a:schemeClr val="tx2"/>
                </a:solidFill>
              </a:rPr>
              <a:pPr fontAlgn="auto">
                <a:spcBef>
                  <a:spcPts val="0"/>
                </a:spcBef>
                <a:spcAft>
                  <a:spcPts val="0"/>
                </a:spcAft>
                <a:defRPr/>
              </a:pPr>
              <a:t>‹#›</a:t>
            </a:fld>
            <a:endParaRPr lang="en-US" sz="800" dirty="0">
              <a:solidFill>
                <a:schemeClr val="tx2"/>
              </a:solidFill>
            </a:endParaRPr>
          </a:p>
        </p:txBody>
      </p:sp>
      <p:sp>
        <p:nvSpPr>
          <p:cNvPr id="3" name="Content Placeholder 2"/>
          <p:cNvSpPr>
            <a:spLocks noGrp="1"/>
          </p:cNvSpPr>
          <p:nvPr>
            <p:ph idx="1"/>
          </p:nvPr>
        </p:nvSpPr>
        <p:spPr>
          <a:xfrm>
            <a:off x="1087438" y="1752600"/>
            <a:ext cx="7772400" cy="3280898"/>
          </a:xfrm>
        </p:spPr>
        <p:txBody>
          <a:bodyPr/>
          <a:lstStyle>
            <a:lvl1pPr marL="0" indent="0">
              <a:lnSpc>
                <a:spcPct val="85000"/>
              </a:lnSpc>
              <a:spcAft>
                <a:spcPts val="1200"/>
              </a:spcAft>
              <a:buSzPct val="100000"/>
              <a:buFontTx/>
              <a:buBlip>
                <a:blip r:embed="rId3"/>
              </a:buBlip>
              <a:defRPr sz="2400" baseline="0">
                <a:solidFill>
                  <a:srgbClr val="4060AF"/>
                </a:solidFill>
              </a:defRPr>
            </a:lvl1pPr>
            <a:lvl2pPr marL="457200" indent="-169863">
              <a:lnSpc>
                <a:spcPct val="85000"/>
              </a:lnSpc>
              <a:spcAft>
                <a:spcPts val="1200"/>
              </a:spcAft>
              <a:buFontTx/>
              <a:buBlip>
                <a:blip r:embed="rId3"/>
              </a:buBlip>
              <a:defRPr sz="2400">
                <a:solidFill>
                  <a:srgbClr val="4060AF"/>
                </a:solidFill>
              </a:defRPr>
            </a:lvl2pPr>
            <a:lvl3pPr marL="795338" indent="-163513">
              <a:lnSpc>
                <a:spcPct val="85000"/>
              </a:lnSpc>
              <a:spcAft>
                <a:spcPts val="1200"/>
              </a:spcAft>
              <a:defRPr sz="2400">
                <a:solidFill>
                  <a:srgbClr val="4060AF"/>
                </a:solidFill>
              </a:defRPr>
            </a:lvl3pPr>
            <a:lvl4pPr marL="971550" indent="-176213">
              <a:lnSpc>
                <a:spcPct val="85000"/>
              </a:lnSpc>
              <a:spcAft>
                <a:spcPts val="1200"/>
              </a:spcAft>
              <a:defRPr sz="2400">
                <a:solidFill>
                  <a:srgbClr val="4060AF"/>
                </a:solidFill>
              </a:defRPr>
            </a:lvl4pPr>
            <a:lvl5pPr marL="1141413" indent="-169863">
              <a:lnSpc>
                <a:spcPct val="85000"/>
              </a:lnSpc>
              <a:spcAft>
                <a:spcPts val="1200"/>
              </a:spcAft>
              <a:buFont typeface="Arial"/>
              <a:buChar char="•"/>
              <a:defRPr sz="2400">
                <a:solidFill>
                  <a:srgbClr val="4060A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507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Safety Starts Here">
    <p:spTree>
      <p:nvGrpSpPr>
        <p:cNvPr id="1" name=""/>
        <p:cNvGrpSpPr/>
        <p:nvPr/>
      </p:nvGrpSpPr>
      <p:grpSpPr>
        <a:xfrm>
          <a:off x="0" y="0"/>
          <a:ext cx="0" cy="0"/>
          <a:chOff x="0" y="0"/>
          <a:chExt cx="0" cy="0"/>
        </a:xfrm>
      </p:grpSpPr>
      <p:pic>
        <p:nvPicPr>
          <p:cNvPr id="4" name="Picture 10" descr="wfbmc_p_clr_cmyk.emf"/>
          <p:cNvPicPr>
            <a:picLocks noChangeAspect="1"/>
          </p:cNvPicPr>
          <p:nvPr userDrawn="1"/>
        </p:nvPicPr>
        <p:blipFill>
          <a:blip r:embed="rId2" cstate="print"/>
          <a:srcRect/>
          <a:stretch>
            <a:fillRect/>
          </a:stretch>
        </p:blipFill>
        <p:spPr bwMode="auto">
          <a:xfrm>
            <a:off x="46038" y="228600"/>
            <a:ext cx="3840162" cy="1143000"/>
          </a:xfrm>
          <a:prstGeom prst="rect">
            <a:avLst/>
          </a:prstGeom>
          <a:noFill/>
          <a:ln w="9525">
            <a:noFill/>
            <a:miter lim="800000"/>
            <a:headEnd/>
            <a:tailEnd/>
          </a:ln>
        </p:spPr>
      </p:pic>
      <p:sp>
        <p:nvSpPr>
          <p:cNvPr id="5" name="Title 1"/>
          <p:cNvSpPr txBox="1">
            <a:spLocks/>
          </p:cNvSpPr>
          <p:nvPr userDrawn="1"/>
        </p:nvSpPr>
        <p:spPr>
          <a:xfrm>
            <a:off x="7062788" y="525463"/>
            <a:ext cx="1752600" cy="200025"/>
          </a:xfrm>
          <a:prstGeom prst="rect">
            <a:avLst/>
          </a:prstGeom>
        </p:spPr>
        <p:txBody>
          <a:bodyPr lIns="0" tIns="0" rIns="0" bIns="0" anchor="b">
            <a:spAutoFit/>
          </a:bodyPr>
          <a:lstStyle>
            <a:lvl1pPr algn="l" defTabSz="914400" rtl="0" eaLnBrk="1" latinLnBrk="0" hangingPunct="1">
              <a:spcBef>
                <a:spcPct val="0"/>
              </a:spcBef>
              <a:buNone/>
              <a:defRPr sz="3200" kern="1200" baseline="0">
                <a:solidFill>
                  <a:schemeClr val="tx2"/>
                </a:solidFill>
                <a:latin typeface="Arial" pitchFamily="34" charset="0"/>
                <a:ea typeface="+mj-ea"/>
                <a:cs typeface="Arial" pitchFamily="34" charset="0"/>
              </a:defRPr>
            </a:lvl1pPr>
          </a:lstStyle>
          <a:p>
            <a:pPr fontAlgn="auto">
              <a:spcAft>
                <a:spcPts val="0"/>
              </a:spcAft>
              <a:defRPr/>
            </a:pPr>
            <a:r>
              <a:rPr lang="en-US" sz="1300" b="1" dirty="0" smtClean="0">
                <a:solidFill>
                  <a:srgbClr val="9E7E38"/>
                </a:solidFill>
              </a:rPr>
              <a:t>System Training</a:t>
            </a:r>
            <a:endParaRPr lang="en-US" sz="1300" b="1" dirty="0">
              <a:solidFill>
                <a:srgbClr val="9E7E38"/>
              </a:solidFill>
            </a:endParaRPr>
          </a:p>
        </p:txBody>
      </p:sp>
      <p:pic>
        <p:nvPicPr>
          <p:cNvPr id="6" name="Picture 7" descr="FinalDuoPicwithBar3.jpg"/>
          <p:cNvPicPr>
            <a:picLocks noChangeAspect="1"/>
          </p:cNvPicPr>
          <p:nvPr userDrawn="1"/>
        </p:nvPicPr>
        <p:blipFill>
          <a:blip r:embed="rId3" cstate="print"/>
          <a:srcRect/>
          <a:stretch>
            <a:fillRect/>
          </a:stretch>
        </p:blipFill>
        <p:spPr bwMode="auto">
          <a:xfrm>
            <a:off x="0" y="3200400"/>
            <a:ext cx="9144000" cy="3657600"/>
          </a:xfrm>
          <a:prstGeom prst="rect">
            <a:avLst/>
          </a:prstGeom>
          <a:noFill/>
          <a:ln w="9525">
            <a:noFill/>
            <a:miter lim="800000"/>
            <a:headEnd/>
            <a:tailEnd/>
          </a:ln>
        </p:spPr>
      </p:pic>
      <p:pic>
        <p:nvPicPr>
          <p:cNvPr id="7" name="Picture 10" descr="wfbmc_p_clr_cmyk.emf"/>
          <p:cNvPicPr>
            <a:picLocks noChangeAspect="1"/>
          </p:cNvPicPr>
          <p:nvPr userDrawn="1"/>
        </p:nvPicPr>
        <p:blipFill>
          <a:blip r:embed="rId2" cstate="print"/>
          <a:srcRect/>
          <a:stretch>
            <a:fillRect/>
          </a:stretch>
        </p:blipFill>
        <p:spPr bwMode="auto">
          <a:xfrm>
            <a:off x="46038" y="228600"/>
            <a:ext cx="3840162" cy="1143000"/>
          </a:xfrm>
          <a:prstGeom prst="rect">
            <a:avLst/>
          </a:prstGeom>
          <a:noFill/>
          <a:ln w="9525">
            <a:noFill/>
            <a:miter lim="800000"/>
            <a:headEnd/>
            <a:tailEnd/>
          </a:ln>
        </p:spPr>
      </p:pic>
      <p:pic>
        <p:nvPicPr>
          <p:cNvPr id="8" name="Picture 7" descr="FinalDuoPicwithBar3.jpg"/>
          <p:cNvPicPr>
            <a:picLocks noChangeAspect="1"/>
          </p:cNvPicPr>
          <p:nvPr userDrawn="1"/>
        </p:nvPicPr>
        <p:blipFill>
          <a:blip r:embed="rId3" cstate="print"/>
          <a:srcRect/>
          <a:stretch>
            <a:fillRect/>
          </a:stretch>
        </p:blipFill>
        <p:spPr bwMode="auto">
          <a:xfrm>
            <a:off x="0" y="3200400"/>
            <a:ext cx="9144000" cy="3657600"/>
          </a:xfrm>
          <a:prstGeom prst="rect">
            <a:avLst/>
          </a:prstGeom>
          <a:noFill/>
          <a:ln w="9525">
            <a:noFill/>
            <a:miter lim="800000"/>
            <a:headEnd/>
            <a:tailEnd/>
          </a:ln>
        </p:spPr>
      </p:pic>
      <p:sp>
        <p:nvSpPr>
          <p:cNvPr id="3" name="Subtitle 2"/>
          <p:cNvSpPr>
            <a:spLocks noGrp="1"/>
          </p:cNvSpPr>
          <p:nvPr>
            <p:ph type="subTitle" idx="1"/>
          </p:nvPr>
        </p:nvSpPr>
        <p:spPr>
          <a:xfrm>
            <a:off x="1087438" y="1752600"/>
            <a:ext cx="5939539" cy="984885"/>
          </a:xfrm>
        </p:spPr>
        <p:txBody>
          <a:bodyPr/>
          <a:lstStyle>
            <a:lvl1pPr marL="0" indent="0" algn="l">
              <a:buNone/>
              <a:defRPr sz="32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70888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Level Bullet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srcRect/>
          <a:stretch>
            <a:fillRect/>
          </a:stretch>
        </p:blipFill>
        <p:spPr bwMode="auto">
          <a:xfrm>
            <a:off x="0" y="6367463"/>
            <a:ext cx="2990850" cy="284162"/>
          </a:xfrm>
          <a:prstGeom prst="rect">
            <a:avLst/>
          </a:prstGeom>
          <a:noFill/>
          <a:ln w="9525">
            <a:noFill/>
            <a:miter lim="800000"/>
            <a:headEnd/>
            <a:tailEnd/>
          </a:ln>
        </p:spPr>
      </p:pic>
      <p:sp>
        <p:nvSpPr>
          <p:cNvPr id="5" name="TextBox 13"/>
          <p:cNvSpPr txBox="1"/>
          <p:nvPr userDrawn="1"/>
        </p:nvSpPr>
        <p:spPr>
          <a:xfrm>
            <a:off x="6883400" y="6507163"/>
            <a:ext cx="2116138" cy="214312"/>
          </a:xfrm>
          <a:prstGeom prst="rect">
            <a:avLst/>
          </a:prstGeom>
          <a:noFill/>
        </p:spPr>
        <p:txBody>
          <a:bodyPr>
            <a:spAutoFit/>
          </a:bodyPr>
          <a:lstStyle/>
          <a:p>
            <a:pPr fontAlgn="auto">
              <a:spcBef>
                <a:spcPts val="0"/>
              </a:spcBef>
              <a:spcAft>
                <a:spcPts val="0"/>
              </a:spcAft>
              <a:defRPr/>
            </a:pPr>
            <a:r>
              <a:rPr lang="en-US" sz="800" dirty="0">
                <a:solidFill>
                  <a:schemeClr val="accent2"/>
                </a:solidFill>
              </a:rPr>
              <a:t>Wake Forest Baptist Medical Center  </a:t>
            </a:r>
            <a:fld id="{0ED735D9-5E39-4CCD-97DC-0DD9D050C6DC}" type="slidenum">
              <a:rPr lang="en-US" sz="800">
                <a:solidFill>
                  <a:schemeClr val="tx2"/>
                </a:solidFill>
              </a:rPr>
              <a:pPr fontAlgn="auto">
                <a:spcBef>
                  <a:spcPts val="0"/>
                </a:spcBef>
                <a:spcAft>
                  <a:spcPts val="0"/>
                </a:spcAft>
                <a:defRPr/>
              </a:pPr>
              <a:t>‹#›</a:t>
            </a:fld>
            <a:endParaRPr lang="en-US" sz="800" dirty="0">
              <a:solidFill>
                <a:schemeClr val="tx2"/>
              </a:solidFill>
            </a:endParaRPr>
          </a:p>
        </p:txBody>
      </p:sp>
      <p:sp>
        <p:nvSpPr>
          <p:cNvPr id="3" name="Content Placeholder 2"/>
          <p:cNvSpPr>
            <a:spLocks noGrp="1"/>
          </p:cNvSpPr>
          <p:nvPr>
            <p:ph idx="1"/>
          </p:nvPr>
        </p:nvSpPr>
        <p:spPr>
          <a:xfrm>
            <a:off x="1087438" y="1752600"/>
            <a:ext cx="7772400" cy="3280898"/>
          </a:xfrm>
        </p:spPr>
        <p:txBody>
          <a:bodyPr/>
          <a:lstStyle>
            <a:lvl1pPr marL="0" indent="0">
              <a:lnSpc>
                <a:spcPct val="85000"/>
              </a:lnSpc>
              <a:spcAft>
                <a:spcPts val="1200"/>
              </a:spcAft>
              <a:buSzPct val="100000"/>
              <a:buFontTx/>
              <a:buBlip>
                <a:blip r:embed="rId3"/>
              </a:buBlip>
              <a:defRPr sz="2400" baseline="0">
                <a:solidFill>
                  <a:srgbClr val="4060AF"/>
                </a:solidFill>
              </a:defRPr>
            </a:lvl1pPr>
            <a:lvl2pPr marL="457200" indent="-169863">
              <a:lnSpc>
                <a:spcPct val="85000"/>
              </a:lnSpc>
              <a:spcAft>
                <a:spcPts val="1200"/>
              </a:spcAft>
              <a:buFontTx/>
              <a:buBlip>
                <a:blip r:embed="rId3"/>
              </a:buBlip>
              <a:defRPr sz="2400">
                <a:solidFill>
                  <a:srgbClr val="4060AF"/>
                </a:solidFill>
              </a:defRPr>
            </a:lvl2pPr>
            <a:lvl3pPr marL="795338" indent="-163513">
              <a:lnSpc>
                <a:spcPct val="85000"/>
              </a:lnSpc>
              <a:spcAft>
                <a:spcPts val="1200"/>
              </a:spcAft>
              <a:defRPr sz="2400">
                <a:solidFill>
                  <a:srgbClr val="4060AF"/>
                </a:solidFill>
              </a:defRPr>
            </a:lvl3pPr>
            <a:lvl4pPr marL="971550" indent="-176213">
              <a:lnSpc>
                <a:spcPct val="85000"/>
              </a:lnSpc>
              <a:spcAft>
                <a:spcPts val="1200"/>
              </a:spcAft>
              <a:defRPr sz="2400">
                <a:solidFill>
                  <a:srgbClr val="4060AF"/>
                </a:solidFill>
              </a:defRPr>
            </a:lvl4pPr>
            <a:lvl5pPr marL="1141413" indent="-169863">
              <a:lnSpc>
                <a:spcPct val="85000"/>
              </a:lnSpc>
              <a:spcAft>
                <a:spcPts val="1200"/>
              </a:spcAft>
              <a:buFont typeface="Arial"/>
              <a:buChar char="•"/>
              <a:defRPr sz="2400">
                <a:solidFill>
                  <a:srgbClr val="4060A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8826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rst and Second Level Bullet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srcRect/>
          <a:stretch>
            <a:fillRect/>
          </a:stretch>
        </p:blipFill>
        <p:spPr bwMode="auto">
          <a:xfrm>
            <a:off x="0" y="6367463"/>
            <a:ext cx="2990850" cy="284162"/>
          </a:xfrm>
          <a:prstGeom prst="rect">
            <a:avLst/>
          </a:prstGeom>
          <a:noFill/>
          <a:ln w="9525">
            <a:noFill/>
            <a:miter lim="800000"/>
            <a:headEnd/>
            <a:tailEnd/>
          </a:ln>
        </p:spPr>
      </p:pic>
      <p:sp>
        <p:nvSpPr>
          <p:cNvPr id="5" name="TextBox 13"/>
          <p:cNvSpPr txBox="1"/>
          <p:nvPr userDrawn="1"/>
        </p:nvSpPr>
        <p:spPr>
          <a:xfrm>
            <a:off x="6883400" y="6507163"/>
            <a:ext cx="2116138" cy="214312"/>
          </a:xfrm>
          <a:prstGeom prst="rect">
            <a:avLst/>
          </a:prstGeom>
          <a:noFill/>
        </p:spPr>
        <p:txBody>
          <a:bodyPr>
            <a:spAutoFit/>
          </a:bodyPr>
          <a:lstStyle/>
          <a:p>
            <a:pPr fontAlgn="auto">
              <a:spcBef>
                <a:spcPts val="0"/>
              </a:spcBef>
              <a:spcAft>
                <a:spcPts val="0"/>
              </a:spcAft>
              <a:defRPr/>
            </a:pPr>
            <a:r>
              <a:rPr lang="en-US" sz="800" dirty="0">
                <a:solidFill>
                  <a:schemeClr val="accent2"/>
                </a:solidFill>
              </a:rPr>
              <a:t>Wake Forest Baptist Medical Center  </a:t>
            </a:r>
            <a:fld id="{A4CEFB9A-F67C-46F2-8251-BC03B8E59AF7}" type="slidenum">
              <a:rPr lang="en-US" sz="800">
                <a:solidFill>
                  <a:schemeClr val="tx2"/>
                </a:solidFill>
              </a:rPr>
              <a:pPr fontAlgn="auto">
                <a:spcBef>
                  <a:spcPts val="0"/>
                </a:spcBef>
                <a:spcAft>
                  <a:spcPts val="0"/>
                </a:spcAft>
                <a:defRPr/>
              </a:pPr>
              <a:t>‹#›</a:t>
            </a:fld>
            <a:endParaRPr lang="en-US" sz="800" dirty="0">
              <a:solidFill>
                <a:schemeClr val="tx2"/>
              </a:solidFill>
            </a:endParaRPr>
          </a:p>
        </p:txBody>
      </p:sp>
      <p:sp>
        <p:nvSpPr>
          <p:cNvPr id="3" name="Content Placeholder 2"/>
          <p:cNvSpPr>
            <a:spLocks noGrp="1"/>
          </p:cNvSpPr>
          <p:nvPr>
            <p:ph idx="1"/>
          </p:nvPr>
        </p:nvSpPr>
        <p:spPr>
          <a:xfrm>
            <a:off x="1087438" y="1752600"/>
            <a:ext cx="7772400" cy="4413516"/>
          </a:xfrm>
        </p:spPr>
        <p:txBody>
          <a:bodyPr/>
          <a:lstStyle>
            <a:lvl1pPr marL="0" indent="0">
              <a:lnSpc>
                <a:spcPct val="85000"/>
              </a:lnSpc>
              <a:spcBef>
                <a:spcPts val="1200"/>
              </a:spcBef>
              <a:spcAft>
                <a:spcPts val="300"/>
              </a:spcAft>
              <a:buSzPct val="100000"/>
              <a:buFontTx/>
              <a:buBlip>
                <a:blip r:embed="rId3"/>
              </a:buBlip>
              <a:defRPr sz="2400" baseline="0">
                <a:solidFill>
                  <a:srgbClr val="4060AF"/>
                </a:solidFill>
              </a:defRPr>
            </a:lvl1pPr>
            <a:lvl2pPr marL="457200" indent="-169863">
              <a:lnSpc>
                <a:spcPct val="100000"/>
              </a:lnSpc>
              <a:spcAft>
                <a:spcPts val="300"/>
              </a:spcAft>
              <a:buFont typeface="Wingdings" pitchFamily="2" charset="2"/>
              <a:buChar char="§"/>
              <a:defRPr sz="2400" baseline="0">
                <a:solidFill>
                  <a:srgbClr val="4060AF"/>
                </a:solidFill>
              </a:defRPr>
            </a:lvl2pPr>
            <a:lvl3pPr marL="795338" indent="-163513">
              <a:lnSpc>
                <a:spcPct val="85000"/>
              </a:lnSpc>
              <a:spcAft>
                <a:spcPts val="1200"/>
              </a:spcAft>
              <a:defRPr sz="2400">
                <a:solidFill>
                  <a:srgbClr val="4060AF"/>
                </a:solidFill>
              </a:defRPr>
            </a:lvl3pPr>
            <a:lvl4pPr marL="971550" indent="-176213">
              <a:lnSpc>
                <a:spcPct val="85000"/>
              </a:lnSpc>
              <a:spcAft>
                <a:spcPts val="1200"/>
              </a:spcAft>
              <a:defRPr sz="2400">
                <a:solidFill>
                  <a:srgbClr val="4060AF"/>
                </a:solidFill>
              </a:defRPr>
            </a:lvl4pPr>
            <a:lvl5pPr marL="1141413" indent="-169863">
              <a:lnSpc>
                <a:spcPct val="85000"/>
              </a:lnSpc>
              <a:spcAft>
                <a:spcPts val="1200"/>
              </a:spcAft>
              <a:buFont typeface="Arial"/>
              <a:buChar char="•"/>
              <a:defRPr sz="2400">
                <a:solidFill>
                  <a:srgbClr val="4060A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7101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srcRect/>
          <a:stretch>
            <a:fillRect/>
          </a:stretch>
        </p:blipFill>
        <p:spPr bwMode="auto">
          <a:xfrm>
            <a:off x="0" y="6367463"/>
            <a:ext cx="2990850" cy="284162"/>
          </a:xfrm>
          <a:prstGeom prst="rect">
            <a:avLst/>
          </a:prstGeom>
          <a:noFill/>
          <a:ln w="9525">
            <a:noFill/>
            <a:miter lim="800000"/>
            <a:headEnd/>
            <a:tailEnd/>
          </a:ln>
        </p:spPr>
      </p:pic>
      <p:sp>
        <p:nvSpPr>
          <p:cNvPr id="5" name="TextBox 13"/>
          <p:cNvSpPr txBox="1"/>
          <p:nvPr userDrawn="1"/>
        </p:nvSpPr>
        <p:spPr>
          <a:xfrm>
            <a:off x="6883400" y="6507163"/>
            <a:ext cx="2116138" cy="214312"/>
          </a:xfrm>
          <a:prstGeom prst="rect">
            <a:avLst/>
          </a:prstGeom>
          <a:noFill/>
        </p:spPr>
        <p:txBody>
          <a:bodyPr>
            <a:spAutoFit/>
          </a:bodyPr>
          <a:lstStyle/>
          <a:p>
            <a:pPr fontAlgn="auto">
              <a:spcBef>
                <a:spcPts val="0"/>
              </a:spcBef>
              <a:spcAft>
                <a:spcPts val="0"/>
              </a:spcAft>
              <a:defRPr/>
            </a:pPr>
            <a:r>
              <a:rPr lang="en-US" sz="800" dirty="0">
                <a:solidFill>
                  <a:schemeClr val="accent2"/>
                </a:solidFill>
              </a:rPr>
              <a:t>Wake Forest Baptist Medical Center  </a:t>
            </a:r>
            <a:fld id="{7D3ED9EB-1C13-4AB7-AAB0-C23C1372619B}" type="slidenum">
              <a:rPr lang="en-US" sz="800">
                <a:solidFill>
                  <a:schemeClr val="tx2"/>
                </a:solidFill>
              </a:rPr>
              <a:pPr fontAlgn="auto">
                <a:spcBef>
                  <a:spcPts val="0"/>
                </a:spcBef>
                <a:spcAft>
                  <a:spcPts val="0"/>
                </a:spcAft>
                <a:defRPr/>
              </a:pPr>
              <a:t>‹#›</a:t>
            </a:fld>
            <a:endParaRPr lang="en-US" sz="800" dirty="0">
              <a:solidFill>
                <a:schemeClr val="tx2"/>
              </a:solidFill>
            </a:endParaRPr>
          </a:p>
        </p:txBody>
      </p:sp>
      <p:sp>
        <p:nvSpPr>
          <p:cNvPr id="6" name="TextBox 10"/>
          <p:cNvSpPr txBox="1"/>
          <p:nvPr userDrawn="1"/>
        </p:nvSpPr>
        <p:spPr>
          <a:xfrm>
            <a:off x="1087438" y="1752600"/>
            <a:ext cx="5770562" cy="369888"/>
          </a:xfrm>
          <a:prstGeom prst="rect">
            <a:avLst/>
          </a:prstGeom>
          <a:noFill/>
        </p:spPr>
        <p:txBody>
          <a:bodyPr lIns="0" tIns="0" rIns="0" bIns="0">
            <a:spAutoFit/>
          </a:bodyPr>
          <a:lstStyle/>
          <a:p>
            <a:pPr fontAlgn="auto">
              <a:spcBef>
                <a:spcPts val="0"/>
              </a:spcBef>
              <a:spcAft>
                <a:spcPts val="0"/>
              </a:spcAft>
              <a:defRPr/>
            </a:pPr>
            <a:r>
              <a:rPr lang="en-US" sz="2400" b="1" dirty="0">
                <a:solidFill>
                  <a:srgbClr val="4060AF"/>
                </a:solidFill>
                <a:ea typeface="+mj-ea"/>
              </a:rPr>
              <a:t>Table Headline Arial Bold Regular 24 pt. </a:t>
            </a:r>
          </a:p>
        </p:txBody>
      </p:sp>
      <p:sp>
        <p:nvSpPr>
          <p:cNvPr id="7" name="TextBox 12"/>
          <p:cNvSpPr txBox="1"/>
          <p:nvPr userDrawn="1"/>
        </p:nvSpPr>
        <p:spPr>
          <a:xfrm>
            <a:off x="1087438" y="4332288"/>
            <a:ext cx="5313362" cy="369887"/>
          </a:xfrm>
          <a:prstGeom prst="rect">
            <a:avLst/>
          </a:prstGeom>
          <a:noFill/>
        </p:spPr>
        <p:txBody>
          <a:bodyPr lIns="0" tIns="0" rIns="0" bIns="0">
            <a:spAutoFit/>
          </a:bodyPr>
          <a:lstStyle/>
          <a:p>
            <a:pPr fontAlgn="auto">
              <a:spcBef>
                <a:spcPts val="0"/>
              </a:spcBef>
              <a:spcAft>
                <a:spcPts val="0"/>
              </a:spcAft>
              <a:defRPr/>
            </a:pPr>
            <a:r>
              <a:rPr lang="en-US" sz="2400" dirty="0">
                <a:solidFill>
                  <a:srgbClr val="4060AF"/>
                </a:solidFill>
                <a:ea typeface="+mj-ea"/>
              </a:rPr>
              <a:t>Additional copy.</a:t>
            </a:r>
          </a:p>
        </p:txBody>
      </p:sp>
      <p:sp>
        <p:nvSpPr>
          <p:cNvPr id="2" name="Title 1"/>
          <p:cNvSpPr>
            <a:spLocks noGrp="1"/>
          </p:cNvSpPr>
          <p:nvPr>
            <p:ph type="title"/>
          </p:nvPr>
        </p:nvSpPr>
        <p:spPr>
          <a:xfrm>
            <a:off x="1087438" y="685800"/>
            <a:ext cx="7772400" cy="430887"/>
          </a:xfrm>
        </p:spPr>
        <p:txBody>
          <a:bodyPr/>
          <a:lstStyle>
            <a:lvl1pPr>
              <a:defRPr sz="2800" b="1">
                <a:solidFill>
                  <a:schemeClr val="accent2"/>
                </a:solidFill>
              </a:defRPr>
            </a:lvl1pPr>
          </a:lstStyle>
          <a:p>
            <a:r>
              <a:rPr lang="en-US" dirty="0" smtClean="0"/>
              <a:t>Click to edit Master title style</a:t>
            </a:r>
            <a:endParaRPr lang="en-US" dirty="0"/>
          </a:p>
        </p:txBody>
      </p:sp>
      <p:sp>
        <p:nvSpPr>
          <p:cNvPr id="8" name="Table Placeholder 7"/>
          <p:cNvSpPr>
            <a:spLocks noGrp="1"/>
          </p:cNvSpPr>
          <p:nvPr>
            <p:ph type="tbl" sz="quarter" idx="11"/>
          </p:nvPr>
        </p:nvSpPr>
        <p:spPr>
          <a:xfrm>
            <a:off x="1072924" y="2286000"/>
            <a:ext cx="5029200" cy="1981200"/>
          </a:xfrm>
        </p:spPr>
        <p:txBody>
          <a:bodyPr rtlCol="0"/>
          <a:lstStyle>
            <a:lvl1pPr marL="0" indent="0">
              <a:buNone/>
              <a:defRPr/>
            </a:lvl1pPr>
          </a:lstStyle>
          <a:p>
            <a:pPr lvl="0"/>
            <a:endParaRPr lang="en-US" noProof="0" dirty="0"/>
          </a:p>
        </p:txBody>
      </p:sp>
    </p:spTree>
    <p:extLst>
      <p:ext uri="{BB962C8B-B14F-4D97-AF65-F5344CB8AC3E}">
        <p14:creationId xmlns:p14="http://schemas.microsoft.com/office/powerpoint/2010/main" val="1168956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4" name="TextBox 6"/>
          <p:cNvSpPr txBox="1"/>
          <p:nvPr userDrawn="1"/>
        </p:nvSpPr>
        <p:spPr>
          <a:xfrm>
            <a:off x="6883400" y="6507163"/>
            <a:ext cx="2116138" cy="214312"/>
          </a:xfrm>
          <a:prstGeom prst="rect">
            <a:avLst/>
          </a:prstGeom>
          <a:noFill/>
        </p:spPr>
        <p:txBody>
          <a:bodyPr>
            <a:spAutoFit/>
          </a:bodyPr>
          <a:lstStyle/>
          <a:p>
            <a:pPr fontAlgn="auto">
              <a:spcBef>
                <a:spcPts val="0"/>
              </a:spcBef>
              <a:spcAft>
                <a:spcPts val="0"/>
              </a:spcAft>
              <a:defRPr/>
            </a:pPr>
            <a:r>
              <a:rPr lang="en-US" sz="800" dirty="0">
                <a:solidFill>
                  <a:schemeClr val="accent2"/>
                </a:solidFill>
              </a:rPr>
              <a:t>Wake Forest Baptist Medical Center  </a:t>
            </a:r>
            <a:fld id="{FEADBAB3-88B7-49A1-8D6F-10282B6FD50C}" type="slidenum">
              <a:rPr lang="en-US" sz="800">
                <a:solidFill>
                  <a:schemeClr val="tx2"/>
                </a:solidFill>
              </a:rPr>
              <a:pPr fontAlgn="auto">
                <a:spcBef>
                  <a:spcPts val="0"/>
                </a:spcBef>
                <a:spcAft>
                  <a:spcPts val="0"/>
                </a:spcAft>
                <a:defRPr/>
              </a:pPr>
              <a:t>‹#›</a:t>
            </a:fld>
            <a:endParaRPr lang="en-US" sz="800" dirty="0">
              <a:solidFill>
                <a:schemeClr val="tx2"/>
              </a:solidFill>
            </a:endParaRPr>
          </a:p>
        </p:txBody>
      </p:sp>
      <p:pic>
        <p:nvPicPr>
          <p:cNvPr id="5" name="Picture 7"/>
          <p:cNvPicPr>
            <a:picLocks noChangeAspect="1"/>
          </p:cNvPicPr>
          <p:nvPr userDrawn="1"/>
        </p:nvPicPr>
        <p:blipFill>
          <a:blip r:embed="rId2" cstate="print"/>
          <a:srcRect/>
          <a:stretch>
            <a:fillRect/>
          </a:stretch>
        </p:blipFill>
        <p:spPr bwMode="auto">
          <a:xfrm>
            <a:off x="0" y="5680075"/>
            <a:ext cx="4635500" cy="539750"/>
          </a:xfrm>
          <a:prstGeom prst="rect">
            <a:avLst/>
          </a:prstGeom>
          <a:noFill/>
          <a:ln w="9525">
            <a:noFill/>
            <a:miter lim="800000"/>
            <a:headEnd/>
            <a:tailEnd/>
          </a:ln>
        </p:spPr>
      </p:pic>
      <p:sp>
        <p:nvSpPr>
          <p:cNvPr id="2" name="Title 1"/>
          <p:cNvSpPr>
            <a:spLocks noGrp="1"/>
          </p:cNvSpPr>
          <p:nvPr>
            <p:ph type="ctrTitle"/>
          </p:nvPr>
        </p:nvSpPr>
        <p:spPr>
          <a:xfrm>
            <a:off x="1087438" y="685800"/>
            <a:ext cx="7315200" cy="430887"/>
          </a:xfrm>
        </p:spPr>
        <p:txBody>
          <a:bodyPr anchor="b"/>
          <a:lstStyle>
            <a:lvl1pPr algn="l">
              <a:defRPr sz="2800" b="1" baseline="0">
                <a:solidFill>
                  <a:schemeClr val="accent2"/>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78992" y="1752600"/>
            <a:ext cx="7315200" cy="369332"/>
          </a:xfrm>
        </p:spPr>
        <p:txBody>
          <a:bodyPr/>
          <a:lstStyle>
            <a:lvl1pPr marL="0" indent="0" algn="l">
              <a:buNone/>
              <a:defRPr sz="2400">
                <a:solidFill>
                  <a:srgbClr val="4060A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5467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1">
    <p:spTree>
      <p:nvGrpSpPr>
        <p:cNvPr id="1" name=""/>
        <p:cNvGrpSpPr/>
        <p:nvPr/>
      </p:nvGrpSpPr>
      <p:grpSpPr>
        <a:xfrm>
          <a:off x="0" y="0"/>
          <a:ext cx="0" cy="0"/>
          <a:chOff x="0" y="0"/>
          <a:chExt cx="0" cy="0"/>
        </a:xfrm>
      </p:grpSpPr>
      <p:pic>
        <p:nvPicPr>
          <p:cNvPr id="8" name="Picture 7" descr="PC082012-085.jpg"/>
          <p:cNvPicPr>
            <a:picLocks noChangeAspect="1"/>
          </p:cNvPicPr>
          <p:nvPr userDrawn="1"/>
        </p:nvPicPr>
        <p:blipFill>
          <a:blip r:embed="rId2"/>
          <a:stretch>
            <a:fillRect/>
          </a:stretch>
        </p:blipFill>
        <p:spPr>
          <a:xfrm>
            <a:off x="0" y="3432048"/>
            <a:ext cx="9144000" cy="3425952"/>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Country Club Medical Plaza">
    <p:spTree>
      <p:nvGrpSpPr>
        <p:cNvPr id="1" name=""/>
        <p:cNvGrpSpPr/>
        <p:nvPr/>
      </p:nvGrpSpPr>
      <p:grpSpPr>
        <a:xfrm>
          <a:off x="0" y="0"/>
          <a:ext cx="0" cy="0"/>
          <a:chOff x="0" y="0"/>
          <a:chExt cx="0" cy="0"/>
        </a:xfrm>
      </p:grpSpPr>
      <p:pic>
        <p:nvPicPr>
          <p:cNvPr id="8" name="Picture 7" descr="BL052312-0381.jpg"/>
          <p:cNvPicPr>
            <a:picLocks noChangeAspect="1"/>
          </p:cNvPicPr>
          <p:nvPr userDrawn="1"/>
        </p:nvPicPr>
        <p:blipFill>
          <a:blip r:embed="rId2"/>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28573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373444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9" r:id="rId7"/>
    <p:sldLayoutId id="2147483668" r:id="rId8"/>
    <p:sldLayoutId id="2147483667" r:id="rId9"/>
    <p:sldLayoutId id="2147483660" r:id="rId10"/>
    <p:sldLayoutId id="2147483658" r:id="rId11"/>
    <p:sldLayoutId id="2147483661" r:id="rId12"/>
    <p:sldLayoutId id="2147483659" r:id="rId13"/>
    <p:sldLayoutId id="2147483663" r:id="rId14"/>
    <p:sldLayoutId id="2147483662" r:id="rId15"/>
    <p:sldLayoutId id="2147483670" r:id="rId16"/>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087438" y="685800"/>
            <a:ext cx="7772400" cy="4302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5123" name="Text Placeholder 2"/>
          <p:cNvSpPr>
            <a:spLocks noGrp="1"/>
          </p:cNvSpPr>
          <p:nvPr>
            <p:ph type="body" idx="1"/>
          </p:nvPr>
        </p:nvSpPr>
        <p:spPr bwMode="auto">
          <a:xfrm>
            <a:off x="1087438" y="1752600"/>
            <a:ext cx="7772400" cy="8921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 Click to edit Master text styles</a:t>
            </a:r>
          </a:p>
          <a:p>
            <a:pPr lvl="1"/>
            <a:r>
              <a:rPr lang="en-US" smtClean="0"/>
              <a:t>Second level</a:t>
            </a:r>
          </a:p>
        </p:txBody>
      </p:sp>
    </p:spTree>
    <p:extLst>
      <p:ext uri="{BB962C8B-B14F-4D97-AF65-F5344CB8AC3E}">
        <p14:creationId xmlns:p14="http://schemas.microsoft.com/office/powerpoint/2010/main" val="16786510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hdr="0" ftr="0" dt="0"/>
  <p:txStyles>
    <p:titleStyle>
      <a:lvl1pPr algn="l" rtl="0" eaLnBrk="0" fontAlgn="base" hangingPunct="0">
        <a:spcBef>
          <a:spcPct val="0"/>
        </a:spcBef>
        <a:spcAft>
          <a:spcPct val="0"/>
        </a:spcAft>
        <a:defRPr sz="2800"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pitchFamily="34" charset="0"/>
          <a:cs typeface="Arial" pitchFamily="34" charset="0"/>
        </a:defRPr>
      </a:lvl2pPr>
      <a:lvl3pPr algn="l" rtl="0" eaLnBrk="0" fontAlgn="base" hangingPunct="0">
        <a:spcBef>
          <a:spcPct val="0"/>
        </a:spcBef>
        <a:spcAft>
          <a:spcPct val="0"/>
        </a:spcAft>
        <a:defRPr sz="2800">
          <a:solidFill>
            <a:schemeClr val="tx2"/>
          </a:solidFill>
          <a:latin typeface="Arial" pitchFamily="34" charset="0"/>
          <a:cs typeface="Arial" pitchFamily="34" charset="0"/>
        </a:defRPr>
      </a:lvl3pPr>
      <a:lvl4pPr algn="l" rtl="0" eaLnBrk="0" fontAlgn="base" hangingPunct="0">
        <a:spcBef>
          <a:spcPct val="0"/>
        </a:spcBef>
        <a:spcAft>
          <a:spcPct val="0"/>
        </a:spcAft>
        <a:defRPr sz="2800">
          <a:solidFill>
            <a:schemeClr val="tx2"/>
          </a:solidFill>
          <a:latin typeface="Arial" pitchFamily="34" charset="0"/>
          <a:cs typeface="Arial" pitchFamily="34" charset="0"/>
        </a:defRPr>
      </a:lvl4pPr>
      <a:lvl5pPr algn="l" rtl="0" eaLnBrk="0" fontAlgn="base" hangingPunct="0">
        <a:spcBef>
          <a:spcPct val="0"/>
        </a:spcBef>
        <a:spcAft>
          <a:spcPct val="0"/>
        </a:spcAft>
        <a:defRPr sz="2800">
          <a:solidFill>
            <a:schemeClr val="tx2"/>
          </a:solidFill>
          <a:latin typeface="Arial" pitchFamily="34" charset="0"/>
          <a:cs typeface="Arial" pitchFamily="34" charset="0"/>
        </a:defRPr>
      </a:lvl5pPr>
      <a:lvl6pPr marL="457200" algn="l" rtl="0" fontAlgn="base">
        <a:spcBef>
          <a:spcPct val="0"/>
        </a:spcBef>
        <a:spcAft>
          <a:spcPct val="0"/>
        </a:spcAft>
        <a:defRPr sz="2800">
          <a:solidFill>
            <a:schemeClr val="tx2"/>
          </a:solidFill>
          <a:latin typeface="Arial" pitchFamily="34" charset="0"/>
          <a:cs typeface="Arial" pitchFamily="34" charset="0"/>
        </a:defRPr>
      </a:lvl6pPr>
      <a:lvl7pPr marL="914400" algn="l" rtl="0" fontAlgn="base">
        <a:spcBef>
          <a:spcPct val="0"/>
        </a:spcBef>
        <a:spcAft>
          <a:spcPct val="0"/>
        </a:spcAft>
        <a:defRPr sz="2800">
          <a:solidFill>
            <a:schemeClr val="tx2"/>
          </a:solidFill>
          <a:latin typeface="Arial" pitchFamily="34" charset="0"/>
          <a:cs typeface="Arial" pitchFamily="34" charset="0"/>
        </a:defRPr>
      </a:lvl7pPr>
      <a:lvl8pPr marL="1371600" algn="l" rtl="0" fontAlgn="base">
        <a:spcBef>
          <a:spcPct val="0"/>
        </a:spcBef>
        <a:spcAft>
          <a:spcPct val="0"/>
        </a:spcAft>
        <a:defRPr sz="2800">
          <a:solidFill>
            <a:schemeClr val="tx2"/>
          </a:solidFill>
          <a:latin typeface="Arial" pitchFamily="34" charset="0"/>
          <a:cs typeface="Arial" pitchFamily="34" charset="0"/>
        </a:defRPr>
      </a:lvl8pPr>
      <a:lvl9pPr marL="1828800" algn="l" rtl="0" fontAlgn="base">
        <a:spcBef>
          <a:spcPct val="0"/>
        </a:spcBef>
        <a:spcAft>
          <a:spcPct val="0"/>
        </a:spcAft>
        <a:defRPr sz="2800">
          <a:solidFill>
            <a:schemeClr val="tx2"/>
          </a:solidFill>
          <a:latin typeface="Arial" pitchFamily="34" charset="0"/>
          <a:cs typeface="Arial" pitchFamily="34" charset="0"/>
        </a:defRPr>
      </a:lvl9pPr>
    </p:titleStyle>
    <p:bodyStyle>
      <a:lvl1pPr marL="231775" indent="-231775" algn="l" rtl="0" eaLnBrk="0" fontAlgn="base" hangingPunct="0">
        <a:spcBef>
          <a:spcPct val="0"/>
        </a:spcBef>
        <a:spcAft>
          <a:spcPts val="1200"/>
        </a:spcAft>
        <a:buBlip>
          <a:blip r:embed="rId7"/>
        </a:buBlip>
        <a:defRPr sz="2400" kern="1200">
          <a:solidFill>
            <a:schemeClr val="tx1"/>
          </a:solidFill>
          <a:latin typeface="Arial" pitchFamily="34" charset="0"/>
          <a:ea typeface="+mn-ea"/>
          <a:cs typeface="Arial" pitchFamily="34" charset="0"/>
        </a:defRPr>
      </a:lvl1pPr>
      <a:lvl2pPr marL="547688" indent="-225425" algn="l" rtl="0" eaLnBrk="0" fontAlgn="base" hangingPunct="0">
        <a:spcBef>
          <a:spcPct val="0"/>
        </a:spcBef>
        <a:spcAft>
          <a:spcPts val="1200"/>
        </a:spcAft>
        <a:buFont typeface="Arial" pitchFamily="34" charset="0"/>
        <a:buChar char="•"/>
        <a:defRPr sz="2400" kern="1200">
          <a:solidFill>
            <a:schemeClr val="tx1"/>
          </a:solidFill>
          <a:latin typeface="Arial" pitchFamily="34" charset="0"/>
          <a:ea typeface="+mn-ea"/>
          <a:cs typeface="Arial" pitchFamily="34" charset="0"/>
        </a:defRPr>
      </a:lvl2pPr>
      <a:lvl3pPr marL="688975" indent="-231775" algn="l" rtl="0" eaLnBrk="0" fontAlgn="base" hangingPunct="0">
        <a:spcBef>
          <a:spcPct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rtl="0" eaLnBrk="0" fontAlgn="base" hangingPunct="0">
        <a:spcBef>
          <a:spcPct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rtl="0" eaLnBrk="0" fontAlgn="base" hangingPunct="0">
        <a:spcBef>
          <a:spcPct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C:\Users\Documents%20and%20Settings\KMJ\Desktop\Program%20Files\TurningPoint\2003\Questions.html"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C:\Users\Documents%20and%20Settings\KMJ\Desktop\Program%20Files\TurningPoint\2003\Questions.html"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25598"/>
            <a:ext cx="6623049" cy="553998"/>
          </a:xfrm>
        </p:spPr>
        <p:txBody>
          <a:bodyPr/>
          <a:lstStyle/>
          <a:p>
            <a:r>
              <a:rPr lang="en-US" dirty="0" smtClean="0"/>
              <a:t>Safety Focus</a:t>
            </a:r>
            <a:endParaRPr lang="en-US" dirty="0"/>
          </a:p>
        </p:txBody>
      </p:sp>
      <p:sp>
        <p:nvSpPr>
          <p:cNvPr id="3" name="Subtitle 2"/>
          <p:cNvSpPr>
            <a:spLocks noGrp="1"/>
          </p:cNvSpPr>
          <p:nvPr>
            <p:ph type="subTitle" idx="1"/>
          </p:nvPr>
        </p:nvSpPr>
        <p:spPr>
          <a:xfrm>
            <a:off x="381000" y="2743200"/>
            <a:ext cx="5939539" cy="369332"/>
          </a:xfrm>
        </p:spPr>
        <p:txBody>
          <a:bodyPr/>
          <a:lstStyle/>
          <a:p>
            <a:r>
              <a:rPr lang="en-US" dirty="0" smtClean="0"/>
              <a:t>January 2020</a:t>
            </a:r>
            <a:endParaRPr lang="en-US" dirty="0"/>
          </a:p>
        </p:txBody>
      </p:sp>
    </p:spTree>
    <p:extLst>
      <p:ext uri="{BB962C8B-B14F-4D97-AF65-F5344CB8AC3E}">
        <p14:creationId xmlns:p14="http://schemas.microsoft.com/office/powerpoint/2010/main" val="3956382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6306" name="Rectangle 2"/>
          <p:cNvSpPr>
            <a:spLocks noChangeArrowheads="1"/>
          </p:cNvSpPr>
          <p:nvPr/>
        </p:nvSpPr>
        <p:spPr bwMode="auto">
          <a:xfrm>
            <a:off x="457200" y="3515683"/>
            <a:ext cx="7665648" cy="914400"/>
          </a:xfrm>
          <a:prstGeom prst="rect">
            <a:avLst/>
          </a:prstGeom>
          <a:solidFill>
            <a:srgbClr val="333399">
              <a:alpha val="20000"/>
            </a:srgb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91491" name="Rectangle 3"/>
          <p:cNvSpPr>
            <a:spLocks noGrp="1" noChangeArrowheads="1"/>
          </p:cNvSpPr>
          <p:nvPr>
            <p:ph idx="4294967295"/>
          </p:nvPr>
        </p:nvSpPr>
        <p:spPr>
          <a:xfrm>
            <a:off x="628650" y="1751971"/>
            <a:ext cx="7981950" cy="4164012"/>
          </a:xfrm>
        </p:spPr>
        <p:txBody>
          <a:bodyPr lIns="91440" tIns="45720" rIns="91440" bIns="45720">
            <a:normAutofit lnSpcReduction="10000"/>
          </a:bodyPr>
          <a:lstStyle/>
          <a:p>
            <a:pPr marL="457200" indent="-457200" eaLnBrk="1" hangingPunct="1">
              <a:lnSpc>
                <a:spcPct val="110000"/>
              </a:lnSpc>
              <a:buFontTx/>
              <a:buNone/>
              <a:defRPr/>
            </a:pPr>
            <a:r>
              <a:rPr lang="en-US" dirty="0" smtClean="0">
                <a:solidFill>
                  <a:schemeClr val="tx2"/>
                </a:solidFill>
              </a:rPr>
              <a:t>Use when communicating routine but important information.</a:t>
            </a:r>
          </a:p>
          <a:p>
            <a:pPr marL="457200" indent="-457200" eaLnBrk="1" hangingPunct="1">
              <a:lnSpc>
                <a:spcPct val="110000"/>
              </a:lnSpc>
              <a:buFont typeface="Wingdings" pitchFamily="2" charset="2"/>
              <a:buAutoNum type="arabicPeriod"/>
              <a:defRPr/>
            </a:pPr>
            <a:r>
              <a:rPr lang="en-US" dirty="0" smtClean="0">
                <a:solidFill>
                  <a:schemeClr val="tx2"/>
                </a:solidFill>
              </a:rPr>
              <a:t>Sender communicates an order, request, or information to a receiver</a:t>
            </a:r>
          </a:p>
          <a:p>
            <a:pPr marL="457200" indent="-457200" eaLnBrk="1" hangingPunct="1">
              <a:lnSpc>
                <a:spcPct val="110000"/>
              </a:lnSpc>
              <a:buFont typeface="Wingdings" pitchFamily="2" charset="2"/>
              <a:buAutoNum type="arabicPeriod"/>
              <a:defRPr/>
            </a:pPr>
            <a:r>
              <a:rPr lang="en-US" dirty="0" smtClean="0">
                <a:solidFill>
                  <a:schemeClr val="tx2"/>
                </a:solidFill>
              </a:rPr>
              <a:t>Receiver </a:t>
            </a:r>
            <a:r>
              <a:rPr lang="en-US" b="1" dirty="0" smtClean="0">
                <a:solidFill>
                  <a:schemeClr val="tx2"/>
                </a:solidFill>
              </a:rPr>
              <a:t>repeats back </a:t>
            </a:r>
            <a:r>
              <a:rPr lang="en-US" dirty="0" smtClean="0">
                <a:solidFill>
                  <a:schemeClr val="tx2"/>
                </a:solidFill>
              </a:rPr>
              <a:t>the order, request, or information to the sender</a:t>
            </a:r>
          </a:p>
          <a:p>
            <a:pPr marL="457200" indent="-457200" eaLnBrk="1" hangingPunct="1">
              <a:lnSpc>
                <a:spcPct val="110000"/>
              </a:lnSpc>
              <a:buFontTx/>
              <a:buNone/>
              <a:defRPr/>
            </a:pPr>
            <a:r>
              <a:rPr lang="en-US" dirty="0" smtClean="0">
                <a:solidFill>
                  <a:schemeClr val="tx2"/>
                </a:solidFill>
              </a:rPr>
              <a:t>3.  Sender acknowledges </a:t>
            </a:r>
            <a:r>
              <a:rPr lang="en-US" i="1" dirty="0" smtClean="0">
                <a:solidFill>
                  <a:schemeClr val="tx2"/>
                </a:solidFill>
              </a:rPr>
              <a:t>the accuracy</a:t>
            </a:r>
            <a:r>
              <a:rPr lang="en-US" dirty="0" smtClean="0">
                <a:solidFill>
                  <a:schemeClr val="tx2"/>
                </a:solidFill>
              </a:rPr>
              <a:t> of the repeat-back. If not correct, repeats/clarifies the communication</a:t>
            </a:r>
          </a:p>
        </p:txBody>
      </p:sp>
      <p:sp>
        <p:nvSpPr>
          <p:cNvPr id="73732" name="Text Box 4"/>
          <p:cNvSpPr txBox="1">
            <a:spLocks noChangeArrowheads="1"/>
          </p:cNvSpPr>
          <p:nvPr/>
        </p:nvSpPr>
        <p:spPr bwMode="auto">
          <a:xfrm>
            <a:off x="628650" y="2767013"/>
            <a:ext cx="184150" cy="366712"/>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7373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noFill/>
          <a:ln w="1905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ahoma" pitchFamily="34" charset="0"/>
                <a:ea typeface="+mn-ea"/>
                <a:cs typeface="Arial" pitchFamily="34" charset="0"/>
              </a:rPr>
              <a:t>0</a:t>
            </a:r>
          </a:p>
        </p:txBody>
      </p:sp>
      <p:sp>
        <p:nvSpPr>
          <p:cNvPr id="142344" name="Rectangle 7"/>
          <p:cNvSpPr>
            <a:spLocks noChangeArrowheads="1"/>
          </p:cNvSpPr>
          <p:nvPr/>
        </p:nvSpPr>
        <p:spPr bwMode="auto">
          <a:xfrm>
            <a:off x="2743200" y="5711825"/>
            <a:ext cx="3962400" cy="457200"/>
          </a:xfrm>
          <a:prstGeom prst="rect">
            <a:avLst/>
          </a:prstGeom>
          <a:noFill/>
          <a:ln w="28575" algn="ctr">
            <a:solidFill>
              <a:schemeClr val="accent1">
                <a:lumMod val="75000"/>
              </a:schemeClr>
            </a:solidFill>
            <a:round/>
            <a:headEnd/>
            <a:tailEnd/>
          </a:ln>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Arial" pitchFamily="34" charset="0"/>
                <a:ea typeface="+mn-ea"/>
                <a:cs typeface="Arial" pitchFamily="34" charset="0"/>
              </a:rPr>
              <a:t>“That’s correct.”</a:t>
            </a:r>
          </a:p>
        </p:txBody>
      </p:sp>
      <p:sp>
        <p:nvSpPr>
          <p:cNvPr id="73735" name="Title 1"/>
          <p:cNvSpPr>
            <a:spLocks/>
          </p:cNvSpPr>
          <p:nvPr/>
        </p:nvSpPr>
        <p:spPr bwMode="auto">
          <a:xfrm>
            <a:off x="720725" y="1164431"/>
            <a:ext cx="7924800" cy="411163"/>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a:ln>
                  <a:noFill/>
                </a:ln>
                <a:solidFill>
                  <a:srgbClr val="4261AD"/>
                </a:solidFill>
                <a:effectLst/>
                <a:uLnTx/>
                <a:uFillTx/>
                <a:latin typeface="Arial" pitchFamily="34" charset="0"/>
                <a:ea typeface="+mn-ea"/>
                <a:cs typeface="Arial" pitchFamily="34" charset="0"/>
              </a:rPr>
              <a:t>Repeat-Back </a:t>
            </a:r>
            <a:r>
              <a:rPr kumimoji="0" lang="en-US" sz="2700" b="0" i="0" u="none" strike="noStrike" kern="1200" cap="none" spc="0" normalizeH="0" baseline="0" noProof="0">
                <a:ln>
                  <a:noFill/>
                </a:ln>
                <a:solidFill>
                  <a:srgbClr val="F07B05"/>
                </a:solidFill>
                <a:effectLst/>
                <a:uLnTx/>
                <a:uFillTx/>
                <a:latin typeface="Arial" pitchFamily="34" charset="0"/>
                <a:ea typeface="+mn-ea"/>
                <a:cs typeface="Arial" pitchFamily="34" charset="0"/>
              </a:rPr>
              <a:t>Technique</a:t>
            </a:r>
          </a:p>
        </p:txBody>
      </p:sp>
      <p:sp>
        <p:nvSpPr>
          <p:cNvPr id="8" name="Rectangle 7"/>
          <p:cNvSpPr/>
          <p:nvPr/>
        </p:nvSpPr>
        <p:spPr>
          <a:xfrm>
            <a:off x="0" y="-1588"/>
            <a:ext cx="9144000" cy="914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146304" rIns="146304" bIns="146304" anchor="ctr"/>
          <a:lstStyle/>
          <a:p>
            <a:pPr marL="287338"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Safety Focus of the Month: Read/Repeat Back</a:t>
            </a:r>
            <a:endParaRPr kumimoji="0" lang="en-US" sz="3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19975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46306"/>
                                        </p:tgtEl>
                                        <p:attrNameLst>
                                          <p:attrName>style.visibility</p:attrName>
                                        </p:attrNameLst>
                                      </p:cBhvr>
                                      <p:to>
                                        <p:strVal val="visible"/>
                                      </p:to>
                                    </p:set>
                                    <p:animEffect transition="in" filter="fade">
                                      <p:cBhvr>
                                        <p:cTn id="7" dur="1000"/>
                                        <p:tgtEl>
                                          <p:spTgt spid="2146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07996"/>
          </a:xfrm>
        </p:spPr>
        <p:txBody>
          <a:bodyPr/>
          <a:lstStyle/>
          <a:p>
            <a:pPr algn="ctr"/>
            <a:r>
              <a:rPr lang="en-US" dirty="0" smtClean="0"/>
              <a:t>Safety Starts Here Section Compliance 2019</a:t>
            </a:r>
            <a:endParaRPr lang="en-US" dirty="0"/>
          </a:p>
        </p:txBody>
      </p:sp>
      <p:pic>
        <p:nvPicPr>
          <p:cNvPr id="4" name="Picture 3"/>
          <p:cNvPicPr>
            <a:picLocks noChangeAspect="1"/>
          </p:cNvPicPr>
          <p:nvPr/>
        </p:nvPicPr>
        <p:blipFill>
          <a:blip r:embed="rId3"/>
          <a:stretch>
            <a:fillRect/>
          </a:stretch>
        </p:blipFill>
        <p:spPr>
          <a:xfrm>
            <a:off x="228599" y="1512800"/>
            <a:ext cx="8686801" cy="4126000"/>
          </a:xfrm>
          <a:prstGeom prst="rect">
            <a:avLst/>
          </a:prstGeom>
        </p:spPr>
      </p:pic>
    </p:spTree>
    <p:extLst>
      <p:ext uri="{BB962C8B-B14F-4D97-AF65-F5344CB8AC3E}">
        <p14:creationId xmlns:p14="http://schemas.microsoft.com/office/powerpoint/2010/main" val="1614081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457200"/>
            <a:ext cx="7772400" cy="553998"/>
          </a:xfrm>
          <a:prstGeom prst="rect">
            <a:avLst/>
          </a:prstGeom>
        </p:spPr>
        <p:txBody>
          <a:bodyPr/>
          <a:lst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a:lstStyle>
          <a:p>
            <a:pPr algn="ctr"/>
            <a:r>
              <a:rPr lang="en-US" dirty="0" smtClean="0"/>
              <a:t>Safety Coach Meeting Participation</a:t>
            </a:r>
            <a:endParaRPr lang="en-US" dirty="0"/>
          </a:p>
        </p:txBody>
      </p:sp>
      <p:pic>
        <p:nvPicPr>
          <p:cNvPr id="2" name="Picture 1"/>
          <p:cNvPicPr>
            <a:picLocks noChangeAspect="1"/>
          </p:cNvPicPr>
          <p:nvPr/>
        </p:nvPicPr>
        <p:blipFill>
          <a:blip r:embed="rId2"/>
          <a:stretch>
            <a:fillRect/>
          </a:stretch>
        </p:blipFill>
        <p:spPr>
          <a:xfrm>
            <a:off x="228600" y="1371600"/>
            <a:ext cx="8763000" cy="4795267"/>
          </a:xfrm>
          <a:prstGeom prst="rect">
            <a:avLst/>
          </a:prstGeom>
        </p:spPr>
      </p:pic>
    </p:spTree>
    <p:extLst>
      <p:ext uri="{BB962C8B-B14F-4D97-AF65-F5344CB8AC3E}">
        <p14:creationId xmlns:p14="http://schemas.microsoft.com/office/powerpoint/2010/main" val="3818425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990600"/>
            <a:ext cx="7772400" cy="553998"/>
          </a:xfrm>
          <a:prstGeom prst="rect">
            <a:avLst/>
          </a:prstGeom>
        </p:spPr>
        <p:txBody>
          <a:bodyPr/>
          <a:lst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a:lstStyle>
          <a:p>
            <a:pPr algn="ctr"/>
            <a:r>
              <a:rPr lang="en-US" dirty="0" smtClean="0"/>
              <a:t>Daily Safety Check-In (DSCI)</a:t>
            </a:r>
            <a:endParaRPr lang="en-US" dirty="0"/>
          </a:p>
        </p:txBody>
      </p:sp>
      <p:sp>
        <p:nvSpPr>
          <p:cNvPr id="3" name="TextBox 2"/>
          <p:cNvSpPr txBox="1"/>
          <p:nvPr/>
        </p:nvSpPr>
        <p:spPr>
          <a:xfrm>
            <a:off x="1676400" y="2362200"/>
            <a:ext cx="6096000" cy="646331"/>
          </a:xfrm>
          <a:prstGeom prst="rect">
            <a:avLst/>
          </a:prstGeom>
          <a:noFill/>
        </p:spPr>
        <p:txBody>
          <a:bodyPr wrap="square" rtlCol="0">
            <a:spAutoFit/>
          </a:bodyPr>
          <a:lstStyle/>
          <a:p>
            <a:pPr algn="ctr"/>
            <a:r>
              <a:rPr lang="en-US" sz="3600" dirty="0" smtClean="0"/>
              <a:t>Everyday @ 0905</a:t>
            </a:r>
            <a:endParaRPr lang="en-US" sz="3600" dirty="0"/>
          </a:p>
        </p:txBody>
      </p:sp>
    </p:spTree>
    <p:extLst>
      <p:ext uri="{BB962C8B-B14F-4D97-AF65-F5344CB8AC3E}">
        <p14:creationId xmlns:p14="http://schemas.microsoft.com/office/powerpoint/2010/main" val="327254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524000"/>
            <a:ext cx="6477000" cy="584775"/>
          </a:xfrm>
          <a:prstGeom prst="rect">
            <a:avLst/>
          </a:prstGeom>
          <a:noFill/>
        </p:spPr>
        <p:txBody>
          <a:bodyPr wrap="square" rtlCol="0">
            <a:spAutoFit/>
          </a:bodyPr>
          <a:lstStyle/>
          <a:p>
            <a:r>
              <a:rPr lang="en-US" sz="3200" b="1" dirty="0" smtClean="0"/>
              <a:t>Next Lab Huddle: February 11</a:t>
            </a:r>
            <a:r>
              <a:rPr lang="en-US" sz="3200" b="1" baseline="30000" dirty="0" smtClean="0"/>
              <a:t>th</a:t>
            </a:r>
            <a:r>
              <a:rPr lang="en-US" sz="3200" b="1" dirty="0" smtClean="0"/>
              <a:t>, 2020</a:t>
            </a:r>
            <a:endParaRPr lang="en-US" sz="3200" b="1" dirty="0"/>
          </a:p>
        </p:txBody>
      </p:sp>
      <p:pic>
        <p:nvPicPr>
          <p:cNvPr id="3" name="Picture 2" descr="Engineer Everything: PSSR (Personal Safety &amp; Soci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514600"/>
            <a:ext cx="3810000" cy="3086100"/>
          </a:xfrm>
          <a:prstGeom prst="rect">
            <a:avLst/>
          </a:prstGeom>
        </p:spPr>
      </p:pic>
    </p:spTree>
    <p:extLst>
      <p:ext uri="{BB962C8B-B14F-4D97-AF65-F5344CB8AC3E}">
        <p14:creationId xmlns:p14="http://schemas.microsoft.com/office/powerpoint/2010/main" val="298567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53998"/>
          </a:xfrm>
        </p:spPr>
        <p:txBody>
          <a:bodyPr/>
          <a:lstStyle/>
          <a:p>
            <a:pPr algn="ctr"/>
            <a:r>
              <a:rPr lang="en-US" dirty="0" smtClean="0"/>
              <a:t>Patient and Family Promise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9798"/>
            <a:ext cx="81375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998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Serious Safety Events</a:t>
            </a:r>
            <a:endParaRPr lang="en-US" dirty="0"/>
          </a:p>
        </p:txBody>
      </p:sp>
      <p:sp>
        <p:nvSpPr>
          <p:cNvPr id="3" name="Content Placeholder 2"/>
          <p:cNvSpPr>
            <a:spLocks noGrp="1"/>
          </p:cNvSpPr>
          <p:nvPr>
            <p:ph idx="1"/>
          </p:nvPr>
        </p:nvSpPr>
        <p:spPr>
          <a:xfrm>
            <a:off x="3200400" y="2514600"/>
            <a:ext cx="2590800" cy="2985433"/>
          </a:xfrm>
        </p:spPr>
        <p:txBody>
          <a:bodyPr/>
          <a:lstStyle/>
          <a:p>
            <a:pPr marL="0" indent="0">
              <a:buNone/>
            </a:pPr>
            <a:r>
              <a:rPr lang="en-US" sz="2400" dirty="0" smtClean="0"/>
              <a:t>WFB: 51 </a:t>
            </a:r>
          </a:p>
          <a:p>
            <a:pPr marL="0" indent="0">
              <a:buNone/>
            </a:pPr>
            <a:r>
              <a:rPr lang="en-US" sz="2400" dirty="0" smtClean="0"/>
              <a:t>BCH: 82</a:t>
            </a:r>
          </a:p>
          <a:p>
            <a:pPr marL="0" indent="0">
              <a:buNone/>
            </a:pPr>
            <a:r>
              <a:rPr lang="en-US" sz="2400" dirty="0" smtClean="0"/>
              <a:t>DMC: 236</a:t>
            </a:r>
          </a:p>
          <a:p>
            <a:pPr marL="0" indent="0">
              <a:buNone/>
            </a:pPr>
            <a:r>
              <a:rPr lang="en-US" sz="2400" dirty="0" smtClean="0"/>
              <a:t>HPMC: 45</a:t>
            </a:r>
          </a:p>
          <a:p>
            <a:pPr marL="0" indent="0">
              <a:buNone/>
            </a:pPr>
            <a:r>
              <a:rPr lang="en-US" sz="2400" dirty="0" smtClean="0"/>
              <a:t>LMC: 72</a:t>
            </a:r>
          </a:p>
          <a:p>
            <a:pPr marL="0" indent="0">
              <a:buNone/>
            </a:pPr>
            <a:r>
              <a:rPr lang="en-US" sz="2400" dirty="0" smtClean="0"/>
              <a:t>WMC:109</a:t>
            </a:r>
            <a:endParaRPr lang="en-US" sz="2400" dirty="0"/>
          </a:p>
        </p:txBody>
      </p:sp>
      <p:sp>
        <p:nvSpPr>
          <p:cNvPr id="6" name="TextBox 5"/>
          <p:cNvSpPr txBox="1"/>
          <p:nvPr/>
        </p:nvSpPr>
        <p:spPr>
          <a:xfrm>
            <a:off x="2819400" y="1722566"/>
            <a:ext cx="32766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Days since last SSE: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63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815" y="457200"/>
            <a:ext cx="7772400" cy="553998"/>
          </a:xfrm>
        </p:spPr>
        <p:txBody>
          <a:bodyPr/>
          <a:lstStyle/>
          <a:p>
            <a:pPr algn="ctr"/>
            <a:r>
              <a:rPr lang="en-US" dirty="0" smtClean="0"/>
              <a:t>Lab Pathology Deviations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556535202"/>
              </p:ext>
            </p:extLst>
          </p:nvPr>
        </p:nvGraphicFramePr>
        <p:xfrm>
          <a:off x="1066800" y="1828800"/>
          <a:ext cx="72390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629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81000"/>
            <a:ext cx="7772400" cy="553998"/>
          </a:xfrm>
        </p:spPr>
        <p:txBody>
          <a:bodyPr/>
          <a:lstStyle/>
          <a:p>
            <a:pPr algn="ctr"/>
            <a:r>
              <a:rPr lang="en-US" dirty="0" smtClean="0"/>
              <a:t>Lab Pathology Deviations</a:t>
            </a:r>
            <a:endParaRPr lang="en-US" dirty="0"/>
          </a:p>
        </p:txBody>
      </p:sp>
      <p:sp>
        <p:nvSpPr>
          <p:cNvPr id="2" name="TextBox 1"/>
          <p:cNvSpPr txBox="1"/>
          <p:nvPr/>
        </p:nvSpPr>
        <p:spPr>
          <a:xfrm>
            <a:off x="6553200" y="6172200"/>
            <a:ext cx="24970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7030A0"/>
                </a:solidFill>
                <a:latin typeface="Calibri"/>
              </a:rPr>
              <a:t>December – Purple (62)</a:t>
            </a:r>
            <a:endParaRPr kumimoji="0" lang="en-US" sz="1400" b="1" i="0" u="none" strike="noStrike" kern="1200" cap="none" spc="0" normalizeH="0" baseline="0" noProof="0" dirty="0">
              <a:ln>
                <a:noFill/>
              </a:ln>
              <a:solidFill>
                <a:srgbClr val="7030A0"/>
              </a:solidFill>
              <a:effectLst/>
              <a:uLnTx/>
              <a:uFillTx/>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val="2220444161"/>
              </p:ext>
            </p:extLst>
          </p:nvPr>
        </p:nvGraphicFramePr>
        <p:xfrm>
          <a:off x="228600" y="1066800"/>
          <a:ext cx="8593015"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0888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457200"/>
            <a:ext cx="7772400" cy="553998"/>
          </a:xfrm>
        </p:spPr>
        <p:txBody>
          <a:bodyPr/>
          <a:lstStyle/>
          <a:p>
            <a:pPr algn="ctr"/>
            <a:r>
              <a:rPr lang="en-US" dirty="0" smtClean="0"/>
              <a:t>Lab Pathology Deviations by Section</a:t>
            </a:r>
            <a:endParaRPr lang="en-US" dirty="0"/>
          </a:p>
        </p:txBody>
      </p:sp>
      <p:sp>
        <p:nvSpPr>
          <p:cNvPr id="7" name="TextBox 6"/>
          <p:cNvSpPr txBox="1"/>
          <p:nvPr/>
        </p:nvSpPr>
        <p:spPr>
          <a:xfrm>
            <a:off x="6553200" y="6172200"/>
            <a:ext cx="24970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7030A0"/>
                </a:solidFill>
                <a:latin typeface="Calibri"/>
              </a:rPr>
              <a:t>December – Purple (62)</a:t>
            </a:r>
            <a:endParaRPr kumimoji="0" lang="en-US" sz="1400" b="1" i="0" u="none" strike="noStrike" kern="1200" cap="none" spc="0" normalizeH="0" baseline="0" noProof="0" dirty="0">
              <a:ln>
                <a:noFill/>
              </a:ln>
              <a:solidFill>
                <a:srgbClr val="7030A0"/>
              </a:solidFill>
              <a:effectLst/>
              <a:uLnTx/>
              <a:uFillTx/>
              <a:latin typeface="Calibri"/>
            </a:endParaRPr>
          </a:p>
        </p:txBody>
      </p:sp>
      <p:graphicFrame>
        <p:nvGraphicFramePr>
          <p:cNvPr id="9" name="Chart 8"/>
          <p:cNvGraphicFramePr>
            <a:graphicFrameLocks/>
          </p:cNvGraphicFramePr>
          <p:nvPr>
            <p:extLst>
              <p:ext uri="{D42A27DB-BD31-4B8C-83A1-F6EECF244321}">
                <p14:modId xmlns:p14="http://schemas.microsoft.com/office/powerpoint/2010/main" val="522125660"/>
              </p:ext>
            </p:extLst>
          </p:nvPr>
        </p:nvGraphicFramePr>
        <p:xfrm>
          <a:off x="685800" y="1219200"/>
          <a:ext cx="80010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7300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57200"/>
            <a:ext cx="7772400" cy="553998"/>
          </a:xfrm>
        </p:spPr>
        <p:txBody>
          <a:bodyPr/>
          <a:lstStyle/>
          <a:p>
            <a:pPr algn="ctr"/>
            <a:r>
              <a:rPr lang="en-US" dirty="0" smtClean="0"/>
              <a:t>RL</a:t>
            </a:r>
            <a:r>
              <a:rPr lang="en-US" dirty="0"/>
              <a:t>6</a:t>
            </a:r>
            <a:r>
              <a:rPr lang="en-US" dirty="0" smtClean="0"/>
              <a:t> Closing the Loop Compliance</a:t>
            </a:r>
            <a:endParaRPr lang="en-US" dirty="0"/>
          </a:p>
        </p:txBody>
      </p:sp>
      <p:pic>
        <p:nvPicPr>
          <p:cNvPr id="3" name="Picture 2"/>
          <p:cNvPicPr>
            <a:picLocks noChangeAspect="1"/>
          </p:cNvPicPr>
          <p:nvPr/>
        </p:nvPicPr>
        <p:blipFill>
          <a:blip r:embed="rId2"/>
          <a:stretch>
            <a:fillRect/>
          </a:stretch>
        </p:blipFill>
        <p:spPr>
          <a:xfrm>
            <a:off x="5105400" y="3886200"/>
            <a:ext cx="3886200" cy="2638425"/>
          </a:xfrm>
          <a:prstGeom prst="rect">
            <a:avLst/>
          </a:prstGeom>
        </p:spPr>
      </p:pic>
      <p:sp>
        <p:nvSpPr>
          <p:cNvPr id="6" name="Rounded Rectangle 5"/>
          <p:cNvSpPr/>
          <p:nvPr/>
        </p:nvSpPr>
        <p:spPr>
          <a:xfrm>
            <a:off x="5170965" y="6143625"/>
            <a:ext cx="3668235"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noFill/>
            </a:endParaRPr>
          </a:p>
        </p:txBody>
      </p:sp>
      <p:sp>
        <p:nvSpPr>
          <p:cNvPr id="7" name="TextBox 6"/>
          <p:cNvSpPr txBox="1"/>
          <p:nvPr/>
        </p:nvSpPr>
        <p:spPr>
          <a:xfrm>
            <a:off x="2514600" y="5627119"/>
            <a:ext cx="2743200" cy="461665"/>
          </a:xfrm>
          <a:prstGeom prst="rect">
            <a:avLst/>
          </a:prstGeom>
          <a:noFill/>
        </p:spPr>
        <p:txBody>
          <a:bodyPr wrap="square" rtlCol="0">
            <a:spAutoFit/>
          </a:bodyPr>
          <a:lstStyle/>
          <a:p>
            <a:r>
              <a:rPr lang="en-US" sz="2400" dirty="0" smtClean="0"/>
              <a:t>Your name here!</a:t>
            </a:r>
            <a:endParaRPr lang="en-US" sz="2400" dirty="0"/>
          </a:p>
        </p:txBody>
      </p:sp>
      <p:cxnSp>
        <p:nvCxnSpPr>
          <p:cNvPr id="9" name="Straight Arrow Connector 8"/>
          <p:cNvCxnSpPr/>
          <p:nvPr/>
        </p:nvCxnSpPr>
        <p:spPr>
          <a:xfrm>
            <a:off x="4572000" y="6019800"/>
            <a:ext cx="598965" cy="228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290582" y="1752600"/>
            <a:ext cx="3429000" cy="830997"/>
          </a:xfrm>
          <a:prstGeom prst="rect">
            <a:avLst/>
          </a:prstGeom>
          <a:noFill/>
        </p:spPr>
        <p:txBody>
          <a:bodyPr wrap="square" rtlCol="0">
            <a:spAutoFit/>
          </a:bodyPr>
          <a:lstStyle/>
          <a:p>
            <a:r>
              <a:rPr lang="en-US" sz="2400" b="1" dirty="0" smtClean="0"/>
              <a:t>Closing the Loop</a:t>
            </a:r>
          </a:p>
          <a:p>
            <a:r>
              <a:rPr lang="en-US" sz="2400" b="1" dirty="0" smtClean="0"/>
              <a:t>December 57/62 = 92%</a:t>
            </a:r>
            <a:endParaRPr lang="en-US" sz="2400" b="1" dirty="0"/>
          </a:p>
        </p:txBody>
      </p:sp>
      <p:graphicFrame>
        <p:nvGraphicFramePr>
          <p:cNvPr id="11" name="Chart 10"/>
          <p:cNvGraphicFramePr>
            <a:graphicFrameLocks/>
          </p:cNvGraphicFramePr>
          <p:nvPr>
            <p:extLst>
              <p:ext uri="{D42A27DB-BD31-4B8C-83A1-F6EECF244321}">
                <p14:modId xmlns:p14="http://schemas.microsoft.com/office/powerpoint/2010/main" val="1030212788"/>
              </p:ext>
            </p:extLst>
          </p:nvPr>
        </p:nvGraphicFramePr>
        <p:xfrm>
          <a:off x="299482" y="1380516"/>
          <a:ext cx="4572000" cy="3267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1776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066800"/>
            <a:ext cx="2819400" cy="2769989"/>
          </a:xfrm>
        </p:spPr>
        <p:txBody>
          <a:bodyPr/>
          <a:lstStyle/>
          <a:p>
            <a:pPr algn="ctr"/>
            <a:r>
              <a:rPr lang="en-US" dirty="0" smtClean="0"/>
              <a:t>RL</a:t>
            </a:r>
            <a:r>
              <a:rPr lang="en-US" dirty="0"/>
              <a:t>6</a:t>
            </a:r>
            <a:r>
              <a:rPr lang="en-US" dirty="0" smtClean="0"/>
              <a:t> Closing the Loop Compliance</a:t>
            </a:r>
            <a:br>
              <a:rPr lang="en-US" dirty="0" smtClean="0"/>
            </a:br>
            <a:r>
              <a:rPr lang="en-US" dirty="0" smtClean="0"/>
              <a:t>by</a:t>
            </a:r>
            <a:br>
              <a:rPr lang="en-US" dirty="0" smtClean="0"/>
            </a:br>
            <a:r>
              <a:rPr lang="en-US" dirty="0" smtClean="0"/>
              <a:t>Section</a:t>
            </a:r>
            <a:endParaRPr lang="en-US" dirty="0"/>
          </a:p>
        </p:txBody>
      </p:sp>
      <p:pic>
        <p:nvPicPr>
          <p:cNvPr id="3" name="Picture 2"/>
          <p:cNvPicPr>
            <a:picLocks noChangeAspect="1"/>
          </p:cNvPicPr>
          <p:nvPr/>
        </p:nvPicPr>
        <p:blipFill>
          <a:blip r:embed="rId2"/>
          <a:stretch>
            <a:fillRect/>
          </a:stretch>
        </p:blipFill>
        <p:spPr>
          <a:xfrm>
            <a:off x="3886200" y="228600"/>
            <a:ext cx="4743244" cy="6311067"/>
          </a:xfrm>
          <a:prstGeom prst="rect">
            <a:avLst/>
          </a:prstGeom>
        </p:spPr>
      </p:pic>
    </p:spTree>
    <p:extLst>
      <p:ext uri="{BB962C8B-B14F-4D97-AF65-F5344CB8AC3E}">
        <p14:creationId xmlns:p14="http://schemas.microsoft.com/office/powerpoint/2010/main" val="77395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8354" name="Rectangle 2"/>
          <p:cNvSpPr>
            <a:spLocks noChangeArrowheads="1"/>
          </p:cNvSpPr>
          <p:nvPr/>
        </p:nvSpPr>
        <p:spPr bwMode="auto">
          <a:xfrm>
            <a:off x="571500" y="2895600"/>
            <a:ext cx="7696200" cy="990600"/>
          </a:xfrm>
          <a:prstGeom prst="rect">
            <a:avLst/>
          </a:prstGeom>
          <a:solidFill>
            <a:srgbClr val="333399">
              <a:alpha val="20000"/>
            </a:srgb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75779" name="Rectangle 3"/>
          <p:cNvSpPr>
            <a:spLocks noGrp="1" noChangeArrowheads="1"/>
          </p:cNvSpPr>
          <p:nvPr>
            <p:ph idx="4294967295"/>
          </p:nvPr>
        </p:nvSpPr>
        <p:spPr>
          <a:xfrm>
            <a:off x="914400" y="1905000"/>
            <a:ext cx="7010400" cy="3317875"/>
          </a:xfrm>
        </p:spPr>
        <p:txBody>
          <a:bodyPr lIns="91440" tIns="45720" rIns="91440" bIns="45720"/>
          <a:lstStyle/>
          <a:p>
            <a:pPr marL="349250" indent="-349250" eaLnBrk="1" hangingPunct="1">
              <a:buFontTx/>
              <a:buAutoNum type="arabicPeriod"/>
            </a:pPr>
            <a:r>
              <a:rPr lang="en-US" dirty="0" smtClean="0">
                <a:solidFill>
                  <a:schemeClr val="tx2"/>
                </a:solidFill>
              </a:rPr>
              <a:t>Sender communicates an order, request, or information to a Receiver</a:t>
            </a:r>
          </a:p>
          <a:p>
            <a:pPr marL="349250" indent="-349250" eaLnBrk="1" hangingPunct="1">
              <a:buFontTx/>
              <a:buAutoNum type="arabicPeriod"/>
            </a:pPr>
            <a:r>
              <a:rPr lang="en-US" dirty="0" smtClean="0">
                <a:solidFill>
                  <a:schemeClr val="tx2"/>
                </a:solidFill>
              </a:rPr>
              <a:t>Receiver </a:t>
            </a:r>
            <a:r>
              <a:rPr lang="en-US" b="1" dirty="0" smtClean="0">
                <a:solidFill>
                  <a:schemeClr val="tx2"/>
                </a:solidFill>
              </a:rPr>
              <a:t>writes </a:t>
            </a:r>
            <a:r>
              <a:rPr lang="en-US" dirty="0" smtClean="0">
                <a:solidFill>
                  <a:schemeClr val="tx2"/>
                </a:solidFill>
              </a:rPr>
              <a:t>the order or result and </a:t>
            </a:r>
            <a:r>
              <a:rPr lang="en-US" b="1" i="1" dirty="0" smtClean="0">
                <a:solidFill>
                  <a:schemeClr val="tx2"/>
                </a:solidFill>
              </a:rPr>
              <a:t>reads it back</a:t>
            </a:r>
            <a:r>
              <a:rPr lang="en-US" dirty="0" smtClean="0">
                <a:solidFill>
                  <a:schemeClr val="tx2"/>
                </a:solidFill>
              </a:rPr>
              <a:t> as written to the sender</a:t>
            </a:r>
          </a:p>
          <a:p>
            <a:pPr marL="349250" indent="-349250" eaLnBrk="1" hangingPunct="1">
              <a:buFontTx/>
              <a:buAutoNum type="arabicPeriod"/>
            </a:pPr>
            <a:r>
              <a:rPr lang="en-US" dirty="0" smtClean="0">
                <a:solidFill>
                  <a:schemeClr val="tx2"/>
                </a:solidFill>
              </a:rPr>
              <a:t>Sender acknowledges </a:t>
            </a:r>
            <a:r>
              <a:rPr lang="en-US" i="1" dirty="0" smtClean="0">
                <a:solidFill>
                  <a:schemeClr val="tx2"/>
                </a:solidFill>
              </a:rPr>
              <a:t>the accuracy</a:t>
            </a:r>
            <a:r>
              <a:rPr lang="en-US" dirty="0" smtClean="0">
                <a:solidFill>
                  <a:schemeClr val="tx2"/>
                </a:solidFill>
              </a:rPr>
              <a:t> of the read-back. If not correct, repeats/clarifies the communication</a:t>
            </a:r>
          </a:p>
        </p:txBody>
      </p:sp>
      <p:sp>
        <p:nvSpPr>
          <p:cNvPr id="7578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noFill/>
          <a:ln w="1905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ahoma" pitchFamily="34" charset="0"/>
                <a:ea typeface="+mn-ea"/>
                <a:cs typeface="Arial" pitchFamily="34" charset="0"/>
              </a:rPr>
              <a:t>0</a:t>
            </a:r>
          </a:p>
        </p:txBody>
      </p:sp>
      <p:sp>
        <p:nvSpPr>
          <p:cNvPr id="75781" name="Rectangle 7"/>
          <p:cNvSpPr>
            <a:spLocks noChangeArrowheads="1"/>
          </p:cNvSpPr>
          <p:nvPr/>
        </p:nvSpPr>
        <p:spPr bwMode="auto">
          <a:xfrm>
            <a:off x="2209800" y="5511800"/>
            <a:ext cx="3429000" cy="457200"/>
          </a:xfrm>
          <a:prstGeom prst="rect">
            <a:avLst/>
          </a:prstGeom>
          <a:noFill/>
          <a:ln w="28575" algn="ctr">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Arial" pitchFamily="34" charset="0"/>
                <a:ea typeface="+mn-ea"/>
                <a:cs typeface="Arial" pitchFamily="34" charset="0"/>
              </a:rPr>
              <a:t>“That’s correct.”</a:t>
            </a:r>
          </a:p>
        </p:txBody>
      </p:sp>
      <p:sp>
        <p:nvSpPr>
          <p:cNvPr id="75782" name="Title 1"/>
          <p:cNvSpPr>
            <a:spLocks/>
          </p:cNvSpPr>
          <p:nvPr/>
        </p:nvSpPr>
        <p:spPr bwMode="auto">
          <a:xfrm>
            <a:off x="878457" y="1118978"/>
            <a:ext cx="7924800" cy="411163"/>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srgbClr val="4261AD"/>
                </a:solidFill>
                <a:effectLst/>
                <a:uLnTx/>
                <a:uFillTx/>
                <a:latin typeface="Arial" pitchFamily="34" charset="0"/>
                <a:ea typeface="+mn-ea"/>
                <a:cs typeface="Arial" pitchFamily="34" charset="0"/>
              </a:rPr>
              <a:t>Read-Back </a:t>
            </a:r>
            <a:r>
              <a:rPr kumimoji="0" lang="en-US" sz="2700" b="0" i="0" u="none" strike="noStrike" kern="1200" cap="none" spc="0" normalizeH="0" baseline="0" noProof="0" dirty="0">
                <a:ln>
                  <a:noFill/>
                </a:ln>
                <a:solidFill>
                  <a:srgbClr val="F07B05"/>
                </a:solidFill>
                <a:effectLst/>
                <a:uLnTx/>
                <a:uFillTx/>
                <a:latin typeface="Arial" pitchFamily="34" charset="0"/>
                <a:ea typeface="+mn-ea"/>
                <a:cs typeface="Arial" pitchFamily="34" charset="0"/>
              </a:rPr>
              <a:t>Technique</a:t>
            </a:r>
          </a:p>
        </p:txBody>
      </p:sp>
      <p:sp>
        <p:nvSpPr>
          <p:cNvPr id="8" name="Rectangle 7"/>
          <p:cNvSpPr/>
          <p:nvPr/>
        </p:nvSpPr>
        <p:spPr>
          <a:xfrm>
            <a:off x="0" y="-1588"/>
            <a:ext cx="9144000" cy="914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146304" rIns="146304" bIns="146304" anchor="ctr"/>
          <a:lstStyle/>
          <a:p>
            <a:pPr marL="287338" eaLnBrk="1" fontAlgn="auto" hangingPunct="1">
              <a:spcBef>
                <a:spcPts val="0"/>
              </a:spcBef>
              <a:spcAft>
                <a:spcPts val="0"/>
              </a:spcAft>
              <a:defRPr/>
            </a:pPr>
            <a:r>
              <a:rPr lang="en-US" sz="3000" b="1" dirty="0" smtClean="0">
                <a:solidFill>
                  <a:srgbClr val="FFFFFF"/>
                </a:solidFill>
                <a:latin typeface="Arial" panose="020B0604020202020204" pitchFamily="34" charset="0"/>
                <a:cs typeface="Arial" panose="020B0604020202020204" pitchFamily="34" charset="0"/>
              </a:rPr>
              <a:t>Safety Focus of the Month: Read/Repeat Back</a:t>
            </a:r>
            <a:endParaRPr lang="en-US" sz="3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9758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48354"/>
                                        </p:tgtEl>
                                        <p:attrNameLst>
                                          <p:attrName>style.visibility</p:attrName>
                                        </p:attrNameLst>
                                      </p:cBhvr>
                                      <p:to>
                                        <p:strVal val="visible"/>
                                      </p:to>
                                    </p:set>
                                    <p:animEffect transition="in" filter="fade">
                                      <p:cBhvr>
                                        <p:cTn id="7" dur="1000"/>
                                        <p:tgtEl>
                                          <p:spTgt spid="2148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8354" grpId="0" animBg="1"/>
    </p:bldLst>
  </p:timing>
</p:sld>
</file>

<file path=ppt/theme/theme1.xml><?xml version="1.0" encoding="utf-8"?>
<a:theme xmlns:a="http://schemas.openxmlformats.org/drawingml/2006/main" name="WFBMC Internal Theme1">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fety_first-rev1[2]">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WFBMC Internal Theme1</Template>
  <TotalTime>4482</TotalTime>
  <Words>665</Words>
  <Application>Microsoft Office PowerPoint</Application>
  <PresentationFormat>On-screen Show (4:3)</PresentationFormat>
  <Paragraphs>72</Paragraphs>
  <Slides>14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Arial Narrow</vt:lpstr>
      <vt:lpstr>Calibri</vt:lpstr>
      <vt:lpstr>Tahoma</vt:lpstr>
      <vt:lpstr>Wingdings</vt:lpstr>
      <vt:lpstr>WFBMC Internal Theme1</vt:lpstr>
      <vt:lpstr>safety_first-rev1[2]</vt:lpstr>
      <vt:lpstr>Safety Focus</vt:lpstr>
      <vt:lpstr>Patient and Family Promise</vt:lpstr>
      <vt:lpstr>Serious Safety Events</vt:lpstr>
      <vt:lpstr>Lab Pathology Deviations</vt:lpstr>
      <vt:lpstr>Lab Pathology Deviations</vt:lpstr>
      <vt:lpstr>Lab Pathology Deviations by Section</vt:lpstr>
      <vt:lpstr>RL6 Closing the Loop Compliance</vt:lpstr>
      <vt:lpstr>RL6 Closing the Loop Compliance by Section</vt:lpstr>
      <vt:lpstr>PowerPoint Presentation</vt:lpstr>
      <vt:lpstr>PowerPoint Presentation</vt:lpstr>
      <vt:lpstr>Safety Starts Here Section Compliance 2019</vt:lpstr>
      <vt:lpstr>PowerPoint Presentation</vt:lpstr>
      <vt:lpstr>PowerPoint Presentation</vt:lpstr>
      <vt:lpstr>PowerPoint Presentation</vt:lpstr>
    </vt:vector>
  </TitlesOfParts>
  <Company>WFUHS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WFUHS</dc:creator>
  <cp:lastModifiedBy>Julie H Simmons</cp:lastModifiedBy>
  <cp:revision>266</cp:revision>
  <cp:lastPrinted>2020-01-14T12:08:21Z</cp:lastPrinted>
  <dcterms:created xsi:type="dcterms:W3CDTF">2016-09-30T15:29:35Z</dcterms:created>
  <dcterms:modified xsi:type="dcterms:W3CDTF">2020-01-21T22:19:11Z</dcterms:modified>
</cp:coreProperties>
</file>