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71" r:id="rId4"/>
    <p:sldId id="272" r:id="rId5"/>
    <p:sldId id="273" r:id="rId6"/>
    <p:sldId id="270" r:id="rId7"/>
    <p:sldId id="274" r:id="rId8"/>
    <p:sldId id="287" r:id="rId9"/>
    <p:sldId id="288" r:id="rId10"/>
    <p:sldId id="275" r:id="rId11"/>
    <p:sldId id="276" r:id="rId12"/>
    <p:sldId id="277" r:id="rId13"/>
    <p:sldId id="278" r:id="rId14"/>
    <p:sldId id="263" r:id="rId15"/>
    <p:sldId id="290" r:id="rId16"/>
    <p:sldId id="280" r:id="rId17"/>
    <p:sldId id="281" r:id="rId18"/>
    <p:sldId id="282" r:id="rId19"/>
    <p:sldId id="283" r:id="rId20"/>
    <p:sldId id="284" r:id="rId21"/>
    <p:sldId id="285" r:id="rId22"/>
    <p:sldId id="286" r:id="rId23"/>
    <p:sldId id="291" r:id="rId24"/>
    <p:sldId id="292" r:id="rId25"/>
    <p:sldId id="289" r:id="rId26"/>
    <p:sldId id="293"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9" autoAdjust="0"/>
  </p:normalViewPr>
  <p:slideViewPr>
    <p:cSldViewPr>
      <p:cViewPr varScale="1">
        <p:scale>
          <a:sx n="117" d="100"/>
          <a:sy n="117" d="100"/>
        </p:scale>
        <p:origin x="-300" y="-102"/>
      </p:cViewPr>
      <p:guideLst>
        <p:guide orient="horz" pos="2160"/>
        <p:guide pos="3839"/>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1/21/2020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1/21/2020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1/21/2020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1/21/2020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1/21/2020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1/21/2020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1/21/2020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1/21/2020</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1/21/2020</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1/21/2020</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1/21/2020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1/21/2020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1/21/2020</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Quality Control 101</a:t>
            </a:r>
            <a:endParaRPr lang="en-US" dirty="0"/>
          </a:p>
        </p:txBody>
      </p:sp>
      <p:sp>
        <p:nvSpPr>
          <p:cNvPr id="3" name="Subtitle 2"/>
          <p:cNvSpPr>
            <a:spLocks noGrp="1"/>
          </p:cNvSpPr>
          <p:nvPr>
            <p:ph type="subTitle" idx="1"/>
          </p:nvPr>
        </p:nvSpPr>
        <p:spPr>
          <a:xfrm>
            <a:off x="1522413" y="5105400"/>
            <a:ext cx="9143999" cy="1600200"/>
          </a:xfrm>
        </p:spPr>
        <p:txBody>
          <a:bodyPr>
            <a:normAutofit lnSpcReduction="10000"/>
          </a:bodyPr>
          <a:lstStyle/>
          <a:p>
            <a:r>
              <a:rPr lang="en-US" dirty="0" smtClean="0"/>
              <a:t>Wake Forest Baptist Health</a:t>
            </a:r>
          </a:p>
          <a:p>
            <a:r>
              <a:rPr lang="en-US" dirty="0" smtClean="0"/>
              <a:t>Chemistry Lab</a:t>
            </a:r>
          </a:p>
          <a:p>
            <a:r>
              <a:rPr lang="en-US" dirty="0" smtClean="0"/>
              <a:t>Winston</a:t>
            </a:r>
            <a:r>
              <a:rPr lang="en-US" dirty="0" smtClean="0"/>
              <a:t> </a:t>
            </a:r>
            <a:r>
              <a:rPr lang="en-US" dirty="0" smtClean="0"/>
              <a:t>Campus</a:t>
            </a:r>
          </a:p>
          <a:p>
            <a:endParaRPr lang="en-US" dirty="0"/>
          </a:p>
          <a:p>
            <a:r>
              <a:rPr lang="en-US" sz="1600" dirty="0" smtClean="0"/>
              <a:t>Prepared by: Emily Dockery</a:t>
            </a:r>
            <a:endParaRPr lang="en-US" sz="1600"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chart Quality Control values?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Levey-Jennings chart is the most important chart in laboratory quality control.</a:t>
            </a:r>
          </a:p>
          <a:p>
            <a:endParaRPr lang="en-US" dirty="0"/>
          </a:p>
          <a:p>
            <a:endParaRPr lang="en-US" dirty="0" smtClean="0"/>
          </a:p>
          <a:p>
            <a:endParaRPr lang="en-US" dirty="0" smtClean="0"/>
          </a:p>
          <a:p>
            <a:r>
              <a:rPr lang="en-US" dirty="0" smtClean="0"/>
              <a:t>The chart consists of a mean line with lines above and below the mean indicating standard </a:t>
            </a:r>
            <a:r>
              <a:rPr lang="en-US" dirty="0" smtClean="0"/>
              <a:t>deviations.</a:t>
            </a:r>
            <a:endParaRPr lang="en-US" dirty="0" smtClean="0"/>
          </a:p>
          <a:p>
            <a:r>
              <a:rPr lang="en-US" dirty="0" smtClean="0"/>
              <a:t>It is used to detect all kinds of analytical errors – random and </a:t>
            </a:r>
            <a:r>
              <a:rPr lang="en-US" dirty="0" smtClean="0"/>
              <a:t>systemic.</a:t>
            </a:r>
            <a:endParaRPr lang="en-US" dirty="0" smtClean="0"/>
          </a:p>
          <a:p>
            <a:r>
              <a:rPr lang="en-US" dirty="0" smtClean="0"/>
              <a:t>Error detection can be done very easily using quality </a:t>
            </a:r>
            <a:r>
              <a:rPr lang="en-US" dirty="0" smtClean="0"/>
              <a:t>criteria.</a:t>
            </a:r>
            <a:endParaRPr lang="en-US" dirty="0" smtClean="0"/>
          </a:p>
          <a:p>
            <a:r>
              <a:rPr lang="en-US" dirty="0" smtClean="0"/>
              <a:t>The most widely used quality criteria today are the Westgard </a:t>
            </a:r>
            <a:r>
              <a:rPr lang="en-US" dirty="0" smtClean="0"/>
              <a:t>Rules.</a:t>
            </a:r>
            <a:endParaRPr lang="en-US" dirty="0" smtClean="0"/>
          </a:p>
          <a:p>
            <a:pPr lvl="1"/>
            <a:r>
              <a:rPr lang="en-US" dirty="0" smtClean="0"/>
              <a:t>Westgard rules (or modifications of them) are used in almost every single biochemical, immunological, or hematological automated </a:t>
            </a:r>
            <a:r>
              <a:rPr lang="en-US" dirty="0" smtClean="0"/>
              <a:t>analyzer.</a:t>
            </a:r>
            <a:endParaRPr lang="en-US" dirty="0" smtClean="0"/>
          </a:p>
        </p:txBody>
      </p:sp>
      <p:pic>
        <p:nvPicPr>
          <p:cNvPr id="4" name="Picture 3"/>
          <p:cNvPicPr>
            <a:picLocks noChangeAspect="1"/>
          </p:cNvPicPr>
          <p:nvPr/>
        </p:nvPicPr>
        <p:blipFill>
          <a:blip r:embed="rId2"/>
          <a:stretch>
            <a:fillRect/>
          </a:stretch>
        </p:blipFill>
        <p:spPr>
          <a:xfrm>
            <a:off x="3960812" y="2286000"/>
            <a:ext cx="3733333" cy="1209524"/>
          </a:xfrm>
          <a:prstGeom prst="rect">
            <a:avLst/>
          </a:prstGeom>
        </p:spPr>
      </p:pic>
    </p:spTree>
    <p:extLst>
      <p:ext uri="{BB962C8B-B14F-4D97-AF65-F5344CB8AC3E}">
        <p14:creationId xmlns:p14="http://schemas.microsoft.com/office/powerpoint/2010/main" val="231360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Westgard Rules?</a:t>
            </a:r>
            <a:endParaRPr lang="en-US" dirty="0"/>
          </a:p>
        </p:txBody>
      </p:sp>
      <p:sp>
        <p:nvSpPr>
          <p:cNvPr id="3" name="Content Placeholder 2"/>
          <p:cNvSpPr>
            <a:spLocks noGrp="1"/>
          </p:cNvSpPr>
          <p:nvPr>
            <p:ph idx="1"/>
          </p:nvPr>
        </p:nvSpPr>
        <p:spPr/>
        <p:txBody>
          <a:bodyPr/>
          <a:lstStyle/>
          <a:p>
            <a:r>
              <a:rPr lang="en-US" dirty="0" err="1" smtClean="0"/>
              <a:t>Multirule</a:t>
            </a:r>
            <a:r>
              <a:rPr lang="en-US" dirty="0" smtClean="0"/>
              <a:t> QC uses a combination of decision criteria, or control rules, to decide whether an analytical run is in-control or </a:t>
            </a:r>
            <a:r>
              <a:rPr lang="en-US" dirty="0" smtClean="0"/>
              <a:t>out-of-control.</a:t>
            </a:r>
            <a:endParaRPr lang="en-US" dirty="0" smtClean="0"/>
          </a:p>
          <a:p>
            <a:r>
              <a:rPr lang="en-US" dirty="0" smtClean="0"/>
              <a:t>The well known Westgard </a:t>
            </a:r>
            <a:r>
              <a:rPr lang="en-US" dirty="0" err="1" smtClean="0"/>
              <a:t>multirule</a:t>
            </a:r>
            <a:r>
              <a:rPr lang="en-US" dirty="0" smtClean="0"/>
              <a:t> QC procedure uses 5 different control rules to judge the acceptability of an analytical run.</a:t>
            </a:r>
          </a:p>
          <a:p>
            <a:pPr lvl="1"/>
            <a:r>
              <a:rPr lang="en-US" dirty="0" smtClean="0"/>
              <a:t>Our facility currently implements 4 of these rules to determine whether or not QC is acceptable to report patient values:</a:t>
            </a:r>
          </a:p>
          <a:p>
            <a:pPr lvl="2"/>
            <a:r>
              <a:rPr lang="en-US" dirty="0" smtClean="0"/>
              <a:t>1-2S</a:t>
            </a:r>
          </a:p>
          <a:p>
            <a:pPr lvl="2"/>
            <a:r>
              <a:rPr lang="en-US" dirty="0" smtClean="0"/>
              <a:t>1-3S</a:t>
            </a:r>
          </a:p>
          <a:p>
            <a:pPr lvl="2"/>
            <a:r>
              <a:rPr lang="en-US" dirty="0" smtClean="0"/>
              <a:t>2-2S</a:t>
            </a:r>
          </a:p>
          <a:p>
            <a:pPr lvl="2"/>
            <a:r>
              <a:rPr lang="en-US" dirty="0" smtClean="0"/>
              <a:t>R-4S</a:t>
            </a:r>
          </a:p>
          <a:p>
            <a:pPr marL="548640" lvl="2" indent="0">
              <a:buNone/>
            </a:pPr>
            <a:endParaRPr lang="en-US" dirty="0" smtClean="0"/>
          </a:p>
        </p:txBody>
      </p:sp>
    </p:spTree>
    <p:extLst>
      <p:ext uri="{BB962C8B-B14F-4D97-AF65-F5344CB8AC3E}">
        <p14:creationId xmlns:p14="http://schemas.microsoft.com/office/powerpoint/2010/main" val="142332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Westgard Rules</a:t>
            </a:r>
            <a:endParaRPr lang="en-US" dirty="0"/>
          </a:p>
        </p:txBody>
      </p:sp>
      <p:sp>
        <p:nvSpPr>
          <p:cNvPr id="3" name="Content Placeholder 2"/>
          <p:cNvSpPr>
            <a:spLocks noGrp="1"/>
          </p:cNvSpPr>
          <p:nvPr>
            <p:ph idx="1"/>
          </p:nvPr>
        </p:nvSpPr>
        <p:spPr/>
        <p:txBody>
          <a:bodyPr/>
          <a:lstStyle/>
          <a:p>
            <a:r>
              <a:rPr lang="en-US" dirty="0" smtClean="0"/>
              <a:t>For </a:t>
            </a:r>
            <a:r>
              <a:rPr lang="en-US" dirty="0" smtClean="0"/>
              <a:t>convenience </a:t>
            </a:r>
            <a:r>
              <a:rPr lang="en-US" dirty="0" smtClean="0"/>
              <a:t>the Westgard rules have adopted a short hand notation to abbreviate different decision criteria or control </a:t>
            </a:r>
            <a:r>
              <a:rPr lang="en-US" dirty="0" smtClean="0"/>
              <a:t>rules.</a:t>
            </a:r>
            <a:endParaRPr lang="en-US" dirty="0" smtClean="0"/>
          </a:p>
          <a:p>
            <a:r>
              <a:rPr lang="en-US" dirty="0" smtClean="0"/>
              <a:t>Example:</a:t>
            </a:r>
          </a:p>
          <a:p>
            <a:pPr lvl="1"/>
            <a:r>
              <a:rPr lang="en-US" dirty="0" smtClean="0"/>
              <a:t>1</a:t>
            </a:r>
            <a:r>
              <a:rPr lang="en-US" baseline="-25000" dirty="0" smtClean="0"/>
              <a:t>2S </a:t>
            </a:r>
            <a:r>
              <a:rPr lang="en-US" dirty="0" smtClean="0"/>
              <a:t>would indicate 1 control measurement exceeding 2 standard deviations</a:t>
            </a:r>
          </a:p>
          <a:p>
            <a:pPr lvl="1"/>
            <a:r>
              <a:rPr lang="en-US" dirty="0" smtClean="0"/>
              <a:t>Combinations of rules are generally indicated by using a “slash” mark </a:t>
            </a:r>
            <a:r>
              <a:rPr lang="en-US" dirty="0" smtClean="0"/>
              <a:t>(/) </a:t>
            </a:r>
            <a:r>
              <a:rPr lang="en-US" dirty="0" smtClean="0"/>
              <a:t>between control rules (</a:t>
            </a:r>
            <a:r>
              <a:rPr lang="en-US" dirty="0" err="1" smtClean="0"/>
              <a:t>eg</a:t>
            </a:r>
            <a:r>
              <a:rPr lang="en-US" dirty="0" smtClean="0"/>
              <a:t>. 1</a:t>
            </a:r>
            <a:r>
              <a:rPr lang="en-US" baseline="-25000" dirty="0" smtClean="0"/>
              <a:t>3S</a:t>
            </a:r>
            <a:r>
              <a:rPr lang="en-US" dirty="0" smtClean="0"/>
              <a:t>/2</a:t>
            </a:r>
            <a:r>
              <a:rPr lang="en-US" baseline="-25000" dirty="0" smtClean="0"/>
              <a:t>2S</a:t>
            </a:r>
            <a:r>
              <a:rPr lang="en-US" dirty="0" smtClean="0"/>
              <a:t>).</a:t>
            </a:r>
            <a:endParaRPr lang="en-US" dirty="0"/>
          </a:p>
        </p:txBody>
      </p:sp>
    </p:spTree>
    <p:extLst>
      <p:ext uri="{BB962C8B-B14F-4D97-AF65-F5344CB8AC3E}">
        <p14:creationId xmlns:p14="http://schemas.microsoft.com/office/powerpoint/2010/main" val="74624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used in our laboratory:</a:t>
            </a:r>
            <a:endParaRPr lang="en-US" dirty="0"/>
          </a:p>
        </p:txBody>
      </p:sp>
      <p:sp>
        <p:nvSpPr>
          <p:cNvPr id="3" name="Content Placeholder 2"/>
          <p:cNvSpPr>
            <a:spLocks noGrp="1"/>
          </p:cNvSpPr>
          <p:nvPr>
            <p:ph idx="1"/>
          </p:nvPr>
        </p:nvSpPr>
        <p:spPr/>
        <p:txBody>
          <a:bodyPr/>
          <a:lstStyle/>
          <a:p>
            <a:r>
              <a:rPr lang="en-US" dirty="0" smtClean="0"/>
              <a:t>Warning Rules:</a:t>
            </a:r>
          </a:p>
          <a:p>
            <a:pPr lvl="1"/>
            <a:r>
              <a:rPr lang="en-US" dirty="0" smtClean="0"/>
              <a:t>1-2s</a:t>
            </a:r>
          </a:p>
          <a:p>
            <a:pPr lvl="1"/>
            <a:r>
              <a:rPr lang="en-US" dirty="0" smtClean="0"/>
              <a:t>R-4S</a:t>
            </a:r>
          </a:p>
          <a:p>
            <a:r>
              <a:rPr lang="en-US" dirty="0" smtClean="0"/>
              <a:t>Hard Stop Rules:</a:t>
            </a:r>
          </a:p>
          <a:p>
            <a:pPr lvl="1"/>
            <a:r>
              <a:rPr lang="en-US" dirty="0" smtClean="0"/>
              <a:t>1-3s</a:t>
            </a:r>
          </a:p>
          <a:p>
            <a:pPr lvl="1"/>
            <a:r>
              <a:rPr lang="en-US" dirty="0" smtClean="0"/>
              <a:t>2-2s</a:t>
            </a:r>
          </a:p>
          <a:p>
            <a:pPr lvl="1"/>
            <a:r>
              <a:rPr lang="en-US" dirty="0" smtClean="0"/>
              <a:t>M2-2s</a:t>
            </a:r>
            <a:endParaRPr lang="en-US" dirty="0"/>
          </a:p>
        </p:txBody>
      </p:sp>
      <p:pic>
        <p:nvPicPr>
          <p:cNvPr id="4" name="Picture 3"/>
          <p:cNvPicPr>
            <a:picLocks noChangeAspect="1"/>
          </p:cNvPicPr>
          <p:nvPr/>
        </p:nvPicPr>
        <p:blipFill>
          <a:blip r:embed="rId2"/>
          <a:stretch>
            <a:fillRect/>
          </a:stretch>
        </p:blipFill>
        <p:spPr>
          <a:xfrm>
            <a:off x="5637212" y="2209800"/>
            <a:ext cx="5546008" cy="3438525"/>
          </a:xfrm>
          <a:prstGeom prst="rect">
            <a:avLst/>
          </a:prstGeom>
        </p:spPr>
      </p:pic>
    </p:spTree>
    <p:extLst>
      <p:ext uri="{BB962C8B-B14F-4D97-AF65-F5344CB8AC3E}">
        <p14:creationId xmlns:p14="http://schemas.microsoft.com/office/powerpoint/2010/main" val="396335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a:t>
            </a:r>
            <a:r>
              <a:rPr lang="en-US" baseline="-25000" dirty="0"/>
              <a:t>2S </a:t>
            </a:r>
            <a:r>
              <a:rPr lang="en-US" dirty="0"/>
              <a:t>Rule Violation</a:t>
            </a:r>
          </a:p>
        </p:txBody>
      </p:sp>
      <p:sp>
        <p:nvSpPr>
          <p:cNvPr id="4" name="Text Placeholder 3"/>
          <p:cNvSpPr>
            <a:spLocks noGrp="1"/>
          </p:cNvSpPr>
          <p:nvPr>
            <p:ph type="body" sz="half" idx="2"/>
          </p:nvPr>
        </p:nvSpPr>
        <p:spPr>
          <a:xfrm>
            <a:off x="1522414" y="1600200"/>
            <a:ext cx="2743200" cy="3799479"/>
          </a:xfrm>
        </p:spPr>
        <p:txBody>
          <a:bodyPr>
            <a:normAutofit/>
          </a:bodyPr>
          <a:lstStyle/>
          <a:p>
            <a:r>
              <a:rPr lang="en-US" sz="1800" dirty="0"/>
              <a:t>The 1-2S rule in Beaker is set up as a warning and will flag </a:t>
            </a:r>
            <a:r>
              <a:rPr lang="en-US" sz="1800" dirty="0" smtClean="0"/>
              <a:t>yellow.</a:t>
            </a:r>
            <a:endParaRPr lang="en-US" sz="1800" dirty="0"/>
          </a:p>
          <a:p>
            <a:r>
              <a:rPr lang="en-US" sz="1800" dirty="0"/>
              <a:t>This is letting you know 1 of your control levels is more than 2 SDs from the established mean value but within 3 </a:t>
            </a:r>
            <a:r>
              <a:rPr lang="en-US" sz="1800" dirty="0" smtClean="0"/>
              <a:t>SDs.</a:t>
            </a:r>
            <a:endParaRPr lang="en-US" sz="1800" dirty="0"/>
          </a:p>
          <a:p>
            <a:endParaRPr lang="en-US" dirty="0"/>
          </a:p>
        </p:txBody>
      </p:sp>
      <p:pic>
        <p:nvPicPr>
          <p:cNvPr id="3" name="Content Placeholder 2"/>
          <p:cNvPicPr>
            <a:picLocks noGrp="1" noChangeAspect="1"/>
          </p:cNvPicPr>
          <p:nvPr>
            <p:ph idx="1"/>
          </p:nvPr>
        </p:nvPicPr>
        <p:blipFill>
          <a:blip r:embed="rId2"/>
          <a:stretch>
            <a:fillRect/>
          </a:stretch>
        </p:blipFill>
        <p:spPr>
          <a:xfrm>
            <a:off x="5151706" y="2220320"/>
            <a:ext cx="4785775" cy="3407959"/>
          </a:xfrm>
          <a:prstGeom prst="rect">
            <a:avLst/>
          </a:prstGeom>
        </p:spPr>
      </p:pic>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R-4S Rule Violation</a:t>
            </a:r>
            <a:endParaRPr lang="en-US" dirty="0"/>
          </a:p>
        </p:txBody>
      </p:sp>
      <p:sp>
        <p:nvSpPr>
          <p:cNvPr id="5" name="Text Placeholder 4"/>
          <p:cNvSpPr>
            <a:spLocks noGrp="1"/>
          </p:cNvSpPr>
          <p:nvPr>
            <p:ph type="body" sz="half" idx="2"/>
          </p:nvPr>
        </p:nvSpPr>
        <p:spPr>
          <a:xfrm>
            <a:off x="1531910" y="2514600"/>
            <a:ext cx="2743200" cy="2743200"/>
          </a:xfrm>
        </p:spPr>
        <p:txBody>
          <a:bodyPr>
            <a:normAutofit fontScale="92500" lnSpcReduction="10000"/>
          </a:bodyPr>
          <a:lstStyle/>
          <a:p>
            <a:r>
              <a:rPr lang="en-US" sz="1800" dirty="0"/>
              <a:t>The R-4S rule in Beaker is set up as a warning and will flag yellow.</a:t>
            </a:r>
          </a:p>
          <a:p>
            <a:r>
              <a:rPr lang="en-US" sz="1800" dirty="0"/>
              <a:t>This is letting you know a measurement exceeds the mean plus 2SD and another exceeds the mean minus 2SD.</a:t>
            </a:r>
          </a:p>
          <a:p>
            <a:r>
              <a:rPr lang="en-US" sz="1800" dirty="0"/>
              <a:t>This rule should be interpreted within run, not between runs.</a:t>
            </a:r>
          </a:p>
          <a:p>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612" y="2297289"/>
            <a:ext cx="4648200" cy="2869259"/>
          </a:xfrm>
          <a:prstGeom prst="rect">
            <a:avLst/>
          </a:prstGeom>
        </p:spPr>
      </p:pic>
    </p:spTree>
    <p:extLst>
      <p:ext uri="{BB962C8B-B14F-4D97-AF65-F5344CB8AC3E}">
        <p14:creationId xmlns:p14="http://schemas.microsoft.com/office/powerpoint/2010/main" val="239387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25000" dirty="0" smtClean="0"/>
              <a:t>3S </a:t>
            </a:r>
            <a:r>
              <a:rPr lang="en-US" dirty="0" smtClean="0"/>
              <a:t>Rule Violation</a:t>
            </a:r>
            <a:endParaRPr lang="en-US" dirty="0"/>
          </a:p>
        </p:txBody>
      </p:sp>
      <p:sp>
        <p:nvSpPr>
          <p:cNvPr id="5" name="Text Placeholder 4"/>
          <p:cNvSpPr>
            <a:spLocks noGrp="1"/>
          </p:cNvSpPr>
          <p:nvPr>
            <p:ph type="body" sz="half" idx="2"/>
          </p:nvPr>
        </p:nvSpPr>
        <p:spPr>
          <a:xfrm>
            <a:off x="1522414" y="1669473"/>
            <a:ext cx="2743200" cy="4267200"/>
          </a:xfrm>
        </p:spPr>
        <p:txBody>
          <a:bodyPr>
            <a:normAutofit/>
          </a:bodyPr>
          <a:lstStyle/>
          <a:p>
            <a:r>
              <a:rPr lang="en-US" sz="1800" dirty="0"/>
              <a:t>The 1-3S rule is set up as a hard stop in Beaker and will flag </a:t>
            </a:r>
            <a:r>
              <a:rPr lang="en-US" sz="1800" dirty="0" smtClean="0"/>
              <a:t>red.</a:t>
            </a:r>
            <a:endParaRPr lang="en-US" sz="1800" dirty="0"/>
          </a:p>
          <a:p>
            <a:r>
              <a:rPr lang="en-US" sz="1800" dirty="0"/>
              <a:t>This is letting you know 1 of you control levels is more than 3 SDs from the established mean </a:t>
            </a:r>
            <a:r>
              <a:rPr lang="en-US" sz="1800" dirty="0" smtClean="0"/>
              <a:t>value.</a:t>
            </a:r>
            <a:endParaRPr lang="en-US" sz="1800" dirty="0"/>
          </a:p>
          <a:p>
            <a:r>
              <a:rPr lang="en-US" sz="1800" dirty="0"/>
              <a:t>If patients have already been run they will need to be repeated along with the QC.</a:t>
            </a:r>
          </a:p>
          <a:p>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5484812" y="2362200"/>
            <a:ext cx="4404105" cy="2923079"/>
          </a:xfrm>
          <a:prstGeom prst="rect">
            <a:avLst/>
          </a:prstGeom>
        </p:spPr>
      </p:pic>
    </p:spTree>
    <p:extLst>
      <p:ext uri="{BB962C8B-B14F-4D97-AF65-F5344CB8AC3E}">
        <p14:creationId xmlns:p14="http://schemas.microsoft.com/office/powerpoint/2010/main" val="271654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25000" dirty="0" smtClean="0"/>
              <a:t>2S </a:t>
            </a:r>
            <a:r>
              <a:rPr lang="en-US" dirty="0" smtClean="0"/>
              <a:t>Rule Violation</a:t>
            </a:r>
            <a:endParaRPr lang="en-US" dirty="0"/>
          </a:p>
        </p:txBody>
      </p:sp>
      <p:sp>
        <p:nvSpPr>
          <p:cNvPr id="5" name="Text Placeholder 4"/>
          <p:cNvSpPr>
            <a:spLocks noGrp="1"/>
          </p:cNvSpPr>
          <p:nvPr>
            <p:ph type="body" sz="half" idx="2"/>
          </p:nvPr>
        </p:nvSpPr>
        <p:spPr>
          <a:xfrm>
            <a:off x="1522413" y="1905000"/>
            <a:ext cx="2743200" cy="4267200"/>
          </a:xfrm>
        </p:spPr>
        <p:txBody>
          <a:bodyPr>
            <a:normAutofit/>
          </a:bodyPr>
          <a:lstStyle/>
          <a:p>
            <a:r>
              <a:rPr lang="en-US" sz="1900" dirty="0"/>
              <a:t>The 2-2S rule is set up as a hard stop in Beaker and will flag </a:t>
            </a:r>
            <a:r>
              <a:rPr lang="en-US" sz="1900" dirty="0" smtClean="0"/>
              <a:t>red.</a:t>
            </a:r>
            <a:endParaRPr lang="en-US" sz="1900" dirty="0"/>
          </a:p>
          <a:p>
            <a:r>
              <a:rPr lang="en-US" sz="1900" dirty="0"/>
              <a:t>This is letting you know 2 levels of control are more than 2 SDs from the established mean but within 3 SDs for consecutive </a:t>
            </a:r>
            <a:r>
              <a:rPr lang="en-US" sz="1900" dirty="0" smtClean="0"/>
              <a:t>runs.</a:t>
            </a:r>
            <a:endParaRPr lang="en-US" sz="1900" dirty="0"/>
          </a:p>
          <a:p>
            <a:r>
              <a:rPr lang="en-US" sz="1900" dirty="0"/>
              <a:t>If these are results from 2 consecutive days this is an indicator of a possible systemic error that needs to be investigated.</a:t>
            </a:r>
          </a:p>
          <a:p>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5332412" y="2438400"/>
            <a:ext cx="4596130" cy="2842967"/>
          </a:xfrm>
          <a:prstGeom prst="rect">
            <a:avLst/>
          </a:prstGeom>
        </p:spPr>
      </p:pic>
    </p:spTree>
    <p:extLst>
      <p:ext uri="{BB962C8B-B14F-4D97-AF65-F5344CB8AC3E}">
        <p14:creationId xmlns:p14="http://schemas.microsoft.com/office/powerpoint/2010/main" val="361998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M2-2S Rule Violation</a:t>
            </a:r>
            <a:endParaRPr lang="en-US" dirty="0"/>
          </a:p>
        </p:txBody>
      </p:sp>
      <p:sp>
        <p:nvSpPr>
          <p:cNvPr id="8" name="Text Placeholder 7"/>
          <p:cNvSpPr>
            <a:spLocks noGrp="1"/>
          </p:cNvSpPr>
          <p:nvPr>
            <p:ph type="body" sz="half" idx="2"/>
          </p:nvPr>
        </p:nvSpPr>
        <p:spPr>
          <a:xfrm>
            <a:off x="1370012" y="1905000"/>
            <a:ext cx="2743200" cy="3625132"/>
          </a:xfrm>
        </p:spPr>
        <p:txBody>
          <a:bodyPr/>
          <a:lstStyle/>
          <a:p>
            <a:r>
              <a:rPr lang="en-US" sz="1800" dirty="0"/>
              <a:t>The M2-2S rule is set up as a hard stop in Beaker and will flag red.</a:t>
            </a:r>
          </a:p>
          <a:p>
            <a:r>
              <a:rPr lang="en-US" sz="1800" dirty="0"/>
              <a:t>This is letting you know that 2 related materials in Beaker (ex. MQ1c, MQ2c, MQ3c) exceeded 2SD on the same side of the </a:t>
            </a:r>
            <a:r>
              <a:rPr lang="en-US" sz="1800" dirty="0" smtClean="0"/>
              <a:t>mean.</a:t>
            </a:r>
            <a:endParaRPr lang="en-US" sz="1800" dirty="0"/>
          </a:p>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704" y="1911337"/>
            <a:ext cx="3263810" cy="2061353"/>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983" y="4038600"/>
            <a:ext cx="3016251" cy="1905000"/>
          </a:xfrm>
          <a:prstGeom prst="rect">
            <a:avLst/>
          </a:prstGeom>
        </p:spPr>
      </p:pic>
      <p:sp>
        <p:nvSpPr>
          <p:cNvPr id="6" name="TextBox 5"/>
          <p:cNvSpPr txBox="1"/>
          <p:nvPr/>
        </p:nvSpPr>
        <p:spPr>
          <a:xfrm>
            <a:off x="7985034" y="2547068"/>
            <a:ext cx="2362200" cy="424732"/>
          </a:xfrm>
          <a:prstGeom prst="rect">
            <a:avLst/>
          </a:prstGeom>
          <a:noFill/>
        </p:spPr>
        <p:txBody>
          <a:bodyPr wrap="square" rtlCol="0">
            <a:spAutoFit/>
          </a:bodyPr>
          <a:lstStyle/>
          <a:p>
            <a:pPr>
              <a:lnSpc>
                <a:spcPct val="90000"/>
              </a:lnSpc>
            </a:pPr>
            <a:r>
              <a:rPr lang="en-US" sz="2400" dirty="0" err="1" smtClean="0"/>
              <a:t>Multiqual</a:t>
            </a:r>
            <a:r>
              <a:rPr lang="en-US" sz="2400" dirty="0" smtClean="0"/>
              <a:t> Level 1</a:t>
            </a:r>
            <a:endParaRPr lang="en-US" sz="2400" dirty="0"/>
          </a:p>
        </p:txBody>
      </p:sp>
      <p:sp>
        <p:nvSpPr>
          <p:cNvPr id="7" name="TextBox 6"/>
          <p:cNvSpPr txBox="1"/>
          <p:nvPr/>
        </p:nvSpPr>
        <p:spPr>
          <a:xfrm>
            <a:off x="4572703" y="4815840"/>
            <a:ext cx="2895599" cy="424732"/>
          </a:xfrm>
          <a:prstGeom prst="rect">
            <a:avLst/>
          </a:prstGeom>
          <a:noFill/>
        </p:spPr>
        <p:txBody>
          <a:bodyPr wrap="square" rtlCol="0">
            <a:spAutoFit/>
          </a:bodyPr>
          <a:lstStyle/>
          <a:p>
            <a:pPr algn="ctr">
              <a:lnSpc>
                <a:spcPct val="90000"/>
              </a:lnSpc>
            </a:pPr>
            <a:r>
              <a:rPr lang="en-US" sz="2400" dirty="0" err="1" smtClean="0"/>
              <a:t>Multiqual</a:t>
            </a:r>
            <a:r>
              <a:rPr lang="en-US" sz="2400" dirty="0" smtClean="0"/>
              <a:t> Level 2</a:t>
            </a:r>
            <a:endParaRPr lang="en-US" sz="2400" dirty="0"/>
          </a:p>
        </p:txBody>
      </p:sp>
    </p:spTree>
    <p:extLst>
      <p:ext uri="{BB962C8B-B14F-4D97-AF65-F5344CB8AC3E}">
        <p14:creationId xmlns:p14="http://schemas.microsoft.com/office/powerpoint/2010/main" val="362324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possible causes of QC failure because of a random error?</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Random instrument malfunction</a:t>
            </a:r>
          </a:p>
          <a:p>
            <a:r>
              <a:rPr lang="en-US" dirty="0" smtClean="0"/>
              <a:t>Power fluctuations</a:t>
            </a:r>
          </a:p>
          <a:p>
            <a:r>
              <a:rPr lang="en-US" dirty="0" smtClean="0"/>
              <a:t>Temperature fluctuations (environment and/or incubation chamber)</a:t>
            </a:r>
          </a:p>
          <a:p>
            <a:r>
              <a:rPr lang="en-US" dirty="0" smtClean="0"/>
              <a:t>Test operator mistake</a:t>
            </a:r>
          </a:p>
          <a:p>
            <a:r>
              <a:rPr lang="en-US" dirty="0" smtClean="0"/>
              <a:t>Technique</a:t>
            </a:r>
          </a:p>
          <a:p>
            <a:r>
              <a:rPr lang="en-US" dirty="0"/>
              <a:t>Reagent preparation</a:t>
            </a:r>
          </a:p>
          <a:p>
            <a:pPr lvl="1"/>
            <a:r>
              <a:rPr lang="en-US" dirty="0"/>
              <a:t>Error in inconsistent preparation of reagent</a:t>
            </a:r>
          </a:p>
          <a:p>
            <a:pPr lvl="1"/>
            <a:r>
              <a:rPr lang="en-US" dirty="0"/>
              <a:t>Failure to consistently follow manufacturer instructions</a:t>
            </a:r>
          </a:p>
          <a:p>
            <a:r>
              <a:rPr lang="en-US" dirty="0" smtClean="0"/>
              <a:t>Control Material</a:t>
            </a:r>
          </a:p>
          <a:p>
            <a:pPr lvl="1"/>
            <a:r>
              <a:rPr lang="en-US" dirty="0"/>
              <a:t>Error in or inconsistent preparation of control material</a:t>
            </a:r>
          </a:p>
          <a:p>
            <a:pPr lvl="1"/>
            <a:r>
              <a:rPr lang="en-US" dirty="0"/>
              <a:t>Failure to consistently follow manufacturer </a:t>
            </a:r>
            <a:r>
              <a:rPr lang="en-US" dirty="0" smtClean="0"/>
              <a:t>instructions</a:t>
            </a:r>
          </a:p>
          <a:p>
            <a:r>
              <a:rPr lang="en-US" dirty="0" smtClean="0"/>
              <a:t>Software malfunction</a:t>
            </a:r>
          </a:p>
          <a:p>
            <a:r>
              <a:rPr lang="en-US" dirty="0" smtClean="0"/>
              <a:t>Possible contamination </a:t>
            </a:r>
          </a:p>
        </p:txBody>
      </p:sp>
    </p:spTree>
    <p:extLst>
      <p:ext uri="{BB962C8B-B14F-4D97-AF65-F5344CB8AC3E}">
        <p14:creationId xmlns:p14="http://schemas.microsoft.com/office/powerpoint/2010/main" val="395443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Background Info</a:t>
            </a:r>
            <a:endParaRPr lang="en-US" dirty="0"/>
          </a:p>
        </p:txBody>
      </p:sp>
      <p:sp>
        <p:nvSpPr>
          <p:cNvPr id="14" name="Content Placeholder 13"/>
          <p:cNvSpPr>
            <a:spLocks noGrp="1"/>
          </p:cNvSpPr>
          <p:nvPr>
            <p:ph idx="1"/>
          </p:nvPr>
        </p:nvSpPr>
        <p:spPr/>
        <p:txBody>
          <a:bodyPr>
            <a:normAutofit fontScale="85000" lnSpcReduction="20000"/>
          </a:bodyPr>
          <a:lstStyle/>
          <a:p>
            <a:r>
              <a:rPr lang="en-US" dirty="0" smtClean="0"/>
              <a:t>The overwhelming majority of laboratory results in clinical laboratories are being generated by automated analyzers.</a:t>
            </a:r>
          </a:p>
          <a:p>
            <a:r>
              <a:rPr lang="en-US" dirty="0" smtClean="0"/>
              <a:t>Automated analyzers produce a tremendous number of laboratory results in a very short </a:t>
            </a:r>
            <a:r>
              <a:rPr lang="en-US" dirty="0" smtClean="0"/>
              <a:t>time.</a:t>
            </a:r>
            <a:endParaRPr lang="en-US" dirty="0" smtClean="0"/>
          </a:p>
          <a:p>
            <a:r>
              <a:rPr lang="en-US" dirty="0"/>
              <a:t>This is achieved due to the </a:t>
            </a:r>
            <a:r>
              <a:rPr lang="en-US" dirty="0" smtClean="0"/>
              <a:t>combination </a:t>
            </a:r>
            <a:r>
              <a:rPr lang="en-US" dirty="0"/>
              <a:t>of technology from 3 different fields:</a:t>
            </a:r>
          </a:p>
          <a:p>
            <a:pPr lvl="1"/>
            <a:r>
              <a:rPr lang="en-US" dirty="0"/>
              <a:t>Analytical Chemistry</a:t>
            </a:r>
          </a:p>
          <a:p>
            <a:pPr lvl="1"/>
            <a:r>
              <a:rPr lang="en-US" dirty="0"/>
              <a:t>Computer Science</a:t>
            </a:r>
          </a:p>
          <a:p>
            <a:pPr lvl="1"/>
            <a:r>
              <a:rPr lang="en-US" dirty="0"/>
              <a:t>Robotics</a:t>
            </a:r>
          </a:p>
          <a:p>
            <a:r>
              <a:rPr lang="en-US" dirty="0" smtClean="0"/>
              <a:t>The combination substitutes a huge number of </a:t>
            </a:r>
            <a:r>
              <a:rPr lang="en-US" dirty="0" smtClean="0"/>
              <a:t>glassware </a:t>
            </a:r>
            <a:r>
              <a:rPr lang="en-US" dirty="0" smtClean="0"/>
              <a:t>equipment and tedious, repetitive laboratory work.</a:t>
            </a:r>
          </a:p>
          <a:p>
            <a:r>
              <a:rPr lang="en-US" dirty="0" smtClean="0"/>
              <a:t>Over time laboratory personnel’s duties have shifted from manual work to:</a:t>
            </a:r>
          </a:p>
          <a:p>
            <a:pPr lvl="1"/>
            <a:r>
              <a:rPr lang="en-US" dirty="0" smtClean="0"/>
              <a:t>Maintenance of the equipment</a:t>
            </a:r>
          </a:p>
          <a:p>
            <a:pPr lvl="1"/>
            <a:r>
              <a:rPr lang="en-US" dirty="0" smtClean="0"/>
              <a:t>Internal and external quality control</a:t>
            </a:r>
          </a:p>
          <a:p>
            <a:pPr lvl="1"/>
            <a:r>
              <a:rPr lang="en-US" dirty="0" smtClean="0"/>
              <a:t>Instrument calibration and data management of the generated results</a:t>
            </a:r>
            <a:endParaRPr lang="en-US" dirty="0"/>
          </a:p>
          <a:p>
            <a:endParaRPr lang="en-US" dirty="0" smtClean="0"/>
          </a:p>
          <a:p>
            <a:pPr lvl="1"/>
            <a:endParaRPr lang="en-US"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possible causes of QC failure because of systemic error?</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Calibration (most common cause)</a:t>
            </a:r>
          </a:p>
          <a:p>
            <a:r>
              <a:rPr lang="en-US" dirty="0" smtClean="0"/>
              <a:t>Reagent integrity</a:t>
            </a:r>
          </a:p>
          <a:p>
            <a:pPr lvl="1"/>
            <a:r>
              <a:rPr lang="en-US" dirty="0"/>
              <a:t>New lot or newly prepared (second most common cause)</a:t>
            </a:r>
          </a:p>
          <a:p>
            <a:r>
              <a:rPr lang="en-US" dirty="0" smtClean="0"/>
              <a:t>Lack of or inconsistent instrument maintenance</a:t>
            </a:r>
          </a:p>
          <a:p>
            <a:r>
              <a:rPr lang="en-US" dirty="0" smtClean="0"/>
              <a:t>An LJ chart that is improperly set (mean or SD not properly calculated)</a:t>
            </a:r>
          </a:p>
          <a:p>
            <a:r>
              <a:rPr lang="en-US" dirty="0" smtClean="0"/>
              <a:t>Instrument malfunction (reagent or sample pipette malfunction)</a:t>
            </a:r>
          </a:p>
          <a:p>
            <a:r>
              <a:rPr lang="en-US" dirty="0" smtClean="0"/>
              <a:t>Light source (deterioration)</a:t>
            </a:r>
          </a:p>
          <a:p>
            <a:r>
              <a:rPr lang="en-US" dirty="0" smtClean="0"/>
              <a:t>Incubation chamber temperature (shift in temperature or fluctuation)</a:t>
            </a:r>
          </a:p>
          <a:p>
            <a:r>
              <a:rPr lang="en-US" dirty="0" smtClean="0"/>
              <a:t>Failure to follow manufacturer instructions for performing test</a:t>
            </a:r>
          </a:p>
          <a:p>
            <a:r>
              <a:rPr lang="en-US" dirty="0" smtClean="0"/>
              <a:t>Operator technique </a:t>
            </a:r>
          </a:p>
          <a:p>
            <a:r>
              <a:rPr lang="en-US" dirty="0" smtClean="0"/>
              <a:t>Software malfunction (recent updates can cause problems)</a:t>
            </a:r>
          </a:p>
          <a:p>
            <a:r>
              <a:rPr lang="en-US" dirty="0" smtClean="0"/>
              <a:t>Possible contamination (of reagents, tubing, water flushes, ancillary equipment such as pipettes, etc.)</a:t>
            </a:r>
          </a:p>
          <a:p>
            <a:endParaRPr lang="en-US" dirty="0" smtClean="0"/>
          </a:p>
        </p:txBody>
      </p:sp>
    </p:spTree>
    <p:extLst>
      <p:ext uri="{BB962C8B-B14F-4D97-AF65-F5344CB8AC3E}">
        <p14:creationId xmlns:p14="http://schemas.microsoft.com/office/powerpoint/2010/main" val="163237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Control Troubleshooting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If my QC is out where do I start to fix the problem?</a:t>
            </a:r>
          </a:p>
          <a:p>
            <a:r>
              <a:rPr lang="en-US" dirty="0" smtClean="0"/>
              <a:t>Below are the steps your troubleshooting process should include:</a:t>
            </a:r>
          </a:p>
          <a:p>
            <a:pPr lvl="1"/>
            <a:r>
              <a:rPr lang="en-US" dirty="0" smtClean="0"/>
              <a:t>Ensure the correct QC material was used including checking the open/expiration dates as well as the lot number</a:t>
            </a:r>
          </a:p>
          <a:p>
            <a:pPr lvl="1"/>
            <a:r>
              <a:rPr lang="en-US" dirty="0" smtClean="0"/>
              <a:t>Ensure reagent is in date, appropriately mixed, and placed on the analyzer correctly.  Check for bubbles or other possible issues.</a:t>
            </a:r>
          </a:p>
          <a:p>
            <a:pPr lvl="1"/>
            <a:r>
              <a:rPr lang="en-US" dirty="0" smtClean="0"/>
              <a:t>Check instrument.  Are there any noticeable issues?  Is maintenance up to date?</a:t>
            </a:r>
          </a:p>
          <a:p>
            <a:pPr lvl="1"/>
            <a:r>
              <a:rPr lang="en-US" dirty="0" smtClean="0"/>
              <a:t>Repeat QC.</a:t>
            </a:r>
          </a:p>
          <a:p>
            <a:pPr lvl="1"/>
            <a:r>
              <a:rPr lang="en-US" dirty="0" smtClean="0"/>
              <a:t>Repeat QC using a newly opened container.</a:t>
            </a:r>
          </a:p>
          <a:p>
            <a:pPr lvl="1"/>
            <a:r>
              <a:rPr lang="en-US" dirty="0" smtClean="0"/>
              <a:t>Recalibrate with current reagent (current lot) and run QC using the newly opened container.</a:t>
            </a:r>
          </a:p>
          <a:p>
            <a:pPr lvl="1"/>
            <a:r>
              <a:rPr lang="en-US" dirty="0" smtClean="0"/>
              <a:t>Recalibrate with newly opened reagent (current lot) and run QC using the newly opened container.</a:t>
            </a:r>
          </a:p>
          <a:p>
            <a:pPr lvl="1"/>
            <a:r>
              <a:rPr lang="en-US" dirty="0" smtClean="0"/>
              <a:t>Call vendor Hotline for additional troubleshooting</a:t>
            </a:r>
            <a:endParaRPr lang="en-US" dirty="0"/>
          </a:p>
        </p:txBody>
      </p:sp>
    </p:spTree>
    <p:extLst>
      <p:ext uri="{BB962C8B-B14F-4D97-AF65-F5344CB8AC3E}">
        <p14:creationId xmlns:p14="http://schemas.microsoft.com/office/powerpoint/2010/main" val="315825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keep in mind while trying to resolve a QC issue: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All troubleshooting requires appropriate documentation.  Everything done should be written in a troubleshooting book located at the instrument.</a:t>
            </a:r>
          </a:p>
          <a:p>
            <a:r>
              <a:rPr lang="en-US" dirty="0" smtClean="0"/>
              <a:t>Patient results may </a:t>
            </a:r>
            <a:r>
              <a:rPr lang="en-US" b="1" dirty="0" smtClean="0"/>
              <a:t>NOT</a:t>
            </a:r>
            <a:r>
              <a:rPr lang="en-US" dirty="0" smtClean="0"/>
              <a:t> be released until the QC issue has been resolved.</a:t>
            </a:r>
          </a:p>
          <a:p>
            <a:r>
              <a:rPr lang="en-US" dirty="0" smtClean="0"/>
              <a:t>Patient results will need to be evaluated to determine if results were adversely compromised.</a:t>
            </a:r>
          </a:p>
          <a:p>
            <a:pPr lvl="1"/>
            <a:r>
              <a:rPr lang="en-US" dirty="0"/>
              <a:t>If it is determined that patient results were adversely compromised the technologist, supervisor or manager, and Laboratory Medical Director must determine the allotment of patient samples to be retested once the QC issue has been resolved.</a:t>
            </a:r>
          </a:p>
          <a:p>
            <a:r>
              <a:rPr lang="en-US" dirty="0" smtClean="0"/>
              <a:t>Reagent cost should not influence the decision of patient retesting.</a:t>
            </a:r>
          </a:p>
          <a:p>
            <a:r>
              <a:rPr lang="en-US" dirty="0" smtClean="0"/>
              <a:t>Management and/or the Laboratory director will need to determine the allowable deviation from the initial result to the retested result.</a:t>
            </a:r>
          </a:p>
          <a:p>
            <a:r>
              <a:rPr lang="en-US" dirty="0" smtClean="0"/>
              <a:t>Retested results exceeding the allowable error will be evaluated for their clinical significance and may require an amended patient report with correction notification to the ordering provider.</a:t>
            </a:r>
          </a:p>
          <a:p>
            <a:endParaRPr lang="en-US" dirty="0" smtClean="0"/>
          </a:p>
          <a:p>
            <a:pPr lvl="1"/>
            <a:endParaRPr lang="en-US" dirty="0"/>
          </a:p>
        </p:txBody>
      </p:sp>
    </p:spTree>
    <p:extLst>
      <p:ext uri="{BB962C8B-B14F-4D97-AF65-F5344CB8AC3E}">
        <p14:creationId xmlns:p14="http://schemas.microsoft.com/office/powerpoint/2010/main" val="377432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my corrective actions documented?</a:t>
            </a:r>
            <a:endParaRPr lang="en-US" dirty="0"/>
          </a:p>
        </p:txBody>
      </p:sp>
      <p:sp>
        <p:nvSpPr>
          <p:cNvPr id="3" name="Content Placeholder 2"/>
          <p:cNvSpPr>
            <a:spLocks noGrp="1"/>
          </p:cNvSpPr>
          <p:nvPr>
            <p:ph idx="1"/>
          </p:nvPr>
        </p:nvSpPr>
        <p:spPr/>
        <p:txBody>
          <a:bodyPr/>
          <a:lstStyle/>
          <a:p>
            <a:r>
              <a:rPr lang="en-US" dirty="0" smtClean="0"/>
              <a:t>If QC flags with a yellow warning or red hard stop a corrective action must be documented before QC can be verified</a:t>
            </a:r>
          </a:p>
          <a:p>
            <a:r>
              <a:rPr lang="en-US" dirty="0" smtClean="0"/>
              <a:t>These are documented through the QC doc option in </a:t>
            </a:r>
            <a:r>
              <a:rPr lang="en-US" dirty="0" smtClean="0"/>
              <a:t>Beaker.</a:t>
            </a:r>
            <a:endParaRPr lang="en-US" dirty="0"/>
          </a:p>
        </p:txBody>
      </p:sp>
      <p:pic>
        <p:nvPicPr>
          <p:cNvPr id="4" name="Picture 3"/>
          <p:cNvPicPr>
            <a:picLocks noChangeAspect="1"/>
          </p:cNvPicPr>
          <p:nvPr/>
        </p:nvPicPr>
        <p:blipFill>
          <a:blip r:embed="rId2"/>
          <a:stretch>
            <a:fillRect/>
          </a:stretch>
        </p:blipFill>
        <p:spPr>
          <a:xfrm>
            <a:off x="3656012" y="3352800"/>
            <a:ext cx="4267200" cy="3313747"/>
          </a:xfrm>
          <a:prstGeom prst="rect">
            <a:avLst/>
          </a:prstGeom>
        </p:spPr>
      </p:pic>
    </p:spTree>
    <p:extLst>
      <p:ext uri="{BB962C8B-B14F-4D97-AF65-F5344CB8AC3E}">
        <p14:creationId xmlns:p14="http://schemas.microsoft.com/office/powerpoint/2010/main" val="323561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Corrective Actions are selected from a pre-made list of </a:t>
            </a:r>
            <a:r>
              <a:rPr lang="en-US" dirty="0" smtClean="0"/>
              <a:t>options.</a:t>
            </a:r>
            <a:endParaRPr lang="en-US" dirty="0" smtClean="0"/>
          </a:p>
          <a:p>
            <a:r>
              <a:rPr lang="en-US" dirty="0" smtClean="0"/>
              <a:t>Comments can be added to further clarify what actions were </a:t>
            </a:r>
            <a:r>
              <a:rPr lang="en-US" dirty="0" smtClean="0"/>
              <a:t>taken.</a:t>
            </a:r>
            <a:endParaRPr lang="en-US" dirty="0" smtClean="0"/>
          </a:p>
          <a:p>
            <a:pPr lvl="1"/>
            <a:r>
              <a:rPr lang="en-US" dirty="0" smtClean="0"/>
              <a:t>This is helpful if something generic like “MT-preventative maintenance” is selected – what action was actually done?</a:t>
            </a:r>
            <a:endParaRPr lang="en-US" dirty="0"/>
          </a:p>
        </p:txBody>
      </p:sp>
      <p:pic>
        <p:nvPicPr>
          <p:cNvPr id="4" name="Picture 3"/>
          <p:cNvPicPr>
            <a:picLocks noChangeAspect="1"/>
          </p:cNvPicPr>
          <p:nvPr/>
        </p:nvPicPr>
        <p:blipFill>
          <a:blip r:embed="rId2"/>
          <a:stretch>
            <a:fillRect/>
          </a:stretch>
        </p:blipFill>
        <p:spPr>
          <a:xfrm>
            <a:off x="4875212" y="3761921"/>
            <a:ext cx="2743200" cy="2892336"/>
          </a:xfrm>
          <a:prstGeom prst="rect">
            <a:avLst/>
          </a:prstGeom>
        </p:spPr>
      </p:pic>
      <p:sp>
        <p:nvSpPr>
          <p:cNvPr id="5" name="Title 4"/>
          <p:cNvSpPr>
            <a:spLocks noGrp="1"/>
          </p:cNvSpPr>
          <p:nvPr>
            <p:ph type="title"/>
          </p:nvPr>
        </p:nvSpPr>
        <p:spPr/>
        <p:txBody>
          <a:bodyPr/>
          <a:lstStyle/>
          <a:p>
            <a:r>
              <a:rPr lang="en-US" dirty="0" smtClean="0"/>
              <a:t>What do I select in QC doc?</a:t>
            </a:r>
            <a:endParaRPr lang="en-US" dirty="0"/>
          </a:p>
        </p:txBody>
      </p:sp>
    </p:spTree>
    <p:extLst>
      <p:ext uri="{BB962C8B-B14F-4D97-AF65-F5344CB8AC3E}">
        <p14:creationId xmlns:p14="http://schemas.microsoft.com/office/powerpoint/2010/main" val="24429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this information helpful?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QC is reviewed daily as well as monthly</a:t>
            </a:r>
          </a:p>
          <a:p>
            <a:r>
              <a:rPr lang="en-US" dirty="0" smtClean="0"/>
              <a:t>Techs performing the daily maintenance on an instrument do an initial review</a:t>
            </a:r>
          </a:p>
          <a:p>
            <a:pPr lvl="1"/>
            <a:r>
              <a:rPr lang="en-US" dirty="0"/>
              <a:t>Corrective Actions are documented for any warnings or hard stop QC failures</a:t>
            </a:r>
          </a:p>
          <a:p>
            <a:pPr lvl="1"/>
            <a:r>
              <a:rPr lang="en-US" dirty="0"/>
              <a:t>Techs should also take note if there is a pattern of QC failures from day to day indicating a systemic instrument error</a:t>
            </a:r>
          </a:p>
          <a:p>
            <a:r>
              <a:rPr lang="en-US" dirty="0" smtClean="0"/>
              <a:t>There is then a second review of Daily QC by either a Specialist or Management to verify all QC was run and corrective actions were documented appropriately</a:t>
            </a:r>
          </a:p>
          <a:p>
            <a:pPr lvl="1"/>
            <a:r>
              <a:rPr lang="en-US" dirty="0" smtClean="0"/>
              <a:t>they </a:t>
            </a:r>
            <a:r>
              <a:rPr lang="en-US" dirty="0"/>
              <a:t>also take note of any repeat failures and </a:t>
            </a:r>
            <a:r>
              <a:rPr lang="en-US" dirty="0" smtClean="0"/>
              <a:t>may request </a:t>
            </a:r>
            <a:r>
              <a:rPr lang="en-US" dirty="0"/>
              <a:t>additional corrective actions be </a:t>
            </a:r>
            <a:r>
              <a:rPr lang="en-US" dirty="0" smtClean="0"/>
              <a:t>taken</a:t>
            </a:r>
            <a:endParaRPr lang="en-US" dirty="0"/>
          </a:p>
          <a:p>
            <a:r>
              <a:rPr lang="en-US" dirty="0" smtClean="0"/>
              <a:t>In addition there is a monthly review of all QC values by a Specialist or Management to identify any shifts or trends.  Means and SDs are also re-evaluated at this time.</a:t>
            </a:r>
          </a:p>
          <a:p>
            <a:pPr lvl="1"/>
            <a:r>
              <a:rPr lang="en-US" dirty="0" smtClean="0"/>
              <a:t>A second review is completed by the Laboratory Director where additional corrective actions may be suggested.</a:t>
            </a:r>
            <a:endParaRPr lang="en-US" dirty="0"/>
          </a:p>
          <a:p>
            <a:endParaRPr lang="en-US" dirty="0" smtClean="0"/>
          </a:p>
          <a:p>
            <a:pPr lvl="1"/>
            <a:endParaRPr lang="en-US" dirty="0" smtClean="0"/>
          </a:p>
        </p:txBody>
      </p:sp>
    </p:spTree>
    <p:extLst>
      <p:ext uri="{BB962C8B-B14F-4D97-AF65-F5344CB8AC3E}">
        <p14:creationId xmlns:p14="http://schemas.microsoft.com/office/powerpoint/2010/main" val="308003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Final note…</a:t>
            </a:r>
            <a:endParaRPr lang="en-US" dirty="0"/>
          </a:p>
        </p:txBody>
      </p:sp>
      <p:sp>
        <p:nvSpPr>
          <p:cNvPr id="14" name="Content Placeholder 13"/>
          <p:cNvSpPr>
            <a:spLocks noGrp="1"/>
          </p:cNvSpPr>
          <p:nvPr>
            <p:ph idx="1"/>
          </p:nvPr>
        </p:nvSpPr>
        <p:spPr>
          <a:xfrm>
            <a:off x="1522414" y="1905000"/>
            <a:ext cx="5943598" cy="4267200"/>
          </a:xfrm>
        </p:spPr>
        <p:txBody>
          <a:bodyPr>
            <a:normAutofit/>
          </a:bodyPr>
          <a:lstStyle/>
          <a:p>
            <a:r>
              <a:rPr lang="en-US" dirty="0" smtClean="0"/>
              <a:t>Laboratory Quality Control is designed to detect, reduce, and correct deficiencies in a laboratory’s internal analytical process prior </a:t>
            </a:r>
            <a:r>
              <a:rPr lang="en-US" dirty="0" smtClean="0"/>
              <a:t>to the </a:t>
            </a:r>
            <a:r>
              <a:rPr lang="en-US" dirty="0" smtClean="0"/>
              <a:t>release of patient results.</a:t>
            </a:r>
          </a:p>
          <a:p>
            <a:r>
              <a:rPr lang="en-US" dirty="0" smtClean="0"/>
              <a:t>QC should be run at a minimum daily on each instrument after maintenance is performed.</a:t>
            </a:r>
          </a:p>
          <a:p>
            <a:r>
              <a:rPr lang="en-US" dirty="0" smtClean="0"/>
              <a:t>QC should also be processed </a:t>
            </a:r>
            <a:r>
              <a:rPr lang="en-US" dirty="0" smtClean="0"/>
              <a:t>if required </a:t>
            </a:r>
            <a:r>
              <a:rPr lang="en-US" smtClean="0"/>
              <a:t>after service, </a:t>
            </a:r>
            <a:r>
              <a:rPr lang="en-US" dirty="0" smtClean="0"/>
              <a:t>with new lots of reagent, after calibration, and whenever patient results seem questionable.</a:t>
            </a:r>
          </a:p>
          <a:p>
            <a:pPr marL="0" indent="0">
              <a:buNone/>
            </a:pPr>
            <a:endParaRPr lang="en-US"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0412" y="1892531"/>
            <a:ext cx="3052293" cy="4572000"/>
          </a:xfrm>
          <a:prstGeom prst="rect">
            <a:avLst/>
          </a:prstGeom>
        </p:spPr>
      </p:pic>
    </p:spTree>
    <p:extLst>
      <p:ext uri="{BB962C8B-B14F-4D97-AF65-F5344CB8AC3E}">
        <p14:creationId xmlns:p14="http://schemas.microsoft.com/office/powerpoint/2010/main" val="331783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Quality Control?</a:t>
            </a:r>
            <a:endParaRPr lang="en-US" dirty="0"/>
          </a:p>
        </p:txBody>
      </p:sp>
      <p:sp>
        <p:nvSpPr>
          <p:cNvPr id="3" name="Content Placeholder 2"/>
          <p:cNvSpPr>
            <a:spLocks noGrp="1"/>
          </p:cNvSpPr>
          <p:nvPr>
            <p:ph idx="1"/>
          </p:nvPr>
        </p:nvSpPr>
        <p:spPr/>
        <p:txBody>
          <a:bodyPr/>
          <a:lstStyle/>
          <a:p>
            <a:r>
              <a:rPr lang="en-US" dirty="0" smtClean="0"/>
              <a:t>Quality control is an ancient procedure manufacturers used to detect the quality of their products </a:t>
            </a:r>
            <a:r>
              <a:rPr lang="en-US" dirty="0" smtClean="0"/>
              <a:t>by trying </a:t>
            </a:r>
            <a:r>
              <a:rPr lang="en-US" dirty="0" smtClean="0"/>
              <a:t>to find an early defect.</a:t>
            </a:r>
          </a:p>
          <a:p>
            <a:r>
              <a:rPr lang="en-US" dirty="0" smtClean="0"/>
              <a:t>At the time manufacturers checked every product, one by one, without exception.</a:t>
            </a:r>
          </a:p>
          <a:p>
            <a:r>
              <a:rPr lang="en-US" dirty="0" smtClean="0"/>
              <a:t>Today that standard is unattainable </a:t>
            </a:r>
            <a:r>
              <a:rPr lang="en-US" dirty="0" smtClean="0"/>
              <a:t>due </a:t>
            </a:r>
            <a:r>
              <a:rPr lang="en-US" dirty="0" smtClean="0"/>
              <a:t>to large scale production.</a:t>
            </a:r>
          </a:p>
          <a:p>
            <a:r>
              <a:rPr lang="en-US" dirty="0" smtClean="0"/>
              <a:t>Modern quality control is used to check the quality of a minimum number of samples from total production.</a:t>
            </a:r>
          </a:p>
          <a:p>
            <a:r>
              <a:rPr lang="en-US" dirty="0" smtClean="0"/>
              <a:t>This procedure is called </a:t>
            </a:r>
            <a:r>
              <a:rPr lang="en-US" b="1" dirty="0" smtClean="0"/>
              <a:t>statistical quality control (SQC) </a:t>
            </a:r>
            <a:r>
              <a:rPr lang="en-US" dirty="0" smtClean="0"/>
              <a:t>or </a:t>
            </a:r>
            <a:r>
              <a:rPr lang="en-US" b="1" dirty="0" smtClean="0"/>
              <a:t>statistical process control (SPC)</a:t>
            </a:r>
            <a:endParaRPr lang="en-US" dirty="0"/>
          </a:p>
        </p:txBody>
      </p:sp>
    </p:spTree>
    <p:extLst>
      <p:ext uri="{BB962C8B-B14F-4D97-AF65-F5344CB8AC3E}">
        <p14:creationId xmlns:p14="http://schemas.microsoft.com/office/powerpoint/2010/main" val="23780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SQC?</a:t>
            </a:r>
            <a:endParaRPr lang="en-US" dirty="0"/>
          </a:p>
        </p:txBody>
      </p:sp>
      <p:sp>
        <p:nvSpPr>
          <p:cNvPr id="3" name="Content Placeholder 2"/>
          <p:cNvSpPr>
            <a:spLocks noGrp="1"/>
          </p:cNvSpPr>
          <p:nvPr>
            <p:ph idx="1"/>
          </p:nvPr>
        </p:nvSpPr>
        <p:spPr/>
        <p:txBody>
          <a:bodyPr/>
          <a:lstStyle/>
          <a:p>
            <a:r>
              <a:rPr lang="en-US" dirty="0" smtClean="0"/>
              <a:t>SQC is faster and more efficient than single </a:t>
            </a:r>
            <a:r>
              <a:rPr lang="en-US" dirty="0" smtClean="0"/>
              <a:t>checking.</a:t>
            </a:r>
            <a:endParaRPr lang="en-US" dirty="0" smtClean="0"/>
          </a:p>
          <a:p>
            <a:r>
              <a:rPr lang="en-US" dirty="0" smtClean="0"/>
              <a:t>A general definition would be – “SQC is a process that minimizes the variability of a </a:t>
            </a:r>
            <a:r>
              <a:rPr lang="en-US" dirty="0" smtClean="0"/>
              <a:t>procedure.”</a:t>
            </a:r>
            <a:endParaRPr lang="en-US" dirty="0" smtClean="0"/>
          </a:p>
          <a:p>
            <a:r>
              <a:rPr lang="en-US" dirty="0" smtClean="0"/>
              <a:t>A wiser way to define this would be </a:t>
            </a:r>
            <a:r>
              <a:rPr lang="en-US" dirty="0" smtClean="0"/>
              <a:t>- “</a:t>
            </a:r>
            <a:r>
              <a:rPr lang="en-US" dirty="0" smtClean="0"/>
              <a:t>The process that focuses on any deviation from well defined standards.”</a:t>
            </a:r>
            <a:endParaRPr lang="en-US" dirty="0"/>
          </a:p>
        </p:txBody>
      </p:sp>
    </p:spTree>
    <p:extLst>
      <p:ext uri="{BB962C8B-B14F-4D97-AF65-F5344CB8AC3E}">
        <p14:creationId xmlns:p14="http://schemas.microsoft.com/office/powerpoint/2010/main" val="309858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process translate in a laboratory setting?</a:t>
            </a:r>
            <a:endParaRPr lang="en-US" dirty="0"/>
          </a:p>
        </p:txBody>
      </p:sp>
      <p:sp>
        <p:nvSpPr>
          <p:cNvPr id="3" name="Content Placeholder 2"/>
          <p:cNvSpPr>
            <a:spLocks noGrp="1"/>
          </p:cNvSpPr>
          <p:nvPr>
            <p:ph idx="1"/>
          </p:nvPr>
        </p:nvSpPr>
        <p:spPr/>
        <p:txBody>
          <a:bodyPr/>
          <a:lstStyle/>
          <a:p>
            <a:r>
              <a:rPr lang="en-US" dirty="0" smtClean="0"/>
              <a:t>SQC can be used in every automated production like the laboratory determinations which are performed by biomedical analyzers.</a:t>
            </a:r>
          </a:p>
          <a:p>
            <a:r>
              <a:rPr lang="en-US" dirty="0" smtClean="0"/>
              <a:t>Unlike the industrial </a:t>
            </a:r>
            <a:r>
              <a:rPr lang="en-US" dirty="0" smtClean="0"/>
              <a:t>business, </a:t>
            </a:r>
            <a:r>
              <a:rPr lang="en-US" dirty="0" smtClean="0"/>
              <a:t>where all products are similar, the laboratory determinations are totally different because of the huge biological differences among human beings.</a:t>
            </a:r>
          </a:p>
          <a:p>
            <a:r>
              <a:rPr lang="en-US" dirty="0" smtClean="0"/>
              <a:t>Because of this, SQC can only be done for the equipment and analytical methods and rarely for each laboratory </a:t>
            </a:r>
            <a:r>
              <a:rPr lang="en-US" dirty="0" smtClean="0"/>
              <a:t>result.</a:t>
            </a:r>
            <a:endParaRPr lang="en-US" dirty="0" smtClean="0"/>
          </a:p>
          <a:p>
            <a:r>
              <a:rPr lang="en-US" dirty="0" smtClean="0"/>
              <a:t>SQC of automated analyzers uses as samples not the patients’ results but the results of some special samples, control </a:t>
            </a:r>
            <a:r>
              <a:rPr lang="en-US" dirty="0" smtClean="0"/>
              <a:t>samples.</a:t>
            </a:r>
            <a:endParaRPr lang="en-US" dirty="0"/>
          </a:p>
        </p:txBody>
      </p:sp>
    </p:spTree>
    <p:extLst>
      <p:ext uri="{BB962C8B-B14F-4D97-AF65-F5344CB8AC3E}">
        <p14:creationId xmlns:p14="http://schemas.microsoft.com/office/powerpoint/2010/main" val="37916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 are Quality Control samples?</a:t>
            </a:r>
            <a:endParaRPr lang="en-US" dirty="0"/>
          </a:p>
        </p:txBody>
      </p:sp>
      <p:sp>
        <p:nvSpPr>
          <p:cNvPr id="14" name="Content Placeholder 13"/>
          <p:cNvSpPr>
            <a:spLocks noGrp="1"/>
          </p:cNvSpPr>
          <p:nvPr>
            <p:ph idx="1"/>
          </p:nvPr>
        </p:nvSpPr>
        <p:spPr/>
        <p:txBody>
          <a:bodyPr>
            <a:normAutofit fontScale="92500" lnSpcReduction="20000"/>
          </a:bodyPr>
          <a:lstStyle/>
          <a:p>
            <a:r>
              <a:rPr lang="en-US" dirty="0" smtClean="0"/>
              <a:t>Control </a:t>
            </a:r>
            <a:r>
              <a:rPr lang="en-US" dirty="0" smtClean="0"/>
              <a:t>samples</a:t>
            </a:r>
            <a:r>
              <a:rPr lang="en-US" dirty="0" smtClean="0"/>
              <a:t> </a:t>
            </a:r>
            <a:r>
              <a:rPr lang="en-US" dirty="0" smtClean="0"/>
              <a:t>are the materials that can be used for error detection in SQC </a:t>
            </a:r>
            <a:r>
              <a:rPr lang="en-US" dirty="0" smtClean="0"/>
              <a:t>methods.</a:t>
            </a:r>
            <a:endParaRPr lang="en-US" dirty="0" smtClean="0"/>
          </a:p>
          <a:p>
            <a:r>
              <a:rPr lang="en-US" dirty="0" smtClean="0"/>
              <a:t>Control samples are pools of biological fluid that contain </a:t>
            </a:r>
            <a:r>
              <a:rPr lang="en-US" dirty="0" err="1" smtClean="0"/>
              <a:t>analytes</a:t>
            </a:r>
            <a:r>
              <a:rPr lang="en-US" dirty="0" smtClean="0"/>
              <a:t> in varying known </a:t>
            </a:r>
            <a:r>
              <a:rPr lang="en-US" dirty="0" smtClean="0"/>
              <a:t>concentrations.</a:t>
            </a:r>
            <a:endParaRPr lang="en-US" dirty="0" smtClean="0"/>
          </a:p>
          <a:p>
            <a:r>
              <a:rPr lang="en-US" dirty="0" smtClean="0"/>
              <a:t>It is common in laboratories to use 2 or 3 different control samples which contain different quantities of an </a:t>
            </a:r>
            <a:r>
              <a:rPr lang="en-US" dirty="0" err="1" smtClean="0"/>
              <a:t>analyte</a:t>
            </a:r>
            <a:r>
              <a:rPr lang="en-US" dirty="0" smtClean="0"/>
              <a:t> (</a:t>
            </a:r>
            <a:r>
              <a:rPr lang="en-US" dirty="0" err="1" smtClean="0"/>
              <a:t>ie</a:t>
            </a:r>
            <a:r>
              <a:rPr lang="en-US" dirty="0" smtClean="0"/>
              <a:t>. low, normal, high</a:t>
            </a:r>
            <a:r>
              <a:rPr lang="en-US" dirty="0" smtClean="0"/>
              <a:t>).</a:t>
            </a:r>
            <a:endParaRPr lang="en-US" dirty="0" smtClean="0"/>
          </a:p>
          <a:p>
            <a:r>
              <a:rPr lang="en-US" dirty="0" smtClean="0"/>
              <a:t>Control samples with the same </a:t>
            </a:r>
            <a:r>
              <a:rPr lang="en-US" dirty="0" err="1" smtClean="0"/>
              <a:t>analytes</a:t>
            </a:r>
            <a:r>
              <a:rPr lang="en-US" dirty="0" smtClean="0"/>
              <a:t> but different concentrations are called </a:t>
            </a:r>
            <a:r>
              <a:rPr lang="en-US" dirty="0" smtClean="0"/>
              <a:t>levels.</a:t>
            </a:r>
            <a:endParaRPr lang="en-US" dirty="0" smtClean="0"/>
          </a:p>
          <a:p>
            <a:r>
              <a:rPr lang="en-US" dirty="0" smtClean="0"/>
              <a:t>Different levels check the performance of laboratory methods across all their measuring </a:t>
            </a:r>
            <a:r>
              <a:rPr lang="en-US" dirty="0" smtClean="0"/>
              <a:t>range.</a:t>
            </a:r>
            <a:endParaRPr lang="en-US" dirty="0" smtClean="0"/>
          </a:p>
          <a:p>
            <a:r>
              <a:rPr lang="en-US" dirty="0" smtClean="0"/>
              <a:t>In most cases control samples are manufactured by analyzers’ or reagents’ manufacturers, but some are also made by the </a:t>
            </a:r>
            <a:r>
              <a:rPr lang="en-US" dirty="0" smtClean="0"/>
              <a:t>laboratory.</a:t>
            </a:r>
            <a:endParaRPr lang="en-US" dirty="0"/>
          </a:p>
        </p:txBody>
      </p:sp>
    </p:spTree>
    <p:extLst>
      <p:ext uri="{BB962C8B-B14F-4D97-AF65-F5344CB8AC3E}">
        <p14:creationId xmlns:p14="http://schemas.microsoft.com/office/powerpoint/2010/main" val="113096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use Quality Control?</a:t>
            </a:r>
            <a:endParaRPr lang="en-US" dirty="0"/>
          </a:p>
        </p:txBody>
      </p:sp>
      <p:sp>
        <p:nvSpPr>
          <p:cNvPr id="3" name="Content Placeholder 2"/>
          <p:cNvSpPr>
            <a:spLocks noGrp="1"/>
          </p:cNvSpPr>
          <p:nvPr>
            <p:ph idx="1"/>
          </p:nvPr>
        </p:nvSpPr>
        <p:spPr/>
        <p:txBody>
          <a:bodyPr/>
          <a:lstStyle/>
          <a:p>
            <a:r>
              <a:rPr lang="en-US" dirty="0" smtClean="0"/>
              <a:t>Before control samples can be </a:t>
            </a:r>
            <a:r>
              <a:rPr lang="en-US" dirty="0" smtClean="0"/>
              <a:t>used, </a:t>
            </a:r>
            <a:r>
              <a:rPr lang="en-US" dirty="0" smtClean="0"/>
              <a:t>each laboratory has to estimate their </a:t>
            </a:r>
            <a:r>
              <a:rPr lang="en-US" dirty="0" smtClean="0"/>
              <a:t>limits.</a:t>
            </a:r>
            <a:endParaRPr lang="en-US" dirty="0" smtClean="0"/>
          </a:p>
          <a:p>
            <a:r>
              <a:rPr lang="en-US" dirty="0" smtClean="0"/>
              <a:t>Control limits are upper and lower limits between which the control values are allowed to </a:t>
            </a:r>
            <a:r>
              <a:rPr lang="en-US" dirty="0" smtClean="0"/>
              <a:t>fluctuate.</a:t>
            </a:r>
            <a:endParaRPr lang="en-US" dirty="0" smtClean="0"/>
          </a:p>
          <a:p>
            <a:r>
              <a:rPr lang="en-US" dirty="0" smtClean="0"/>
              <a:t>The length of a distribution curve defines the variance of the </a:t>
            </a:r>
            <a:r>
              <a:rPr lang="en-US" dirty="0" smtClean="0"/>
              <a:t>variable.</a:t>
            </a:r>
            <a:endParaRPr lang="en-US" dirty="0" smtClean="0"/>
          </a:p>
        </p:txBody>
      </p:sp>
    </p:spTree>
    <p:extLst>
      <p:ext uri="{BB962C8B-B14F-4D97-AF65-F5344CB8AC3E}">
        <p14:creationId xmlns:p14="http://schemas.microsoft.com/office/powerpoint/2010/main" val="123345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the variance determined for a new control?</a:t>
            </a:r>
            <a:endParaRPr lang="en-US" dirty="0"/>
          </a:p>
        </p:txBody>
      </p:sp>
      <p:sp>
        <p:nvSpPr>
          <p:cNvPr id="3" name="Content Placeholder 2"/>
          <p:cNvSpPr>
            <a:spLocks noGrp="1"/>
          </p:cNvSpPr>
          <p:nvPr>
            <p:ph idx="1"/>
          </p:nvPr>
        </p:nvSpPr>
        <p:spPr/>
        <p:txBody>
          <a:bodyPr>
            <a:normAutofit fontScale="92500"/>
          </a:bodyPr>
          <a:lstStyle/>
          <a:p>
            <a:r>
              <a:rPr lang="en-US" dirty="0" smtClean="0"/>
              <a:t>With every lot of quality </a:t>
            </a:r>
            <a:r>
              <a:rPr lang="en-US" dirty="0" smtClean="0"/>
              <a:t>control, </a:t>
            </a:r>
            <a:r>
              <a:rPr lang="en-US" dirty="0" smtClean="0"/>
              <a:t>an acceptable range for variation must be </a:t>
            </a:r>
            <a:r>
              <a:rPr lang="en-US" dirty="0" smtClean="0"/>
              <a:t>established.</a:t>
            </a:r>
            <a:endParaRPr lang="en-US" dirty="0" smtClean="0"/>
          </a:p>
          <a:p>
            <a:r>
              <a:rPr lang="en-US" dirty="0" smtClean="0"/>
              <a:t>This is done by performing repetitive analysis ideally across several </a:t>
            </a:r>
            <a:r>
              <a:rPr lang="en-US" dirty="0" smtClean="0"/>
              <a:t>days.</a:t>
            </a:r>
            <a:endParaRPr lang="en-US" dirty="0" smtClean="0"/>
          </a:p>
          <a:p>
            <a:r>
              <a:rPr lang="en-US" dirty="0" smtClean="0"/>
              <a:t>This is done to factor in any possible environmental fluctuations, varying maintenance timelines, technique variance among techs, etc.</a:t>
            </a:r>
          </a:p>
          <a:p>
            <a:r>
              <a:rPr lang="en-US" dirty="0" smtClean="0"/>
              <a:t>If you are evaluating an assayed </a:t>
            </a:r>
            <a:r>
              <a:rPr lang="en-US" dirty="0" smtClean="0"/>
              <a:t>control, </a:t>
            </a:r>
            <a:r>
              <a:rPr lang="en-US" dirty="0" smtClean="0"/>
              <a:t>you must make sure your established range is still within the provided range from the </a:t>
            </a:r>
            <a:r>
              <a:rPr lang="en-US" dirty="0" smtClean="0"/>
              <a:t>manufacturer. </a:t>
            </a:r>
            <a:endParaRPr lang="en-US" dirty="0" smtClean="0"/>
          </a:p>
          <a:p>
            <a:r>
              <a:rPr lang="en-US" dirty="0" smtClean="0"/>
              <a:t>If you are evaluating an </a:t>
            </a:r>
            <a:r>
              <a:rPr lang="en-US" dirty="0" err="1" smtClean="0"/>
              <a:t>unassayed</a:t>
            </a:r>
            <a:r>
              <a:rPr lang="en-US" dirty="0" smtClean="0"/>
              <a:t> control, </a:t>
            </a:r>
            <a:r>
              <a:rPr lang="en-US" dirty="0" smtClean="0"/>
              <a:t>Peer Group data will be helpful to determine if you are possibly biased on the high or low </a:t>
            </a:r>
            <a:r>
              <a:rPr lang="en-US" dirty="0" smtClean="0"/>
              <a:t>side.</a:t>
            </a:r>
            <a:endParaRPr lang="en-US" dirty="0" smtClean="0"/>
          </a:p>
        </p:txBody>
      </p:sp>
    </p:spTree>
    <p:extLst>
      <p:ext uri="{BB962C8B-B14F-4D97-AF65-F5344CB8AC3E}">
        <p14:creationId xmlns:p14="http://schemas.microsoft.com/office/powerpoint/2010/main" val="311994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a:t>
            </a:r>
            <a:r>
              <a:rPr lang="en-US" dirty="0" smtClean="0"/>
              <a:t>run </a:t>
            </a:r>
            <a:r>
              <a:rPr lang="en-US" dirty="0" smtClean="0"/>
              <a:t>my QC over multiple days.  Now what?</a:t>
            </a:r>
            <a:endParaRPr lang="en-US" dirty="0"/>
          </a:p>
        </p:txBody>
      </p:sp>
      <p:sp>
        <p:nvSpPr>
          <p:cNvPr id="3" name="Content Placeholder 2"/>
          <p:cNvSpPr>
            <a:spLocks noGrp="1"/>
          </p:cNvSpPr>
          <p:nvPr>
            <p:ph idx="1"/>
          </p:nvPr>
        </p:nvSpPr>
        <p:spPr/>
        <p:txBody>
          <a:bodyPr>
            <a:normAutofit lnSpcReduction="10000"/>
          </a:bodyPr>
          <a:lstStyle/>
          <a:p>
            <a:r>
              <a:rPr lang="en-US" dirty="0" smtClean="0"/>
              <a:t>Once you have your </a:t>
            </a:r>
            <a:r>
              <a:rPr lang="en-US" dirty="0" smtClean="0"/>
              <a:t>values, </a:t>
            </a:r>
            <a:r>
              <a:rPr lang="en-US" dirty="0" smtClean="0"/>
              <a:t>you can now calculate the factors needed to track you QC data– </a:t>
            </a:r>
            <a:r>
              <a:rPr lang="en-US" b="1" dirty="0" smtClean="0"/>
              <a:t>mean</a:t>
            </a:r>
            <a:r>
              <a:rPr lang="en-US" dirty="0" smtClean="0"/>
              <a:t> and </a:t>
            </a:r>
            <a:r>
              <a:rPr lang="en-US" b="1" dirty="0" smtClean="0"/>
              <a:t>standard deviation</a:t>
            </a:r>
          </a:p>
          <a:p>
            <a:r>
              <a:rPr lang="en-US" dirty="0" smtClean="0"/>
              <a:t>The mean is an average of all you values per </a:t>
            </a:r>
            <a:r>
              <a:rPr lang="en-US" dirty="0" smtClean="0"/>
              <a:t>level.</a:t>
            </a:r>
            <a:endParaRPr lang="en-US" dirty="0" smtClean="0"/>
          </a:p>
          <a:p>
            <a:r>
              <a:rPr lang="en-US" dirty="0" smtClean="0"/>
              <a:t>The standard deviation is the amount of </a:t>
            </a:r>
            <a:r>
              <a:rPr lang="en-US" dirty="0" smtClean="0"/>
              <a:t>variation. </a:t>
            </a:r>
            <a:endParaRPr lang="en-US" dirty="0"/>
          </a:p>
          <a:p>
            <a:r>
              <a:rPr lang="en-US" dirty="0" smtClean="0"/>
              <a:t>This can be done in the instrument software or by using an Excel </a:t>
            </a:r>
            <a:r>
              <a:rPr lang="en-US" dirty="0" smtClean="0"/>
              <a:t>spreadsheet.</a:t>
            </a:r>
            <a:endParaRPr lang="en-US" dirty="0" smtClean="0"/>
          </a:p>
          <a:p>
            <a:pPr lvl="1"/>
            <a:r>
              <a:rPr lang="en-US" dirty="0"/>
              <a:t>The mean is easy enough to calculate but there is a high risk of mathematical errors in calculating the SD by hand</a:t>
            </a:r>
          </a:p>
          <a:p>
            <a:r>
              <a:rPr lang="en-US" dirty="0" smtClean="0"/>
              <a:t>When establishing your SD it is important to not make it too small where you are detecting too many “errors” and also not make it too big where you are missing possible </a:t>
            </a:r>
            <a:r>
              <a:rPr lang="en-US" dirty="0" smtClean="0"/>
              <a:t>issues.</a:t>
            </a:r>
            <a:endParaRPr lang="en-US" dirty="0" smtClean="0"/>
          </a:p>
        </p:txBody>
      </p:sp>
    </p:spTree>
    <p:extLst>
      <p:ext uri="{BB962C8B-B14F-4D97-AF65-F5344CB8AC3E}">
        <p14:creationId xmlns:p14="http://schemas.microsoft.com/office/powerpoint/2010/main" val="24464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1735</TotalTime>
  <Words>2095</Words>
  <Application>Microsoft Office PowerPoint</Application>
  <PresentationFormat>Custom</PresentationFormat>
  <Paragraphs>177</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Chalkboard 16x9</vt:lpstr>
      <vt:lpstr>Quality Control 101</vt:lpstr>
      <vt:lpstr>Background Info</vt:lpstr>
      <vt:lpstr>What is Quality Control?</vt:lpstr>
      <vt:lpstr>Why use SQC?</vt:lpstr>
      <vt:lpstr>How does this process translate in a laboratory setting?</vt:lpstr>
      <vt:lpstr>What are Quality Control samples?</vt:lpstr>
      <vt:lpstr>How do I use Quality Control?</vt:lpstr>
      <vt:lpstr>How is the variance determined for a new control?</vt:lpstr>
      <vt:lpstr>I have run my QC over multiple days.  Now what?</vt:lpstr>
      <vt:lpstr>How do I chart Quality Control values?</vt:lpstr>
      <vt:lpstr>What are Westgard Rules?</vt:lpstr>
      <vt:lpstr>Understanding Westgard Rules</vt:lpstr>
      <vt:lpstr>Rules used in our laboratory:</vt:lpstr>
      <vt:lpstr>12S Rule Violation</vt:lpstr>
      <vt:lpstr>R-4S Rule Violation</vt:lpstr>
      <vt:lpstr>13S Rule Violation</vt:lpstr>
      <vt:lpstr>22S Rule Violation</vt:lpstr>
      <vt:lpstr>M2-2S Rule Violation</vt:lpstr>
      <vt:lpstr>What are the possible causes of QC failure because of a random error?</vt:lpstr>
      <vt:lpstr>What are the possible causes of QC failure because of systemic error?</vt:lpstr>
      <vt:lpstr>Quality Control Troubleshooting</vt:lpstr>
      <vt:lpstr>Things to keep in mind while trying to resolve a QC issue:</vt:lpstr>
      <vt:lpstr>How are my corrective actions documented?</vt:lpstr>
      <vt:lpstr>What do I select in QC doc?</vt:lpstr>
      <vt:lpstr>How is this information helpful?</vt:lpstr>
      <vt:lpstr>Final note…</vt:lpstr>
    </vt:vector>
  </TitlesOfParts>
  <Company>WFBH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Control 101</dc:title>
  <dc:creator>Emily Dockery</dc:creator>
  <cp:lastModifiedBy>WFBMC</cp:lastModifiedBy>
  <cp:revision>70</cp:revision>
  <dcterms:created xsi:type="dcterms:W3CDTF">2020-01-16T19:32:12Z</dcterms:created>
  <dcterms:modified xsi:type="dcterms:W3CDTF">2020-01-22T00:06:15Z</dcterms:modified>
</cp:coreProperties>
</file>