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1" r:id="rId4"/>
    <p:sldId id="329" r:id="rId5"/>
    <p:sldId id="325" r:id="rId6"/>
    <p:sldId id="333" r:id="rId7"/>
    <p:sldId id="334" r:id="rId8"/>
    <p:sldId id="299" r:id="rId9"/>
    <p:sldId id="302" r:id="rId10"/>
    <p:sldId id="305" r:id="rId11"/>
    <p:sldId id="332" r:id="rId12"/>
    <p:sldId id="290" r:id="rId13"/>
    <p:sldId id="335" r:id="rId14"/>
    <p:sldId id="286" r:id="rId15"/>
    <p:sldId id="336" r:id="rId16"/>
    <p:sldId id="330" r:id="rId17"/>
    <p:sldId id="310" r:id="rId18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home4$\shportis\Desktop%20Documents\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medctr.ad.wfubmc.edu\dfs\home4$\shportis\Desktop%20Documents\RL6%20Deviations%20WFBMC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medctr.ad.wfubmc.edu\dfs\home4$\shportis\Desktop%20Documents\RL6%20Deviations%20WFBMC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dctr.ad.wfubmc.edu\dfs\home4$\shportis\Desktop%20Documents\RL6%20Deviations%20WFBM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Type'!$B$30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Type'!$A$31:$A$37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Type'!$B$31:$B$37</c:f>
              <c:numCache>
                <c:formatCode>General</c:formatCode>
                <c:ptCount val="7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E-4C8B-A377-93AF96DD9BFD}"/>
            </c:ext>
          </c:extLst>
        </c:ser>
        <c:ser>
          <c:idx val="1"/>
          <c:order val="1"/>
          <c:tx>
            <c:strRef>
              <c:f>'Event Type'!$C$30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Type'!$A$31:$A$37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Type'!$C$31:$C$37</c:f>
              <c:numCache>
                <c:formatCode>General</c:formatCode>
                <c:ptCount val="7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E-4C8B-A377-93AF96DD9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'Event Type'!$B$49:$H$49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Type'!$B$50:$H$50</c:f>
              <c:numCache>
                <c:formatCode>General</c:formatCode>
                <c:ptCount val="7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D-46C4-B336-26208C140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Type'!$A$66</c:f>
              <c:strCache>
                <c:ptCount val="1"/>
                <c:pt idx="0">
                  <c:v>Delay Normal Result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'Event Type'!$B$65:$H$65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Type'!$B$66:$H$66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A-44A4-829D-A145E37F5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Type'!$A$62</c:f>
              <c:strCache>
                <c:ptCount val="1"/>
                <c:pt idx="0">
                  <c:v>Deviation in SOP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4261AD">
                  <a:lumMod val="75000"/>
                </a:srgbClr>
              </a:solidFill>
            </a:ln>
            <a:effectLst/>
          </c:spPr>
          <c:invertIfNegative val="0"/>
          <c:cat>
            <c:strRef>
              <c:f>'Event Type'!$B$61:$H$61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Type'!$B$62:$H$62</c:f>
              <c:numCache>
                <c:formatCode>General</c:formatCode>
                <c:ptCount val="7"/>
                <c:pt idx="0">
                  <c:v>7</c:v>
                </c:pt>
                <c:pt idx="1">
                  <c:v>23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5-42E1-B45E-1A870C228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250680"/>
        <c:axId val="522255272"/>
      </c:barChart>
      <c:catAx>
        <c:axId val="52225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5272"/>
        <c:crosses val="autoZero"/>
        <c:auto val="1"/>
        <c:lblAlgn val="ctr"/>
        <c:lblOffset val="100"/>
        <c:noMultiLvlLbl val="0"/>
      </c:catAx>
      <c:valAx>
        <c:axId val="5222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5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 i="0" baseline="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Type'!$A$54</c:f>
              <c:strCache>
                <c:ptCount val="1"/>
                <c:pt idx="0">
                  <c:v>Lost Specimen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'Event Type'!$B$53:$H$53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Type'!$B$54:$H$54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4-4F62-A708-023582234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95344"/>
        <c:axId val="224200920"/>
      </c:barChart>
      <c:catAx>
        <c:axId val="2241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00920"/>
        <c:crosses val="autoZero"/>
        <c:auto val="1"/>
        <c:lblAlgn val="ctr"/>
        <c:lblOffset val="100"/>
        <c:noMultiLvlLbl val="0"/>
      </c:catAx>
      <c:valAx>
        <c:axId val="2242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1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Type'!$A$58</c:f>
              <c:strCache>
                <c:ptCount val="1"/>
                <c:pt idx="0">
                  <c:v>Short Sample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'Event Type'!$B$57:$H$57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Type'!$B$58:$H$58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14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A-4CD0-BFC1-B20553426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348768"/>
        <c:axId val="517338928"/>
      </c:barChart>
      <c:catAx>
        <c:axId val="51734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38928"/>
        <c:crosses val="autoZero"/>
        <c:auto val="1"/>
        <c:lblAlgn val="ctr"/>
        <c:lblOffset val="100"/>
        <c:noMultiLvlLbl val="0"/>
      </c:catAx>
      <c:valAx>
        <c:axId val="51733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4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Type'!$A$70</c:f>
              <c:strCache>
                <c:ptCount val="1"/>
                <c:pt idx="0">
                  <c:v>Labeling Issue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'Event Type'!$B$69:$H$69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'Event Type'!$B$70:$H$70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C-4E7C-81DF-9C2FC664C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362216"/>
        <c:axId val="517366152"/>
      </c:barChart>
      <c:catAx>
        <c:axId val="51736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6152"/>
        <c:crosses val="autoZero"/>
        <c:auto val="1"/>
        <c:lblAlgn val="ctr"/>
        <c:lblOffset val="100"/>
        <c:noMultiLvlLbl val="0"/>
      </c:catAx>
      <c:valAx>
        <c:axId val="51736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Feedback!$A$25</c:f>
              <c:strCache>
                <c:ptCount val="1"/>
                <c:pt idx="0">
                  <c:v>Compliance %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Feedback!$B$24:$H$24</c:f>
              <c:strCache>
                <c:ptCount val="7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</c:strCache>
            </c:strRef>
          </c:cat>
          <c:val>
            <c:numRef>
              <c:f>Feedback!$B$25:$H$25</c:f>
              <c:numCache>
                <c:formatCode>0%</c:formatCode>
                <c:ptCount val="7"/>
                <c:pt idx="0">
                  <c:v>0.6</c:v>
                </c:pt>
                <c:pt idx="1">
                  <c:v>0.65</c:v>
                </c:pt>
                <c:pt idx="2">
                  <c:v>0.63</c:v>
                </c:pt>
                <c:pt idx="3">
                  <c:v>0.82</c:v>
                </c:pt>
                <c:pt idx="4">
                  <c:v>0.84</c:v>
                </c:pt>
                <c:pt idx="5">
                  <c:v>0.92</c:v>
                </c:pt>
                <c:pt idx="6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D-474D-8DDE-BF3C16B762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063024"/>
        <c:axId val="564063352"/>
      </c:lineChart>
      <c:catAx>
        <c:axId val="5640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63352"/>
        <c:crosses val="autoZero"/>
        <c:auto val="1"/>
        <c:lblAlgn val="ctr"/>
        <c:lblOffset val="100"/>
        <c:noMultiLvlLbl val="0"/>
      </c:catAx>
      <c:valAx>
        <c:axId val="564063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40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433">
              <a:defRPr/>
            </a:pPr>
            <a:fld id="{CED90702-C7E9-4644-8919-DC7411CF77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433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33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February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2819400" cy="2769989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354044" cy="63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239557"/>
          <a:ext cx="4457700" cy="4782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1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3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en-US" sz="2100" b="1" dirty="0" smtClean="0">
                          <a:solidFill>
                            <a:schemeClr val="accent1"/>
                          </a:solidFill>
                        </a:rPr>
                        <a:t>Ask</a:t>
                      </a:r>
                      <a:r>
                        <a:rPr lang="en-US" altLang="en-US" sz="21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altLang="en-US" sz="2100" b="1" baseline="0" dirty="0" smtClean="0">
                          <a:solidFill>
                            <a:schemeClr val="accent2"/>
                          </a:solidFill>
                        </a:rPr>
                        <a:t>Clarifying Questions</a:t>
                      </a:r>
                      <a:endParaRPr lang="en-US" altLang="en-US" sz="900" b="1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en-US" sz="9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you are in a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high-risk</a:t>
                      </a: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situation</a:t>
                      </a: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the information is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incomplete</a:t>
                      </a:r>
                    </a:p>
                    <a:p>
                      <a:pPr marL="230188" marR="0" lvl="0" indent="-230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kumimoji="0" lang="en-US" alt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261AD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time the information is </a:t>
                      </a:r>
                      <a:r>
                        <a:rPr kumimoji="0" lang="en-US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 clear</a:t>
                      </a:r>
                    </a:p>
                    <a:p>
                      <a:pPr marL="349250" indent="-349250" algn="ctr">
                        <a:buFont typeface="Arial" panose="020B0604020202020204" pitchFamily="34" charset="0"/>
                        <a:buChar char="•"/>
                      </a:pPr>
                      <a:endParaRPr lang="en-US" alt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93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purpose is to make sure that you really </a:t>
                      </a:r>
                      <a:r>
                        <a:rPr 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understand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what is being communicated… so that you don’t make a decision based on a wrong assumption.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Asking 1 or 2 clarifying questions can reduce your chances of making a wrong assumption by 2 ½ times.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Clarifying questions can be asked by the sender or receiver – we want to improve communication for everyone involved.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i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and encourage asking clarifying questions in your department. 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5803701"/>
            <a:ext cx="1228726" cy="7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512800"/>
            <a:ext cx="8839201" cy="38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00" y="1828800"/>
            <a:ext cx="3664800" cy="38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3900" y="1524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763000" cy="47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24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15" y="1524000"/>
            <a:ext cx="3330769" cy="51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906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Daily Safety Check-In (DSCI)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Everyday @ 0905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54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March 10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79 </a:t>
            </a:r>
          </a:p>
          <a:p>
            <a:pPr marL="0" indent="0">
              <a:buNone/>
            </a:pPr>
            <a:r>
              <a:rPr lang="en-US" sz="2400" dirty="0" smtClean="0"/>
              <a:t>BCH:  110</a:t>
            </a:r>
          </a:p>
          <a:p>
            <a:pPr marL="0" indent="0">
              <a:buNone/>
            </a:pPr>
            <a:r>
              <a:rPr lang="en-US" sz="2400" dirty="0" smtClean="0"/>
              <a:t>DMC: 264</a:t>
            </a:r>
          </a:p>
          <a:p>
            <a:pPr marL="0" indent="0">
              <a:buNone/>
            </a:pPr>
            <a:r>
              <a:rPr lang="en-US" sz="2400" dirty="0" smtClean="0"/>
              <a:t>HPMC: 38</a:t>
            </a:r>
          </a:p>
          <a:p>
            <a:pPr marL="0" indent="0">
              <a:buNone/>
            </a:pPr>
            <a:r>
              <a:rPr lang="en-US" sz="2400" dirty="0" smtClean="0"/>
              <a:t>LMC: 27</a:t>
            </a:r>
          </a:p>
          <a:p>
            <a:pPr marL="0" indent="0">
              <a:buNone/>
            </a:pPr>
            <a:r>
              <a:rPr lang="en-US" sz="2400" dirty="0" smtClean="0"/>
              <a:t>WMC: 137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32399"/>
              </p:ext>
            </p:extLst>
          </p:nvPr>
        </p:nvGraphicFramePr>
        <p:xfrm>
          <a:off x="1524000" y="1676400"/>
          <a:ext cx="6172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1400" y="594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January: 56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71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0130" y="533400"/>
            <a:ext cx="8074269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44327"/>
              </p:ext>
            </p:extLst>
          </p:nvPr>
        </p:nvGraphicFramePr>
        <p:xfrm>
          <a:off x="228601" y="22860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91302"/>
              </p:ext>
            </p:extLst>
          </p:nvPr>
        </p:nvGraphicFramePr>
        <p:xfrm>
          <a:off x="4572000" y="2265485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08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970856"/>
              </p:ext>
            </p:extLst>
          </p:nvPr>
        </p:nvGraphicFramePr>
        <p:xfrm>
          <a:off x="4613031" y="2286000"/>
          <a:ext cx="4495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005106"/>
              </p:ext>
            </p:extLst>
          </p:nvPr>
        </p:nvGraphicFramePr>
        <p:xfrm>
          <a:off x="190500" y="2209800"/>
          <a:ext cx="40767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2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791624"/>
              </p:ext>
            </p:extLst>
          </p:nvPr>
        </p:nvGraphicFramePr>
        <p:xfrm>
          <a:off x="228600" y="21336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806961"/>
              </p:ext>
            </p:extLst>
          </p:nvPr>
        </p:nvGraphicFramePr>
        <p:xfrm>
          <a:off x="4876800" y="2133600"/>
          <a:ext cx="3991708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086600" cy="40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86200"/>
            <a:ext cx="3886200" cy="2638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645430"/>
              </p:ext>
            </p:extLst>
          </p:nvPr>
        </p:nvGraphicFramePr>
        <p:xfrm>
          <a:off x="299482" y="1315979"/>
          <a:ext cx="47297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4564</TotalTime>
  <Words>273</Words>
  <Application>Microsoft Office PowerPoint</Application>
  <PresentationFormat>On-screen Show (4:3)</PresentationFormat>
  <Paragraphs>55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Lab Pathology Deviations</vt:lpstr>
      <vt:lpstr>Lab Pathology Deviations</vt:lpstr>
      <vt:lpstr>Lab Pathology Deviations</vt:lpstr>
      <vt:lpstr>Lab Pathology Deviations by Section</vt:lpstr>
      <vt:lpstr>RL6 Closing the Loop Compliance</vt:lpstr>
      <vt:lpstr>RL6 Closing the Loop Compliance by Section</vt:lpstr>
      <vt:lpstr>PowerPoint Presentation</vt:lpstr>
      <vt:lpstr>Safety Starts Here Section Compliance 2019</vt:lpstr>
      <vt:lpstr>Safety Starts Here Section Compliance 2020</vt:lpstr>
      <vt:lpstr>PowerPoint Presentation</vt:lpstr>
      <vt:lpstr>PowerPoint Presentation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C. Bowman</cp:lastModifiedBy>
  <cp:revision>276</cp:revision>
  <cp:lastPrinted>2020-01-14T12:08:21Z</cp:lastPrinted>
  <dcterms:created xsi:type="dcterms:W3CDTF">2016-09-30T15:29:35Z</dcterms:created>
  <dcterms:modified xsi:type="dcterms:W3CDTF">2020-02-11T12:08:58Z</dcterms:modified>
</cp:coreProperties>
</file>